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3" r:id="rId4"/>
    <p:sldId id="264" r:id="rId5"/>
    <p:sldId id="265" r:id="rId6"/>
    <p:sldId id="268" r:id="rId7"/>
    <p:sldId id="266" r:id="rId8"/>
    <p:sldId id="273" r:id="rId9"/>
    <p:sldId id="274" r:id="rId10"/>
    <p:sldId id="301" r:id="rId11"/>
    <p:sldId id="310" r:id="rId12"/>
    <p:sldId id="311" r:id="rId13"/>
    <p:sldId id="312" r:id="rId14"/>
    <p:sldId id="313" r:id="rId15"/>
    <p:sldId id="300" r:id="rId16"/>
    <p:sldId id="270" r:id="rId17"/>
    <p:sldId id="272" r:id="rId18"/>
    <p:sldId id="271" r:id="rId19"/>
    <p:sldId id="258" r:id="rId20"/>
    <p:sldId id="293" r:id="rId21"/>
    <p:sldId id="291" r:id="rId22"/>
    <p:sldId id="292" r:id="rId23"/>
    <p:sldId id="275" r:id="rId24"/>
    <p:sldId id="259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8" r:id="rId33"/>
    <p:sldId id="299" r:id="rId34"/>
    <p:sldId id="314" r:id="rId35"/>
    <p:sldId id="304" r:id="rId36"/>
    <p:sldId id="305" r:id="rId37"/>
    <p:sldId id="307" r:id="rId38"/>
    <p:sldId id="308" r:id="rId39"/>
    <p:sldId id="302" r:id="rId40"/>
    <p:sldId id="303" r:id="rId41"/>
    <p:sldId id="309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27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856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63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08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41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478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75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51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3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974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867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E55A-038E-4090-ABF2-D0A15DED4726}" type="datetimeFigureOut">
              <a:rPr lang="hu-HU" smtClean="0"/>
              <a:t>2025. 11. 04.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0941-D602-49EF-B5C6-5438E94DFA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66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"/>
            <a:ext cx="9144000" cy="6858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Szövegdoboz 3"/>
          <p:cNvSpPr txBox="1"/>
          <p:nvPr/>
        </p:nvSpPr>
        <p:spPr>
          <a:xfrm rot="10800000" flipH="1" flipV="1">
            <a:off x="760396" y="510139"/>
            <a:ext cx="7295948" cy="99866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hu-HU" sz="3200" dirty="0" smtClean="0">
                <a:latin typeface="Bernard MT Condensed" panose="02050806060905020404" pitchFamily="18" charset="0"/>
                <a:cs typeface="Arial" panose="020B0604020202020204" pitchFamily="34" charset="0"/>
              </a:rPr>
              <a:t>RENESZÁNSZ ÉS BAROKK, RÓMA</a:t>
            </a:r>
            <a:endParaRPr lang="hu-HU" sz="3200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57676" y="4697128"/>
            <a:ext cx="5659655" cy="769441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/>
            </a:prstTxWarp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SZALMA  JUDIT</a:t>
            </a:r>
            <a:endParaRPr lang="hu-HU" sz="4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4725144"/>
            <a:ext cx="6908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Raffaello Santi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athéni iskola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1511, Vatikán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irándulásokMŰVKÖR\2019.03.19-23. Róma\Róma2019031923H.Anci\Róma2019031923\DSCF60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60680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486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Pietro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Vincoli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leláncolt Szent </a:t>
            </a:r>
            <a:r>
              <a:rPr lang="hu-H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Péter)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i.sz. 440,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században, majd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1471-től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1503-ig.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Reneszánsz stílusú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irándulásokMŰVKÖR\2019.03.19-23. Róma\Róma2019031923H.Anci\Róma2019031923\DSCF6032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II. Gyula pápa temetkezési emlékműve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Mózes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1515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:\kirándulásokMŰVKÖR\2019.03.19-23. Róma\Róma2019031923H.Anci\Róma2019031923\DSCF63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196" y="0"/>
            <a:ext cx="9186196" cy="68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404664"/>
            <a:ext cx="2374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Farnese-palota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1513-1549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23528" y="4437112"/>
            <a:ext cx="52740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fjabb</a:t>
            </a: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Antonio da </a:t>
            </a:r>
            <a:r>
              <a:rPr lang="hu-HU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Sangallo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1484-1546</a:t>
            </a:r>
          </a:p>
          <a:p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 </a:t>
            </a:r>
            <a:r>
              <a:rPr lang="hu-HU" sz="24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Buonarroti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1475-1564</a:t>
            </a:r>
          </a:p>
          <a:p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Giacomo Della 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</a:t>
            </a:r>
            <a:r>
              <a:rPr lang="hu-H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1532-1602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8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aloneErcol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074"/>
            <a:ext cx="9144000" cy="693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512" y="2875002"/>
            <a:ext cx="22910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Herkules-terem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86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673238" y="404664"/>
            <a:ext cx="44342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Quirinale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1583</a:t>
            </a:r>
          </a:p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Domenico 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Fontana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(1543-1607)</a:t>
            </a:r>
            <a:endParaRPr lang="hu-HU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Maderno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1556 –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1629)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7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116632"/>
            <a:ext cx="84249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Péter-bazilika /1506-1664/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Buonarroti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1475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1564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Giacomo Della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/1532-1602/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Maderno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/1556-1629/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32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Róma2019031923\Róma2019031923\DSCF65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églalap 1"/>
          <p:cNvSpPr/>
          <p:nvPr/>
        </p:nvSpPr>
        <p:spPr>
          <a:xfrm>
            <a:off x="395536" y="404664"/>
            <a:ext cx="4583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Pietà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„Fájdalmas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anya”1499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 </a:t>
            </a:r>
            <a:r>
              <a:rPr lang="hu-H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Buonarroti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/1475-1564/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kirándulásokMŰVKÖR\2019.03.19-23. Róma\2019 SK Róma\SKkép Róma\IMG_20190322_1745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188640"/>
            <a:ext cx="4626588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baldachin</a:t>
            </a:r>
            <a:r>
              <a:rPr lang="hu-HU" sz="2800" dirty="0"/>
              <a:t> </a:t>
            </a:r>
            <a:endParaRPr lang="hu-H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Giovanni </a:t>
            </a:r>
            <a:r>
              <a:rPr lang="hu-H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 </a:t>
            </a:r>
            <a:r>
              <a:rPr lang="hu-HU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Bernini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1598-1680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3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951311" y="693669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BERNINI, </a:t>
            </a:r>
            <a:endParaRPr lang="hu-H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</a:t>
            </a:r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</a:t>
            </a: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(1598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1680)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Proserpina </a:t>
            </a:r>
          </a:p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elrablása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1621-22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Márvány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magasság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295 cm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Galleria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Borghese,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Róma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hu/art/b/bernini/gianlore/sculptur/1620/prose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3131839" cy="69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wga.hu/art/b/bernini/gianlore/sculptur/1620/proserp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27119"/>
            <a:ext cx="3923928" cy="69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38536" y="1772816"/>
            <a:ext cx="9144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2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69269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Campidoglio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1536</a:t>
            </a:r>
          </a:p>
          <a:p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(1475-1564)</a:t>
            </a:r>
            <a:endParaRPr lang="hu-H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Marcus Aurelius </a:t>
            </a:r>
          </a:p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aranyozott bronzszobra áll,  </a:t>
            </a:r>
          </a:p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talapzata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</a:p>
          <a:p>
            <a:endParaRPr lang="hu-HU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Szimetria</a:t>
            </a:r>
            <a:endParaRPr lang="hu-H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Pilaszterek-féloszlopok</a:t>
            </a:r>
            <a:endParaRPr lang="hu-H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:\2025 Art.Pagony 20 év\Szalma\540457155_3596723153791762_857818617450675722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423" y="0"/>
            <a:ext cx="4896544" cy="69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0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irándulásokMŰVKÖR\2019.03.19-23. Róma\Róma2019031923H.Anci\Róma2019031923\DSCF6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92421" y="332656"/>
            <a:ext cx="2682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Navona</a:t>
            </a:r>
            <a:endParaRPr lang="hu-H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irándulásokMŰVKÖR\2019.03.19-23. Róma\Róma2019031923H.Anci\Róma2019031923\DSCF62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573" y="0"/>
            <a:ext cx="9177911" cy="68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72873" y="3093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Quattro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1648—1651</a:t>
            </a: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Lorenzo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Bernini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1598-1680)</a:t>
            </a:r>
          </a:p>
        </p:txBody>
      </p:sp>
    </p:spTree>
    <p:extLst>
      <p:ext uri="{BB962C8B-B14F-4D97-AF65-F5344CB8AC3E}">
        <p14:creationId xmlns:p14="http://schemas.microsoft.com/office/powerpoint/2010/main" val="33256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6169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Paolo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Panini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Róma 1756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Alsó-Szászországi Állami Múzeum Hannover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0242" name="Picture 2" descr="Fájl: Pannini GP Piazza Navon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04367"/>
            <a:ext cx="9144000" cy="62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594488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FF0000"/>
                </a:solidFill>
                <a:latin typeface="Arial"/>
              </a:rPr>
              <a:t>IL GESÚ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>
                <a:solidFill>
                  <a:schemeClr val="bg1"/>
                </a:solidFill>
                <a:latin typeface="Arial"/>
              </a:rPr>
              <a:t>Róma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600" b="1" dirty="0">
              <a:solidFill>
                <a:schemeClr val="bg1"/>
              </a:solidFill>
              <a:latin typeface="Arial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00B050"/>
                </a:solidFill>
                <a:latin typeface="Arial"/>
                <a:cs typeface="Arial"/>
              </a:rPr>
              <a:t>Giacomo </a:t>
            </a:r>
            <a:r>
              <a:rPr lang="hu-HU" sz="2400" b="1" dirty="0" err="1">
                <a:solidFill>
                  <a:srgbClr val="00B050"/>
                </a:solidFill>
                <a:latin typeface="Arial"/>
                <a:cs typeface="Arial"/>
              </a:rPr>
              <a:t>Barozzi</a:t>
            </a:r>
            <a:r>
              <a:rPr lang="hu-HU" sz="2400" b="1" dirty="0">
                <a:solidFill>
                  <a:srgbClr val="00B050"/>
                </a:solidFill>
                <a:latin typeface="Arial"/>
                <a:cs typeface="Arial"/>
              </a:rPr>
              <a:t> da </a:t>
            </a:r>
            <a:r>
              <a:rPr lang="hu-HU" sz="2400" b="1" dirty="0" err="1">
                <a:solidFill>
                  <a:srgbClr val="00B050"/>
                </a:solidFill>
                <a:latin typeface="Arial"/>
                <a:cs typeface="Arial"/>
              </a:rPr>
              <a:t>Vignola</a:t>
            </a:r>
            <a:endParaRPr lang="hu-HU" sz="2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chemeClr val="bg1"/>
                </a:solidFill>
                <a:latin typeface="Arial"/>
                <a:cs typeface="Arial"/>
              </a:rPr>
              <a:t>/ 1507-1573/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dirty="0">
                <a:solidFill>
                  <a:srgbClr val="00B050"/>
                </a:solidFill>
                <a:latin typeface="Arial"/>
                <a:cs typeface="Arial"/>
              </a:rPr>
              <a:t>Giacomo della Porta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solidFill>
                  <a:schemeClr val="bg1"/>
                </a:solidFill>
                <a:latin typeface="Arial"/>
                <a:cs typeface="Arial"/>
              </a:rPr>
              <a:t> (c. 1533 – 1602)</a:t>
            </a:r>
          </a:p>
        </p:txBody>
      </p:sp>
    </p:spTree>
    <p:extLst>
      <p:ext uri="{BB962C8B-B14F-4D97-AF65-F5344CB8AC3E}">
        <p14:creationId xmlns:p14="http://schemas.microsoft.com/office/powerpoint/2010/main" val="39426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91680" y="2204864"/>
            <a:ext cx="66784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Baciccia művésznéven ismert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1639–1709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Diadal Jézus 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nevében</a:t>
            </a: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látszatarchitektúra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D:\Róma2019031923\Róma2019031923\DSCF61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89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007" y="0"/>
            <a:ext cx="4026993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8367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Carlino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Quattro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Fontana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1630-1646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Francesco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Borromini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1599-1667)</a:t>
            </a:r>
          </a:p>
        </p:txBody>
      </p:sp>
      <p:sp>
        <p:nvSpPr>
          <p:cNvPr id="4" name="Téglalap 3"/>
          <p:cNvSpPr/>
          <p:nvPr/>
        </p:nvSpPr>
        <p:spPr>
          <a:xfrm>
            <a:off x="163529" y="2775704"/>
            <a:ext cx="4953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1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Róma2019031923\Róma2019031923\DSCF646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églalap 1"/>
          <p:cNvSpPr/>
          <p:nvPr/>
        </p:nvSpPr>
        <p:spPr>
          <a:xfrm>
            <a:off x="179512" y="4293096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Domenico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Fontana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/1543-1607/</a:t>
            </a: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Pietro da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Cortona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/1596-1669/</a:t>
            </a:r>
          </a:p>
          <a:p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07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kirándulásokMŰVKÖR\2019.03.19-23. Róma\Róma2019031923H.Anci\Róma2019031923\DSCF64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6357" y="0"/>
            <a:ext cx="9290357" cy="69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kirándulásokMŰVKÖR\2019.03.19-23. Róma\Róma2019031923H.Anci\Róma2019031923\DSCF64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484784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17. századi, barokk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Falconieri-palota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Francesco Borromini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(1599-1667)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Római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Magyar Akadémia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-44135"/>
            <a:ext cx="5004048" cy="690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9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7" y="-11370"/>
            <a:ext cx="9387693" cy="704077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332656"/>
            <a:ext cx="489654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/1506-1512/</a:t>
            </a:r>
          </a:p>
          <a:p>
            <a:r>
              <a:rPr lang="hu-HU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Baldassare</a:t>
            </a:r>
            <a:r>
              <a:rPr lang="hu-H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Peruzzi</a:t>
            </a:r>
            <a:endParaRPr lang="hu-H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/1481-1536/ </a:t>
            </a:r>
            <a:endParaRPr lang="hu-H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és festő</a:t>
            </a:r>
          </a:p>
          <a:p>
            <a:r>
              <a:rPr lang="hu-HU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75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" y="0"/>
            <a:ext cx="9176860" cy="68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kirándulásokMŰVKÖR\2019.03.19-23. Róma\Róma2019031923H.Anci\Róma2019031923\DSCF61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1339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-90264" y="16980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Loyolai Szent Ignác-templom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1650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508104" y="169802"/>
            <a:ext cx="3693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Orazio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Grassi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/1583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- 1654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16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ájl:Szent Ignác diadal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921397" y="-364605"/>
            <a:ext cx="530120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16632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Pozzo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(1642-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1709)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templom mennyezetére belülről mintegy „felépített” egy újabb, képzeletbeli szintet,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amely 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ég felé nyílik. Legfelülre azt a jelenetet festette, ahogyan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Loyolai Szent  Ignác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megérkezik a mennybe.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74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irándulásokMŰVKÖR\2019.03.19-23. Róma\Róma2019031923H.Anci\Róma2019031923\DSCF6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5628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kirándulásokMŰVKÖR\2019.03.19-23. Róma\Róma2019031923H.Anci\Róma2019031923\DSCF61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836713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332656"/>
            <a:ext cx="7344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 Szent Lajos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 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1518-1589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Giacomo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/1532-1602/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Plautilla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Bricci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/1606-1715/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Reneszánsz, barokk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54868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CARAVAG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endParaRPr lang="it-IT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(1571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1610)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elhívása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1599-1600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Olaj, vászon, 322 x 340 cm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Contarelli-kápolna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Luigi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Francesi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Róma</a:t>
            </a:r>
          </a:p>
        </p:txBody>
      </p:sp>
      <p:sp>
        <p:nvSpPr>
          <p:cNvPr id="3" name="Téglalap 2"/>
          <p:cNvSpPr/>
          <p:nvPr/>
        </p:nvSpPr>
        <p:spPr>
          <a:xfrm>
            <a:off x="3779912" y="335699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CARAVAG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endParaRPr lang="it-IT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(sz. 1571, Caravaggio, megh. 1610, Porto Ercole)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inspirációja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1602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Olaj, vászon, 296 x 189 cm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Contarelli-kápolna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San Luigi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Francesi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Róma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21175"/>
            <a:ext cx="6906058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 Merisi da 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Caravaggio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1571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1610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vértanúsága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kb.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1599–1600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Olaj, vászon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323 cm x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343 cm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Francia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Szent Lajos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templom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2" descr="D:\kirándulásokMŰVKÖR\2019.03.19-23. Róma\Róma2019031923H.Anci\Róma2019031923\DSCF62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79" y="1268760"/>
            <a:ext cx="7452321" cy="55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116632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</a:t>
            </a: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(1571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1610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sírba helyezés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1602-03</a:t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Olaj, vászon,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300 x 203 cm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Pinacoteca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, Vatikán</a:t>
            </a:r>
          </a:p>
        </p:txBody>
      </p:sp>
    </p:spTree>
    <p:extLst>
      <p:ext uri="{BB962C8B-B14F-4D97-AF65-F5344CB8AC3E}">
        <p14:creationId xmlns:p14="http://schemas.microsoft.com/office/powerpoint/2010/main" val="1929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56078" y="5229200"/>
            <a:ext cx="74318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Ágoston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bazilika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1420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Baccio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Pontell</a:t>
            </a:r>
            <a:endParaRPr lang="hu-H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Giacomo da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Pietrasanta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Sebastiano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Fiorentino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Luigi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Vanvitelli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/1700-1773/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627784" y="116632"/>
            <a:ext cx="3533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Ágoston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bazilika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1420 reneszánsz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173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051"/>
            <a:ext cx="9252520" cy="775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7925" y="858012"/>
            <a:ext cx="6864087" cy="514806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95536" y="5486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CARAVAG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endParaRPr lang="it-IT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(1571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1610)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Madonna di Loreto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1603-05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Olaj, vászon, 260 x 150 cm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Sant'Agostino, Róma</a:t>
            </a:r>
          </a:p>
        </p:txBody>
      </p:sp>
    </p:spTree>
    <p:extLst>
      <p:ext uri="{BB962C8B-B14F-4D97-AF65-F5344CB8AC3E}">
        <p14:creationId xmlns:p14="http://schemas.microsoft.com/office/powerpoint/2010/main" val="21177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0526" cy="6858000"/>
          </a:xfrm>
          <a:prstGeom prst="rect">
            <a:avLst/>
          </a:prstGeom>
        </p:spPr>
      </p:pic>
      <p:pic>
        <p:nvPicPr>
          <p:cNvPr id="2050" name="Picture 2" descr="Fájl:Michelangelo Caravaggio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61" y="523874"/>
            <a:ext cx="4762500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2915816" y="2768780"/>
            <a:ext cx="9144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5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381422" y="227687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PERUZZI, Baldassare</a:t>
            </a: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(1481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1536)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Perspektívák terme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freskóinak díszítése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1515-17</a:t>
            </a:r>
            <a:b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Villa Farnesina,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79852" y="1618370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RAFFAELLO Sanzio</a:t>
            </a: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(1483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1520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Ámor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Psziché esküvői lakomája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1517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Fresco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psziché loggiája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Villa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7" y="0"/>
            <a:ext cx="9324528" cy="69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39552" y="107451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RAFFAELLO Sanzio</a:t>
            </a:r>
          </a:p>
          <a:p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(1483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1520)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Folignói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Madonna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1511-12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Olaj, vászon, 320 x 194 cm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Pinacoteca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Vatikán</a:t>
            </a:r>
          </a:p>
        </p:txBody>
      </p:sp>
      <p:pic>
        <p:nvPicPr>
          <p:cNvPr id="3074" name="Picture 2" descr="https://www.wga.hu/art/r/raphael/5roma/1/07fol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555" y="1"/>
            <a:ext cx="4637965" cy="70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4446</TotalTime>
  <Words>352</Words>
  <Application>Microsoft Office PowerPoint</Application>
  <PresentationFormat>Diavetítés a képernyőre (4:3 oldalarány)</PresentationFormat>
  <Paragraphs>126</Paragraphs>
  <Slides>41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Judit</dc:creator>
  <cp:lastModifiedBy>Judit</cp:lastModifiedBy>
  <cp:revision>30</cp:revision>
  <dcterms:created xsi:type="dcterms:W3CDTF">2025-09-16T07:32:09Z</dcterms:created>
  <dcterms:modified xsi:type="dcterms:W3CDTF">2025-11-04T09:02:13Z</dcterms:modified>
</cp:coreProperties>
</file>