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93" r:id="rId3"/>
    <p:sldId id="291" r:id="rId4"/>
    <p:sldId id="257" r:id="rId5"/>
    <p:sldId id="258" r:id="rId6"/>
    <p:sldId id="263" r:id="rId7"/>
    <p:sldId id="259" r:id="rId8"/>
    <p:sldId id="261" r:id="rId9"/>
    <p:sldId id="262" r:id="rId10"/>
    <p:sldId id="265" r:id="rId11"/>
    <p:sldId id="266" r:id="rId12"/>
    <p:sldId id="294" r:id="rId13"/>
    <p:sldId id="270" r:id="rId14"/>
    <p:sldId id="271" r:id="rId15"/>
    <p:sldId id="272" r:id="rId16"/>
    <p:sldId id="278" r:id="rId17"/>
    <p:sldId id="279" r:id="rId18"/>
    <p:sldId id="295" r:id="rId19"/>
    <p:sldId id="296" r:id="rId20"/>
    <p:sldId id="283" r:id="rId21"/>
    <p:sldId id="284" r:id="rId22"/>
    <p:sldId id="282" r:id="rId23"/>
    <p:sldId id="305" r:id="rId24"/>
    <p:sldId id="306" r:id="rId25"/>
    <p:sldId id="285" r:id="rId26"/>
    <p:sldId id="287" r:id="rId27"/>
    <p:sldId id="297" r:id="rId28"/>
    <p:sldId id="298" r:id="rId29"/>
    <p:sldId id="299" r:id="rId30"/>
    <p:sldId id="300" r:id="rId31"/>
    <p:sldId id="301" r:id="rId32"/>
    <p:sldId id="288" r:id="rId33"/>
    <p:sldId id="302" r:id="rId34"/>
    <p:sldId id="303" r:id="rId35"/>
    <p:sldId id="289" r:id="rId36"/>
    <p:sldId id="290" r:id="rId37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7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975-539D-4D7D-88DC-027B6D1B7E61}" type="datetimeFigureOut">
              <a:rPr lang="hu-HU" smtClean="0"/>
              <a:pPr/>
              <a:t>2025. 11. 04.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4A60-AC41-4796-B648-CCF3CE208B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975-539D-4D7D-88DC-027B6D1B7E61}" type="datetimeFigureOut">
              <a:rPr lang="hu-HU" smtClean="0"/>
              <a:pPr/>
              <a:t>2025. 11. 04.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4A60-AC41-4796-B648-CCF3CE208B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975-539D-4D7D-88DC-027B6D1B7E61}" type="datetimeFigureOut">
              <a:rPr lang="hu-HU" smtClean="0"/>
              <a:pPr/>
              <a:t>2025. 11. 04.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4A60-AC41-4796-B648-CCF3CE208B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975-539D-4D7D-88DC-027B6D1B7E61}" type="datetimeFigureOut">
              <a:rPr lang="hu-HU" smtClean="0"/>
              <a:pPr/>
              <a:t>2025. 11. 04.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4A60-AC41-4796-B648-CCF3CE208B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975-539D-4D7D-88DC-027B6D1B7E61}" type="datetimeFigureOut">
              <a:rPr lang="hu-HU" smtClean="0"/>
              <a:pPr/>
              <a:t>2025. 11. 04.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4A60-AC41-4796-B648-CCF3CE208B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975-539D-4D7D-88DC-027B6D1B7E61}" type="datetimeFigureOut">
              <a:rPr lang="hu-HU" smtClean="0"/>
              <a:pPr/>
              <a:t>2025. 11. 04.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4A60-AC41-4796-B648-CCF3CE208B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975-539D-4D7D-88DC-027B6D1B7E61}" type="datetimeFigureOut">
              <a:rPr lang="hu-HU" smtClean="0"/>
              <a:pPr/>
              <a:t>2025. 11. 04.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4A60-AC41-4796-B648-CCF3CE208B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975-539D-4D7D-88DC-027B6D1B7E61}" type="datetimeFigureOut">
              <a:rPr lang="hu-HU" smtClean="0"/>
              <a:pPr/>
              <a:t>2025. 11. 04.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4A60-AC41-4796-B648-CCF3CE208B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975-539D-4D7D-88DC-027B6D1B7E61}" type="datetimeFigureOut">
              <a:rPr lang="hu-HU" smtClean="0"/>
              <a:pPr/>
              <a:t>2025. 11. 04.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4A60-AC41-4796-B648-CCF3CE208B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975-539D-4D7D-88DC-027B6D1B7E61}" type="datetimeFigureOut">
              <a:rPr lang="hu-HU" smtClean="0"/>
              <a:pPr/>
              <a:t>2025. 11. 04.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4A60-AC41-4796-B648-CCF3CE208B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1975-539D-4D7D-88DC-027B6D1B7E61}" type="datetimeFigureOut">
              <a:rPr lang="hu-HU" smtClean="0"/>
              <a:pPr/>
              <a:t>2025. 11. 04.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4A60-AC41-4796-B648-CCF3CE208B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91975-539D-4D7D-88DC-027B6D1B7E61}" type="datetimeFigureOut">
              <a:rPr lang="hu-HU" smtClean="0"/>
              <a:pPr/>
              <a:t>2025. 11. 04.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D4A60-AC41-4796-B648-CCF3CE208B4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80" y="1260171"/>
            <a:ext cx="8884118" cy="43236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zövegdoboz 2"/>
          <p:cNvSpPr txBox="1"/>
          <p:nvPr/>
        </p:nvSpPr>
        <p:spPr>
          <a:xfrm>
            <a:off x="2646414" y="5842660"/>
            <a:ext cx="3124994" cy="707886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r>
              <a:rPr lang="hu-HU" sz="4000" dirty="0" smtClean="0">
                <a:latin typeface="Bernard MT Condensed" panose="02050806060905020404" pitchFamily="18" charset="0"/>
              </a:rPr>
              <a:t>Forrai Erzsébet </a:t>
            </a:r>
            <a:endParaRPr lang="hu-HU" sz="4000" dirty="0">
              <a:latin typeface="Bernard MT Condensed" panose="020508060609050204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01882" y="228002"/>
            <a:ext cx="8823365" cy="959530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r>
              <a:rPr lang="hu-HU" sz="4000" dirty="0" smtClean="0">
                <a:latin typeface="Bernard MT Condensed" panose="02050806060905020404" pitchFamily="18" charset="0"/>
              </a:rPr>
              <a:t>Kertépítészet, barokkból klasszicizmusba</a:t>
            </a:r>
            <a:r>
              <a:rPr lang="hu-HU" sz="3600" dirty="0" smtClean="0">
                <a:latin typeface="Bernard MT Condensed" panose="02050806060905020404" pitchFamily="18" charset="0"/>
              </a:rPr>
              <a:t> </a:t>
            </a:r>
            <a:endParaRPr lang="hu-HU" sz="36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ertőd_-_The_Eszterházy_Castle_or_Palac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92696"/>
            <a:ext cx="9144000" cy="6459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827584" y="26064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Fertőd, Eszterházy- kastély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eszthely_-_Festetics_Castl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92696"/>
            <a:ext cx="9144000" cy="6348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971600" y="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Keszthely Festetics-kastély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kirándulásokMŰVKÖR\2019.04.24.-26- ZalaeGraz Babi képei\2019 Graz\Szalma\26876663_f4daa45a30a0281656d2a931552cc9ea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008" y="-130414"/>
            <a:ext cx="9317884" cy="698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899592" y="18864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KESZTHELY, FESTETICS-KASTÉLY 2019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79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a/a9/A_new_and_accurate_plan_of_Blenheim_Palace_-_L%27Art_de_Cr%C3%A9er_les_Jardins_%281835%29%2C_pl._1_-_BL.jpg/1280px-A_new_and_accurate_plan_of_Blenheim_Palace_-_L%27Art_de_Cr%C3%A9er_les_Jardins_%281835%29%2C_pl._1_-_B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57875" y="1268760"/>
            <a:ext cx="7028249" cy="529315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 Angol tájkert, </a:t>
            </a:r>
            <a:r>
              <a:rPr lang="hu-HU" sz="2400" dirty="0" err="1" smtClean="0"/>
              <a:t>Blenheim-Palace</a:t>
            </a:r>
            <a:r>
              <a:rPr lang="hu-HU" sz="2400" dirty="0" smtClean="0"/>
              <a:t> ,</a:t>
            </a:r>
            <a:r>
              <a:rPr lang="pt-BR" sz="2400" dirty="0" smtClean="0"/>
              <a:t>  A Blenheim-palota új és pontos terve</a:t>
            </a:r>
            <a:r>
              <a:rPr lang="hu-HU" sz="2400" dirty="0" smtClean="0"/>
              <a:t>, 1835,British </a:t>
            </a:r>
            <a:r>
              <a:rPr lang="hu-HU" sz="2400" dirty="0" err="1" smtClean="0"/>
              <a:t>Library</a:t>
            </a:r>
            <a:r>
              <a:rPr lang="hu-HU" sz="2400" dirty="0" smtClean="0"/>
              <a:t>, London, (A palota egy nagy  park közepén áll az angol tájkert  stílusának klasszikus példája)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s://upload.wikimedia.org/wikipedia/commons/thumb/a/af/Blenheim-Palace.jpg/1024px-Blenheim-Palace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0" y="1268760"/>
            <a:ext cx="9144000" cy="513457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3326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Tájkert, Angolkert: </a:t>
            </a:r>
            <a:r>
              <a:rPr lang="hu-HU" sz="2400" dirty="0" err="1" smtClean="0"/>
              <a:t>Blenheim</a:t>
            </a:r>
            <a:r>
              <a:rPr lang="hu-HU" sz="2400" dirty="0" smtClean="0"/>
              <a:t> palota, </a:t>
            </a:r>
            <a:r>
              <a:rPr lang="hu-HU" sz="2400" dirty="0" err="1" smtClean="0"/>
              <a:t>Marlborough</a:t>
            </a:r>
            <a:r>
              <a:rPr lang="hu-HU" sz="2400" dirty="0" smtClean="0"/>
              <a:t> hercegeinek rezidenciája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Johann </a:t>
            </a:r>
            <a:r>
              <a:rPr lang="hu-HU" sz="2400" b="1" dirty="0" err="1" smtClean="0"/>
              <a:t>Rombauer</a:t>
            </a:r>
            <a:r>
              <a:rPr lang="hu-HU" sz="2400" u="sng" dirty="0" smtClean="0"/>
              <a:t>, </a:t>
            </a:r>
            <a:r>
              <a:rPr lang="hu-HU" sz="2400" dirty="0" smtClean="0"/>
              <a:t>1803-as festménye egy angol kert elemeiről</a:t>
            </a:r>
            <a:endParaRPr lang="hu-HU" sz="2400" dirty="0"/>
          </a:p>
        </p:txBody>
      </p:sp>
      <p:pic>
        <p:nvPicPr>
          <p:cNvPr id="73730" name="Picture 2" descr="https://upload.wikimedia.org/wikipedia/commons/5/55/J%C3%A1nos_Rombauer_-_English_Garden_in_the_Cs%C3%A1ky_Castle_at_Hotk%C3%B3c_-_WGA20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8701" y="840769"/>
            <a:ext cx="8601771" cy="5833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 Modern Filozófia Temploma,  </a:t>
            </a:r>
            <a:r>
              <a:rPr lang="hu-HU" sz="2400" dirty="0" err="1" smtClean="0"/>
              <a:t>Ermenonville</a:t>
            </a:r>
            <a:r>
              <a:rPr lang="hu-HU" sz="2400" dirty="0" smtClean="0"/>
              <a:t>  kertje, 1764-1776 </a:t>
            </a:r>
            <a:endParaRPr lang="hu-HU" sz="2400" dirty="0"/>
          </a:p>
        </p:txBody>
      </p:sp>
      <p:pic>
        <p:nvPicPr>
          <p:cNvPr id="84994" name="Picture 2" descr="https://upload.wikimedia.org/wikipedia/commons/a/a5/Erm16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620561" y="692696"/>
            <a:ext cx="7902878" cy="5927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s://gardenhistoryresearchfoundation.files.wordpress.com/2021/06/maskill6.jpg?w=6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80728"/>
            <a:ext cx="8208912" cy="547716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 Modern Filozófia Temploma,  </a:t>
            </a:r>
            <a:r>
              <a:rPr lang="hu-HU" sz="2400" dirty="0" err="1" smtClean="0"/>
              <a:t>Ermenonville</a:t>
            </a:r>
            <a:r>
              <a:rPr lang="hu-HU" sz="2400" dirty="0" smtClean="0"/>
              <a:t>  kertje, 1764-1776 (befejezetlenül szimbolizálja az emberi tudás hiányosságát)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zabina\Desktop\fényképek\2017\Art Pagony\Börzsöny, július 18-20\WP_20170718_11_08_37_Pr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263" y="836712"/>
            <a:ext cx="9150263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95536" y="18864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VÁCRÁTÓT park 2017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6237312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SzaJu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4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zabina\Desktop\fényképek\2017\Art Pagony\Börzsöny, július 18-20\WP_20170718_12_01_29_Pr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1647"/>
            <a:ext cx="9144000" cy="515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39552" y="18864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VÁCRÁTÓT 2017 Műromok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33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6754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SCHLOSS HOF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70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tataiangolkert.hu/wp-content/uploads/2020/08/DJI_0938-Edit_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12160"/>
            <a:ext cx="24563512" cy="16240125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7092280" y="522920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Tatai angolkert (légi felvétel)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20311tatai-murom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54063"/>
            <a:ext cx="9144000" cy="6103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1475656" y="2606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Műrom a tatai angolkertben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sákvár légi felvéte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525463"/>
            <a:ext cx="9144000" cy="6332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1115616" y="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Csákvár (légi felvétel)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 descr="Csákvári kápol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7788"/>
            <a:ext cx="914400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067944" y="0"/>
            <a:ext cx="507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CSÁKVÁR Vadászkastély  (2024.évi kirándulás)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1808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985991" y="985990"/>
            <a:ext cx="6904023" cy="493204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75869" y="1503076"/>
            <a:ext cx="6871207" cy="386505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11560" y="26064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Csákvár 2024</a:t>
            </a:r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580112" y="58052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SzaJu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36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20px-A_romantikus_stílusú_tiszadobi_Andrássy-kastély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58316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6300192" y="548680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romantikus   stílusú tiszadobi Andrássy kastély (légi felvétel)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990600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187624" y="33265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Leányszöktetés . Fadrusz János szobra Tiszadob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419872" y="522920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KOLTÓ TELEKY-KASTÉLY2010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89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51520" y="4046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VAJA,  VAY-KASTÉLY2010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62373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SzaJu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99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547664" y="18864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NAGYCENK 2012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2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upload.wikimedia.org/wikipedia/commons/5/59/Versailles_Gardens_Map_Meyers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928687" y="809624"/>
            <a:ext cx="7286625" cy="604837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Versailles barokk kertjeinek tervrajza -</a:t>
            </a:r>
            <a:r>
              <a:rPr lang="fr-FR" sz="2400" dirty="0" smtClean="0"/>
              <a:t> Versailles Gardens térkép a Meyers enciklopédiából</a:t>
            </a:r>
            <a:r>
              <a:rPr lang="hu-HU" sz="2400" dirty="0" smtClean="0"/>
              <a:t>,</a:t>
            </a:r>
            <a:r>
              <a:rPr lang="fr-FR" sz="2400" dirty="0" smtClean="0"/>
              <a:t> 1890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kirándulásokMŰVKÖR\2018.07.17-19. Zemplén\Honlapról\26458573_0cb518a643486213c84f4cba249024f5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843808" y="2606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FÜZÉRRADVÁNY 2018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88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56" y="-385283"/>
            <a:ext cx="8964488" cy="725127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347864" y="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SZABADKÍGYÓS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24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024px-Szarvas_arborétum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2051720" y="40466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Szarvasi arborétum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14375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775848" y="54868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SZARVAS </a:t>
            </a:r>
          </a:p>
          <a:p>
            <a:r>
              <a:rPr lang="hu-HU" dirty="0" smtClean="0"/>
              <a:t>2023.08.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26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436096" y="2606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SZARVAS 2023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46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53077192_219280914284905_6060764819478199789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70202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7236296" y="404664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Erzsébet sétányi részlet Hódmezővásárhely Népkert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51468232_1690996474674127_3525174260514499060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5796136" y="54868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Népkerti részlet</a:t>
            </a:r>
          </a:p>
          <a:p>
            <a:r>
              <a:rPr lang="hu-HU" dirty="0" smtClean="0"/>
              <a:t>Hódmezővásárhely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hateau de Vesaille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548680"/>
            <a:ext cx="9144000" cy="6840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1043608" y="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Versailles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Parc_de_Versailles,_parterre_de_Latone,_bassin_de_Latone_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052736"/>
            <a:ext cx="9323512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/>
          <p:cNvSpPr txBox="1"/>
          <p:nvPr/>
        </p:nvSpPr>
        <p:spPr>
          <a:xfrm>
            <a:off x="683568" y="26064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Versailles Park szökőkúttal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Versailles_Grand_Triano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22337"/>
            <a:ext cx="9144000" cy="5935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755576" y="18864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Versailles Grand Trianon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luehendes_Barock_in_Ludwigsburg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73580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7740352" y="260648"/>
            <a:ext cx="14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Barokk kert </a:t>
            </a:r>
            <a:r>
              <a:rPr lang="hu-HU" dirty="0" err="1" smtClean="0"/>
              <a:t>Ludwigsburg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elvedere_Wien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1259632" y="40466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Belvedere Bécs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chönbrunnPalac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6400"/>
            <a:ext cx="9144000" cy="60436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827584" y="26064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Schönbrunn</a:t>
            </a:r>
            <a:r>
              <a:rPr lang="hu-HU" dirty="0" smtClean="0"/>
              <a:t> – kastély és parkja Bécs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141</Words>
  <Application>Microsoft Office PowerPoint</Application>
  <PresentationFormat>Diavetítés a képernyőre (4:3 oldalarány)</PresentationFormat>
  <Paragraphs>42</Paragraphs>
  <Slides>36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37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BAROKKBÓL A KLASSZICIZMUSBA</dc:title>
  <dc:creator>Windows-felhasználó</dc:creator>
  <cp:lastModifiedBy>Judit</cp:lastModifiedBy>
  <cp:revision>34</cp:revision>
  <dcterms:created xsi:type="dcterms:W3CDTF">2025-08-25T07:59:52Z</dcterms:created>
  <dcterms:modified xsi:type="dcterms:W3CDTF">2025-11-04T11:06:29Z</dcterms:modified>
</cp:coreProperties>
</file>