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80" r:id="rId2"/>
    <p:sldId id="258" r:id="rId3"/>
    <p:sldId id="352" r:id="rId4"/>
    <p:sldId id="376" r:id="rId5"/>
    <p:sldId id="287" r:id="rId6"/>
    <p:sldId id="375" r:id="rId7"/>
    <p:sldId id="264" r:id="rId8"/>
    <p:sldId id="260" r:id="rId9"/>
    <p:sldId id="373" r:id="rId10"/>
    <p:sldId id="269" r:id="rId11"/>
    <p:sldId id="343" r:id="rId12"/>
    <p:sldId id="262" r:id="rId13"/>
    <p:sldId id="372" r:id="rId14"/>
    <p:sldId id="266" r:id="rId15"/>
    <p:sldId id="369" r:id="rId16"/>
    <p:sldId id="329" r:id="rId17"/>
    <p:sldId id="374" r:id="rId18"/>
    <p:sldId id="263" r:id="rId19"/>
    <p:sldId id="371" r:id="rId20"/>
    <p:sldId id="268" r:id="rId21"/>
    <p:sldId id="368" r:id="rId22"/>
    <p:sldId id="271" r:id="rId23"/>
    <p:sldId id="379" r:id="rId24"/>
    <p:sldId id="273" r:id="rId25"/>
    <p:sldId id="294" r:id="rId26"/>
    <p:sldId id="366" r:id="rId27"/>
    <p:sldId id="279" r:id="rId28"/>
    <p:sldId id="365" r:id="rId29"/>
    <p:sldId id="364" r:id="rId30"/>
    <p:sldId id="358" r:id="rId31"/>
    <p:sldId id="274" r:id="rId32"/>
    <p:sldId id="328" r:id="rId33"/>
    <p:sldId id="360" r:id="rId34"/>
    <p:sldId id="309" r:id="rId35"/>
    <p:sldId id="275" r:id="rId36"/>
    <p:sldId id="305" r:id="rId37"/>
    <p:sldId id="308" r:id="rId38"/>
    <p:sldId id="359" r:id="rId39"/>
    <p:sldId id="310" r:id="rId40"/>
    <p:sldId id="377" r:id="rId41"/>
    <p:sldId id="378" r:id="rId4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069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6" autoAdjust="0"/>
    <p:restoredTop sz="91134" autoAdjust="0"/>
  </p:normalViewPr>
  <p:slideViewPr>
    <p:cSldViewPr showGuides="1">
      <p:cViewPr varScale="1">
        <p:scale>
          <a:sx n="46" d="100"/>
          <a:sy n="46" d="100"/>
        </p:scale>
        <p:origin x="-1315" y="-72"/>
      </p:cViewPr>
      <p:guideLst>
        <p:guide orient="horz" pos="2069"/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CE395-9353-43D9-AE89-5057A66C687C}" type="datetimeFigureOut">
              <a:rPr lang="hu-HU" smtClean="0"/>
              <a:pPr/>
              <a:t>2025. 11. 12.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F40FB7-A494-4F04-946C-1797D1C63BA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1867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40FB7-A494-4F04-946C-1797D1C63BAA}" type="slidenum">
              <a:rPr lang="hu-HU" smtClean="0"/>
              <a:pPr/>
              <a:t>17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40FB7-A494-4F04-946C-1797D1C63BAA}" type="slidenum">
              <a:rPr lang="hu-HU" smtClean="0"/>
              <a:pPr/>
              <a:t>30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40FB7-A494-4F04-946C-1797D1C63BAA}" type="slidenum">
              <a:rPr lang="hu-HU" smtClean="0"/>
              <a:pPr/>
              <a:t>31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31081-4620-4967-AF8B-27E4601977D3}" type="datetimeFigureOut">
              <a:rPr lang="hu-HU" smtClean="0"/>
              <a:pPr/>
              <a:t>2025. 11. 12.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09E8-BB55-4495-8796-A8A536DD010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31081-4620-4967-AF8B-27E4601977D3}" type="datetimeFigureOut">
              <a:rPr lang="hu-HU" smtClean="0"/>
              <a:pPr/>
              <a:t>2025. 11. 12.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09E8-BB55-4495-8796-A8A536DD010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31081-4620-4967-AF8B-27E4601977D3}" type="datetimeFigureOut">
              <a:rPr lang="hu-HU" smtClean="0"/>
              <a:pPr/>
              <a:t>2025. 11. 12.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09E8-BB55-4495-8796-A8A536DD010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31081-4620-4967-AF8B-27E4601977D3}" type="datetimeFigureOut">
              <a:rPr lang="hu-HU" smtClean="0"/>
              <a:pPr/>
              <a:t>2025. 11. 12.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09E8-BB55-4495-8796-A8A536DD010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31081-4620-4967-AF8B-27E4601977D3}" type="datetimeFigureOut">
              <a:rPr lang="hu-HU" smtClean="0"/>
              <a:pPr/>
              <a:t>2025. 11. 12.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09E8-BB55-4495-8796-A8A536DD010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31081-4620-4967-AF8B-27E4601977D3}" type="datetimeFigureOut">
              <a:rPr lang="hu-HU" smtClean="0"/>
              <a:pPr/>
              <a:t>2025. 11. 12.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09E8-BB55-4495-8796-A8A536DD010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31081-4620-4967-AF8B-27E4601977D3}" type="datetimeFigureOut">
              <a:rPr lang="hu-HU" smtClean="0"/>
              <a:pPr/>
              <a:t>2025. 11. 12.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09E8-BB55-4495-8796-A8A536DD010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31081-4620-4967-AF8B-27E4601977D3}" type="datetimeFigureOut">
              <a:rPr lang="hu-HU" smtClean="0"/>
              <a:pPr/>
              <a:t>2025. 11. 12.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09E8-BB55-4495-8796-A8A536DD010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31081-4620-4967-AF8B-27E4601977D3}" type="datetimeFigureOut">
              <a:rPr lang="hu-HU" smtClean="0"/>
              <a:pPr/>
              <a:t>2025. 11. 12.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09E8-BB55-4495-8796-A8A536DD010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31081-4620-4967-AF8B-27E4601977D3}" type="datetimeFigureOut">
              <a:rPr lang="hu-HU" smtClean="0"/>
              <a:pPr/>
              <a:t>2025. 11. 12.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09E8-BB55-4495-8796-A8A536DD010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31081-4620-4967-AF8B-27E4601977D3}" type="datetimeFigureOut">
              <a:rPr lang="hu-HU" smtClean="0"/>
              <a:pPr/>
              <a:t>2025. 11. 12.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09E8-BB55-4495-8796-A8A536DD010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31081-4620-4967-AF8B-27E4601977D3}" type="datetimeFigureOut">
              <a:rPr lang="hu-HU" smtClean="0"/>
              <a:pPr/>
              <a:t>2025. 11. 12.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F09E8-BB55-4495-8796-A8A536DD010F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51" y="729999"/>
            <a:ext cx="9167751" cy="5990292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1246910" y="176633"/>
            <a:ext cx="6590804" cy="1323439"/>
          </a:xfrm>
          <a:prstGeom prst="rect">
            <a:avLst/>
          </a:prstGeom>
        </p:spPr>
        <p:txBody>
          <a:bodyPr wrap="square">
            <a:prstTxWarp prst="textDeflateBottom">
              <a:avLst/>
            </a:prstTxWarp>
            <a:spAutoFit/>
          </a:bodyPr>
          <a:lstStyle/>
          <a:p>
            <a:r>
              <a:rPr lang="hu-HU" sz="4000" dirty="0" smtClean="0">
                <a:latin typeface="Bernard MT Condensed" panose="02050806060905020404" pitchFamily="18" charset="0"/>
              </a:rPr>
              <a:t>Romantika Magyarországon</a:t>
            </a:r>
            <a:endParaRPr lang="hu-HU" sz="4000" dirty="0">
              <a:latin typeface="Bernard MT Condensed" panose="02050806060905020404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951844" y="5581402"/>
            <a:ext cx="3233578" cy="745881"/>
          </a:xfrm>
          <a:prstGeom prst="rect">
            <a:avLst/>
          </a:prstGeom>
        </p:spPr>
        <p:txBody>
          <a:bodyPr wrap="none">
            <a:prstTxWarp prst="textDeflateTop">
              <a:avLst/>
            </a:prstTxWarp>
            <a:spAutoFit/>
          </a:bodyPr>
          <a:lstStyle/>
          <a:p>
            <a:r>
              <a:rPr lang="hu-HU" dirty="0">
                <a:latin typeface="Bernard MT Condensed" panose="02050806060905020404" pitchFamily="18" charset="0"/>
              </a:rPr>
              <a:t>Szalai </a:t>
            </a:r>
            <a:r>
              <a:rPr lang="hu-HU" dirty="0" smtClean="0">
                <a:latin typeface="Bernard MT Condensed" panose="02050806060905020404" pitchFamily="18" charset="0"/>
              </a:rPr>
              <a:t>Lászlóné </a:t>
            </a:r>
            <a:endParaRPr lang="hu-HU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11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s://bagyinszki.eu/galleries/romantikus_epuletek2017/image00019.jpg"/>
          <p:cNvPicPr>
            <a:picLocks noChangeAspect="1" noChangeArrowheads="1"/>
          </p:cNvPicPr>
          <p:nvPr/>
        </p:nvPicPr>
        <p:blipFill>
          <a:blip r:embed="rId2" cstate="email">
            <a:lum bright="10000" contrast="20000"/>
          </a:blip>
          <a:srcRect/>
          <a:stretch>
            <a:fillRect/>
          </a:stretch>
        </p:blipFill>
        <p:spPr bwMode="auto">
          <a:xfrm>
            <a:off x="3779912" y="24766"/>
            <a:ext cx="5364088" cy="6833234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179512" y="836712"/>
            <a:ext cx="3528392" cy="4995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Arial Black" pitchFamily="34" charset="0"/>
              </a:rPr>
              <a:t>  DOHÁNY UTCAI ZSINAGÓGA BUDAPEST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(RÉSZLET)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 TERVEZŐK/ÉPÍTÉSZEK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LUDWIG FÖRSTER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FESZL FRIGYES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 1854-1859 </a:t>
            </a:r>
          </a:p>
          <a:p>
            <a:endParaRPr lang="hu-HU" sz="2000" b="1" dirty="0">
              <a:latin typeface="Arial Black" pitchFamily="34" charset="0"/>
            </a:endParaRPr>
          </a:p>
          <a:p>
            <a:pPr algn="ctr"/>
            <a:r>
              <a:rPr lang="hu-HU" sz="2000" b="1" dirty="0">
                <a:latin typeface="Arial Black" pitchFamily="34" charset="0"/>
              </a:rPr>
              <a:t>HOSSZÚSÁG:   53,1 TORONY:       2  DB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 MAGASSÁGA:  43,6 M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 BELSŐ TÉR TERÜLETE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1200 M</a:t>
            </a:r>
            <a:r>
              <a:rPr lang="hu-HU" sz="2000" b="1" baseline="30000" dirty="0">
                <a:latin typeface="Arial Black" pitchFamily="34" charset="0"/>
              </a:rPr>
              <a:t>2</a:t>
            </a:r>
            <a:r>
              <a:rPr lang="hu-HU" sz="2000" dirty="0">
                <a:latin typeface="Arial Black" pitchFamily="34" charset="0"/>
              </a:rPr>
              <a:t>     </a:t>
            </a:r>
          </a:p>
          <a:p>
            <a:pPr algn="ctr"/>
            <a:r>
              <a:rPr lang="hu-HU" sz="2000" dirty="0">
                <a:latin typeface="Arial Black" pitchFamily="34" charset="0"/>
              </a:rPr>
              <a:t> </a:t>
            </a:r>
            <a:r>
              <a:rPr lang="hu-HU" sz="2000" b="1" dirty="0">
                <a:latin typeface="Arial Black" pitchFamily="34" charset="0"/>
              </a:rPr>
              <a:t>ÜLŐHELY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 2964</a:t>
            </a:r>
          </a:p>
          <a:p>
            <a:pPr>
              <a:lnSpc>
                <a:spcPts val="2400"/>
              </a:lnSpc>
            </a:pPr>
            <a:endParaRPr lang="hu-HU" b="1" dirty="0"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http://www.dohany-zsinagoga.hu/wp-content/uploads/2015/06/zsinagoga-1024x68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45320" y="1052736"/>
            <a:ext cx="8396236" cy="5616624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1886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000" b="1" dirty="0">
                <a:latin typeface="Arial Black" pitchFamily="34" charset="0"/>
              </a:rPr>
              <a:t>A DOHÁNY UTCAI ZSINAGÓGA BUDAPEST – BELSŐ TÉR</a:t>
            </a:r>
          </a:p>
          <a:p>
            <a:pPr algn="ctr">
              <a:lnSpc>
                <a:spcPts val="2400"/>
              </a:lnSpc>
            </a:pPr>
            <a:r>
              <a:rPr lang="hu-HU" sz="2000" b="1" dirty="0">
                <a:latin typeface="Arial Black" pitchFamily="34" charset="0"/>
              </a:rPr>
              <a:t> TERVEZŐK: LUDWIG FÖRSTER, FESZL FRIGYES, 1854-1859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18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Arial Black" pitchFamily="34" charset="0"/>
              </a:rPr>
              <a:t>PÉCSI ZSINAGÓGA, TERVEZŐK:  FESZL FRIGYES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GERSTER KÁROLY ÉS KAUSER LIPÓT, 1868–69    </a:t>
            </a:r>
          </a:p>
        </p:txBody>
      </p:sp>
      <p:pic>
        <p:nvPicPr>
          <p:cNvPr id="18434" name="Picture 2" descr="https://upload.wikimedia.org/wikipedia/commons/4/48/Hungary_Pecs_2005_June_030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803011" y="908720"/>
            <a:ext cx="7680853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1052736"/>
            <a:ext cx="3384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000" b="1" dirty="0">
                <a:latin typeface="Arial Black" pitchFamily="34" charset="0"/>
              </a:rPr>
              <a:t>PÉCSI ZSINAGÓGA </a:t>
            </a:r>
          </a:p>
          <a:p>
            <a:pPr algn="ctr">
              <a:lnSpc>
                <a:spcPts val="2400"/>
              </a:lnSpc>
            </a:pPr>
            <a:r>
              <a:rPr lang="hu-HU" sz="2000" b="1" dirty="0">
                <a:latin typeface="Arial Black" pitchFamily="34" charset="0"/>
              </a:rPr>
              <a:t>BELSŐ TÉR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 2025. 04.11-13.</a:t>
            </a:r>
          </a:p>
        </p:txBody>
      </p:sp>
      <p:pic>
        <p:nvPicPr>
          <p:cNvPr id="3" name="Tartalom helye 4">
            <a:extLst>
              <a:ext uri="{FF2B5EF4-FFF2-40B4-BE49-F238E27FC236}">
                <a16:creationId xmlns="" xmlns:a16="http://schemas.microsoft.com/office/drawing/2014/main" id="{D0926A10-2483-4DC0-B4C4-7EEB1C3B65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2761" y="896296"/>
            <a:ext cx="6813377" cy="5110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1412776"/>
            <a:ext cx="428396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Arial Black" pitchFamily="34" charset="0"/>
              </a:rPr>
              <a:t>KECSKEMÉTI ZSINAGÓGA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(TUDOMÁNY ÉS TECHNIKA HÁZA)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TERVEZŐ 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ZITTERBARTH JÁNOS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1864-1868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 REKONSTRUKCIÓK ÉVEI 1911 ÉS 1974</a:t>
            </a:r>
          </a:p>
          <a:p>
            <a:endParaRPr lang="hu-HU" sz="2400" dirty="0"/>
          </a:p>
        </p:txBody>
      </p:sp>
      <p:pic>
        <p:nvPicPr>
          <p:cNvPr id="15361" name="Picture 1" descr="C:\Users\User\Downloads\2025-03-16_Kecskemét_detail_3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11960" y="0"/>
            <a:ext cx="457311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rtalom helye 4">
            <a:extLst>
              <a:ext uri="{FF2B5EF4-FFF2-40B4-BE49-F238E27FC236}">
                <a16:creationId xmlns="" xmlns:a16="http://schemas.microsoft.com/office/drawing/2014/main" id="{16DA989B-762D-4E69-AB88-E75AF67B6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8366" y="980728"/>
            <a:ext cx="7490144" cy="561662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71438" y="332656"/>
            <a:ext cx="9072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2000" b="1" dirty="0">
                <a:latin typeface="Arial Black" pitchFamily="34" charset="0"/>
              </a:rPr>
              <a:t>KECSKEMÉTI ZSINAGÓGA – BELSŐ TÉR, (2024. 08. 28)</a:t>
            </a:r>
            <a:r>
              <a:rPr lang="hu-HU" altLang="hu-HU" sz="2000" dirty="0">
                <a:latin typeface="Arial Black" pitchFamily="34" charset="0"/>
              </a:rPr>
              <a:t>.</a:t>
            </a:r>
          </a:p>
          <a:p>
            <a:pPr algn="ctr"/>
            <a:r>
              <a:rPr lang="hu-HU" sz="2000" dirty="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s://upload.wikimedia.org/wikipedia/commons/thumb/9/99/F%C3%B3t%2C_Katolikus_pl%C3%A9b%C3%A1niatemplom.jpg/1280px-F%C3%B3t%2C_Katolikus_pl%C3%A9b%C3%A1niatemplom.jpg"/>
          <p:cNvPicPr>
            <a:picLocks noChangeAspect="1" noChangeArrowheads="1"/>
          </p:cNvPicPr>
          <p:nvPr/>
        </p:nvPicPr>
        <p:blipFill>
          <a:blip r:embed="rId2" cstate="email">
            <a:lum contrast="30000"/>
          </a:blip>
          <a:srcRect/>
          <a:stretch>
            <a:fillRect/>
          </a:stretch>
        </p:blipFill>
        <p:spPr bwMode="auto">
          <a:xfrm>
            <a:off x="853022" y="1124744"/>
            <a:ext cx="7437956" cy="5520358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Arial Black" pitchFamily="34" charset="0"/>
              </a:rPr>
              <a:t>FÓTI SZEPLŐTELEN FOGANTATÁS TEMPLOM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 ÉPÍTÉSZ: YBL MIKLÓS, 1845-1855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zabina\Desktop\fényképek\2017\Art Pagony\Börzsöny, július 18-20\WP_20170718_09_35_23_Pro.jpg">
            <a:extLst>
              <a:ext uri="{FF2B5EF4-FFF2-40B4-BE49-F238E27FC236}">
                <a16:creationId xmlns="" xmlns:a16="http://schemas.microsoft.com/office/drawing/2014/main" id="{CF2671FE-6302-4506-BAE7-905569285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77" y="1268760"/>
            <a:ext cx="8895122" cy="501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0" y="404664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000" b="1" dirty="0">
                <a:latin typeface="Arial Black" pitchFamily="34" charset="0"/>
              </a:rPr>
              <a:t> SZEPLŐTELEN FOGANTATÁS TEMPLOM, FÓT, (2017.07.17-20.)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188640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Arial Black" pitchFamily="34" charset="0"/>
              </a:rPr>
              <a:t>PÉCSI SZENT PÉTER ÉS PÁL SZÉKESEGYHÁZ, TERVEZŐ: SCHMIDT FRIGYES (FRIEDRICH VON SCHMIDT), ÉPÍTÉSE: 1882, REKONSTRUKCIÓK ÉVEI: 1703–1732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1807–1825, 1882–1891,1962–1968   M: 22 M, SZ: 22 M.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 TORONY: 4 DB, MAGASSÁGA: 60 M</a:t>
            </a:r>
          </a:p>
        </p:txBody>
      </p:sp>
      <p:pic>
        <p:nvPicPr>
          <p:cNvPr id="17410" name="Picture 2" descr="https://upload.wikimedia.org/wikipedia/commons/4/4e/P%C3%A9cs_Cathedral_-_Hungary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576" y="1769434"/>
            <a:ext cx="7632848" cy="5088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980728"/>
            <a:ext cx="342044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Arial Black" pitchFamily="34" charset="0"/>
              </a:rPr>
              <a:t>PÉCSI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SZENT PÉTER ÉS PÁL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SZÉKESEGYHÁZ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(RÉSZLET)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 2025. 04.11-13.</a:t>
            </a:r>
          </a:p>
        </p:txBody>
      </p:sp>
      <p:pic>
        <p:nvPicPr>
          <p:cNvPr id="3" name="Tartalom helye 4">
            <a:extLst>
              <a:ext uri="{FF2B5EF4-FFF2-40B4-BE49-F238E27FC236}">
                <a16:creationId xmlns="" xmlns:a16="http://schemas.microsoft.com/office/drawing/2014/main" id="{E20C32EE-B973-4C8A-9FE7-E408AE4DC1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3947" y="857250"/>
            <a:ext cx="6858000" cy="5143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2/2e/Pesti_Vigado_P813012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2538" y="1052736"/>
            <a:ext cx="8578924" cy="5610617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33265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Arial Black" pitchFamily="34" charset="0"/>
              </a:rPr>
              <a:t> PESTI VIGADÓ, BUDAPEST, TERVEZŐ: FESZL FRIGYES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 1859 -1867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rszagut.com/data/articles/4/42/article-4254/Peto_fi_Sanyika6_Evange_likus_templom_Foto_Borza_k_Tibor_fit_800x10000.jpeg?key=b6eb8e3792545d56d14c3443dc7059f6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851919" y="0"/>
            <a:ext cx="4969565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179512" y="1340768"/>
            <a:ext cx="3312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000" b="1" dirty="0">
                <a:latin typeface="Arial Black" pitchFamily="34" charset="0"/>
              </a:rPr>
              <a:t>KECSKEMÉTI EVANGÉLIKUS TEMPLOM </a:t>
            </a:r>
          </a:p>
          <a:p>
            <a:pPr algn="ctr">
              <a:lnSpc>
                <a:spcPts val="2400"/>
              </a:lnSpc>
            </a:pPr>
            <a:r>
              <a:rPr lang="hu-HU" sz="2000" b="1" dirty="0">
                <a:latin typeface="Arial Black" pitchFamily="34" charset="0"/>
              </a:rPr>
              <a:t>TERVEZŐ </a:t>
            </a:r>
          </a:p>
          <a:p>
            <a:pPr algn="ctr">
              <a:lnSpc>
                <a:spcPts val="2400"/>
              </a:lnSpc>
            </a:pPr>
            <a:r>
              <a:rPr lang="hu-HU" sz="2000" b="1" dirty="0">
                <a:latin typeface="Arial Black" pitchFamily="34" charset="0"/>
              </a:rPr>
              <a:t>YBL MIKLÓS </a:t>
            </a:r>
          </a:p>
          <a:p>
            <a:pPr algn="ctr">
              <a:lnSpc>
                <a:spcPts val="2400"/>
              </a:lnSpc>
            </a:pPr>
            <a:r>
              <a:rPr lang="hu-HU" sz="2000" b="1" dirty="0">
                <a:latin typeface="Arial Black" pitchFamily="34" charset="0"/>
              </a:rPr>
              <a:t>1862-1863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1438" y="1628800"/>
            <a:ext cx="31324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000" b="1" dirty="0">
                <a:latin typeface="Arial Black" pitchFamily="34" charset="0"/>
              </a:rPr>
              <a:t>KECSKEMÉT  </a:t>
            </a:r>
          </a:p>
          <a:p>
            <a:pPr algn="ctr">
              <a:lnSpc>
                <a:spcPts val="2400"/>
              </a:lnSpc>
            </a:pPr>
            <a:r>
              <a:rPr lang="hu-HU" sz="2000" b="1" dirty="0">
                <a:latin typeface="Arial Black" pitchFamily="34" charset="0"/>
              </a:rPr>
              <a:t>PIHENŐ AZ EVANGÉLIKUS TEMPLOMNÁL </a:t>
            </a:r>
          </a:p>
          <a:p>
            <a:pPr algn="ctr">
              <a:lnSpc>
                <a:spcPts val="2400"/>
              </a:lnSpc>
            </a:pPr>
            <a:r>
              <a:rPr lang="hu-HU" sz="2000" b="1" dirty="0">
                <a:latin typeface="Arial Black" pitchFamily="34" charset="0"/>
              </a:rPr>
              <a:t>2024. 08. 28.</a:t>
            </a:r>
          </a:p>
        </p:txBody>
      </p:sp>
      <p:pic>
        <p:nvPicPr>
          <p:cNvPr id="4" name="Tartalom helye 4">
            <a:extLst>
              <a:ext uri="{FF2B5EF4-FFF2-40B4-BE49-F238E27FC236}">
                <a16:creationId xmlns="" xmlns:a16="http://schemas.microsoft.com/office/drawing/2014/main" id="{8E7A7099-AEDF-4F1C-AEF8-FA4F37F216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0"/>
            <a:ext cx="514349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1886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/>
              <a:t> </a:t>
            </a:r>
            <a:r>
              <a:rPr lang="hu-HU" sz="2000" dirty="0">
                <a:latin typeface="Arial Black" pitchFamily="34" charset="0"/>
              </a:rPr>
              <a:t>RÉGI VÁROSHÁZA, MAKÓ, KOCZKA FERDINÁND, 1853 – 1859.</a:t>
            </a:r>
          </a:p>
        </p:txBody>
      </p:sp>
      <p:pic>
        <p:nvPicPr>
          <p:cNvPr id="10242" name="Picture 2" descr="https://upload.wikimedia.org/wikipedia/commons/b/b2/Old_Town_Hall_Mak%C3%B3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653819" y="764704"/>
            <a:ext cx="7836362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F394AC38-81D2-4679-B8E0-0D1857C96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b="1" dirty="0"/>
              <a:t>HÓDMEZŐVÁSÁRHELY KATOLIKUS NÉPISKOLA</a:t>
            </a:r>
            <a:br>
              <a:rPr lang="hu-HU" sz="2800" b="1" dirty="0"/>
            </a:br>
            <a:r>
              <a:rPr lang="hu-HU" sz="2800" b="1" dirty="0"/>
              <a:t> BELÁK JÁNOS 1874</a:t>
            </a:r>
            <a:r>
              <a:rPr lang="hu-HU" sz="2800" dirty="0"/>
              <a:t>.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="" xmlns:a16="http://schemas.microsoft.com/office/drawing/2014/main" id="{8B65DB18-4017-4339-BC27-7562EAC84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8395" y="1268760"/>
            <a:ext cx="7787209" cy="5472608"/>
          </a:xfrm>
        </p:spPr>
      </p:pic>
    </p:spTree>
    <p:extLst>
      <p:ext uri="{BB962C8B-B14F-4D97-AF65-F5344CB8AC3E}">
        <p14:creationId xmlns:p14="http://schemas.microsoft.com/office/powerpoint/2010/main" val="348345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25760" y="188640"/>
            <a:ext cx="8892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Arial Black" pitchFamily="34" charset="0"/>
              </a:rPr>
              <a:t>KISFALUDY KÁROLY: TENGERI VÉSZ, 1820-AS ÉVEK, OLAJ VÁSZON, 48,3 X 75 CM, MAGYAR NEMZETI GALÉRIA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BUDAPEST   </a:t>
            </a:r>
          </a:p>
        </p:txBody>
      </p:sp>
      <p:pic>
        <p:nvPicPr>
          <p:cNvPr id="8194" name="Picture 2" descr="https://www.hung-art.hu/kep/k/kisfalud/muvek/tengeri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11175" y="1313384"/>
            <a:ext cx="8521649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18864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Arial Black" pitchFamily="34" charset="0"/>
              </a:rPr>
              <a:t>MADARÁSZ VIKTOR: HUNYADI LÁSZLÓ A RAVATALON,1859 OLAJ, VÁSZON 249 X 312,5 CM, MAGYAR NEMZETI GALÉRIA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 BUDAPEST</a:t>
            </a:r>
          </a:p>
        </p:txBody>
      </p:sp>
      <p:pic>
        <p:nvPicPr>
          <p:cNvPr id="52226" name="Picture 2" descr="https://www.hung-art.hu/kep/m/madarasz/muvek/hunyadi_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08756" y="1340768"/>
            <a:ext cx="7326488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rtalom helye 4">
            <a:extLst>
              <a:ext uri="{FF2B5EF4-FFF2-40B4-BE49-F238E27FC236}">
                <a16:creationId xmlns="" xmlns:a16="http://schemas.microsoft.com/office/drawing/2014/main" id="{0A826EA8-43A2-4324-A5A3-D6F319BF8A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3474" y="168737"/>
            <a:ext cx="6520526" cy="6520526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0" y="836712"/>
            <a:ext cx="2699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latin typeface="Arial Black" pitchFamily="34" charset="0"/>
              </a:rPr>
              <a:t>MADARÁSZ KIÁLLÍTÁS MEGTEKINTÉSE SZEGED</a:t>
            </a:r>
          </a:p>
          <a:p>
            <a:pPr algn="ctr"/>
            <a:r>
              <a:rPr lang="hu-HU" sz="2000" dirty="0">
                <a:latin typeface="Arial Black" pitchFamily="34" charset="0"/>
              </a:rPr>
              <a:t> FEKETE HÁZ </a:t>
            </a:r>
            <a:r>
              <a:rPr lang="hu-HU" sz="2000" b="1" dirty="0">
                <a:latin typeface="Arial Black" pitchFamily="34" charset="0"/>
              </a:rPr>
              <a:t>(</a:t>
            </a:r>
            <a:r>
              <a:rPr lang="hu-HU" b="1" dirty="0">
                <a:latin typeface="Arial Black" pitchFamily="34" charset="0"/>
              </a:rPr>
              <a:t>2025. 07.25.)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908720"/>
            <a:ext cx="35638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000" b="1" dirty="0">
                <a:latin typeface="Arial Black" pitchFamily="34" charset="0"/>
              </a:rPr>
              <a:t>IZSÓ MIKLÓS  </a:t>
            </a:r>
          </a:p>
          <a:p>
            <a:pPr algn="ctr">
              <a:lnSpc>
                <a:spcPts val="2400"/>
              </a:lnSpc>
            </a:pPr>
            <a:r>
              <a:rPr lang="hu-HU" sz="2000" b="1" dirty="0">
                <a:latin typeface="Arial Black" pitchFamily="34" charset="0"/>
              </a:rPr>
              <a:t>BÚSULÓ JUHÁSZ </a:t>
            </a:r>
          </a:p>
          <a:p>
            <a:pPr algn="ctr">
              <a:lnSpc>
                <a:spcPts val="2400"/>
              </a:lnSpc>
            </a:pPr>
            <a:r>
              <a:rPr lang="hu-HU" sz="2000" b="1" dirty="0">
                <a:latin typeface="Arial Black" pitchFamily="34" charset="0"/>
              </a:rPr>
              <a:t>1862  </a:t>
            </a:r>
          </a:p>
          <a:p>
            <a:pPr algn="ctr">
              <a:lnSpc>
                <a:spcPts val="2400"/>
              </a:lnSpc>
            </a:pPr>
            <a:r>
              <a:rPr lang="hu-HU" sz="2000" b="1" dirty="0">
                <a:latin typeface="Arial Black" pitchFamily="34" charset="0"/>
              </a:rPr>
              <a:t>MÁRVÁNY</a:t>
            </a:r>
            <a:br>
              <a:rPr lang="hu-HU" sz="2000" b="1" dirty="0">
                <a:latin typeface="Arial Black" pitchFamily="34" charset="0"/>
              </a:rPr>
            </a:br>
            <a:r>
              <a:rPr lang="hu-HU" sz="2000" b="1" dirty="0">
                <a:latin typeface="Arial Black" pitchFamily="34" charset="0"/>
              </a:rPr>
              <a:t>95 × 39 × 34 CM     </a:t>
            </a:r>
          </a:p>
          <a:p>
            <a:pPr algn="ctr">
              <a:lnSpc>
                <a:spcPts val="2400"/>
              </a:lnSpc>
            </a:pPr>
            <a:r>
              <a:rPr lang="hu-HU" sz="2000" b="1" dirty="0">
                <a:latin typeface="Arial Black" pitchFamily="34" charset="0"/>
              </a:rPr>
              <a:t>  MAGYAR NEMZETI </a:t>
            </a:r>
          </a:p>
          <a:p>
            <a:pPr algn="ctr">
              <a:lnSpc>
                <a:spcPts val="2400"/>
              </a:lnSpc>
            </a:pPr>
            <a:r>
              <a:rPr lang="hu-HU" sz="2000" b="1" dirty="0">
                <a:latin typeface="Arial Black" pitchFamily="34" charset="0"/>
              </a:rPr>
              <a:t>GALÉRIA, BUDAPEST</a:t>
            </a:r>
          </a:p>
        </p:txBody>
      </p:sp>
      <p:pic>
        <p:nvPicPr>
          <p:cNvPr id="1026" name="Picture 2" descr="https://mng.hu/app/uploads/2023/06/67577.jpg"/>
          <p:cNvPicPr>
            <a:picLocks noChangeAspect="1" noChangeArrowheads="1"/>
          </p:cNvPicPr>
          <p:nvPr/>
        </p:nvPicPr>
        <p:blipFill>
          <a:blip r:embed="rId2" cstate="email">
            <a:lum contrast="30000"/>
          </a:blip>
          <a:srcRect/>
          <a:stretch>
            <a:fillRect/>
          </a:stretch>
        </p:blipFill>
        <p:spPr bwMode="auto">
          <a:xfrm>
            <a:off x="3635896" y="0"/>
            <a:ext cx="356616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908720"/>
            <a:ext cx="30598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latin typeface="Arial Black" pitchFamily="34" charset="0"/>
              </a:rPr>
              <a:t>IZSÓ MIKLÓS  </a:t>
            </a:r>
          </a:p>
          <a:p>
            <a:pPr algn="ctr"/>
            <a:r>
              <a:rPr lang="hu-HU" sz="2000" dirty="0">
                <a:latin typeface="Arial Black" pitchFamily="34" charset="0"/>
              </a:rPr>
              <a:t>BÚSULÓ JUHÁSZ  MAGYAR NEMZETI GALÉRIA BUDAPEST </a:t>
            </a:r>
          </a:p>
          <a:p>
            <a:pPr algn="ctr"/>
            <a:r>
              <a:rPr lang="hu-HU" sz="2000" dirty="0">
                <a:latin typeface="Arial Black" pitchFamily="34" charset="0"/>
              </a:rPr>
              <a:t>(2025. 08. 02.)  </a:t>
            </a:r>
          </a:p>
        </p:txBody>
      </p:sp>
      <p:pic>
        <p:nvPicPr>
          <p:cNvPr id="3" name="Tartalom helye 4">
            <a:extLst>
              <a:ext uri="{FF2B5EF4-FFF2-40B4-BE49-F238E27FC236}">
                <a16:creationId xmlns="" xmlns:a16="http://schemas.microsoft.com/office/drawing/2014/main" id="{AA25D397-5CA4-47BE-B01B-03C6D7B82A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248" y="0"/>
            <a:ext cx="480375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rtalom helye 4">
            <a:extLst>
              <a:ext uri="{FF2B5EF4-FFF2-40B4-BE49-F238E27FC236}">
                <a16:creationId xmlns="" xmlns:a16="http://schemas.microsoft.com/office/drawing/2014/main" id="{D6F0385F-3DCB-479D-9205-2672427B9E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2661" y="857251"/>
            <a:ext cx="6858000" cy="5143499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0" y="548680"/>
            <a:ext cx="3779912" cy="4990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Arial Black" pitchFamily="34" charset="0"/>
              </a:rPr>
              <a:t>IZSÓ MIKLÓS </a:t>
            </a:r>
          </a:p>
          <a:p>
            <a:pPr algn="ctr"/>
            <a:r>
              <a:rPr lang="hu-HU" b="1" dirty="0">
                <a:latin typeface="Arial Black" pitchFamily="34" charset="0"/>
              </a:rPr>
              <a:t>ÉS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HUSZÁR ADOLF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DUGONICS ANDRÁS EMLÉKSZOBOR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SZEGED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AVATÁS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1876.              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  BRONZ 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TALAPZAT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MÁRVÁNY 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SZEGED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 DUGONICS TÉR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(2025.08.14.)</a:t>
            </a:r>
          </a:p>
          <a:p>
            <a:pPr algn="ctr">
              <a:lnSpc>
                <a:spcPts val="2400"/>
              </a:lnSpc>
            </a:pPr>
            <a:endParaRPr lang="hu-HU" sz="2400" dirty="0"/>
          </a:p>
          <a:p>
            <a:pPr>
              <a:lnSpc>
                <a:spcPts val="2400"/>
              </a:lnSpc>
            </a:pP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143000" y="188640"/>
            <a:ext cx="6858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latin typeface="Arial Black" pitchFamily="34" charset="0"/>
              </a:rPr>
              <a:t> FESZL FRIGYES: PESTI VIGADÓ </a:t>
            </a:r>
            <a:r>
              <a:rPr lang="hu-HU" sz="2000" b="1" dirty="0">
                <a:latin typeface="Arial Black" pitchFamily="34" charset="0"/>
              </a:rPr>
              <a:t>–</a:t>
            </a:r>
            <a:r>
              <a:rPr lang="hu-HU" sz="2000" dirty="0">
                <a:latin typeface="Arial Black" pitchFamily="34" charset="0"/>
              </a:rPr>
              <a:t> DÍSZLÉPCSŐ (FŐLÉPCSŐ), 1859-1867 </a:t>
            </a:r>
          </a:p>
        </p:txBody>
      </p:sp>
      <p:pic>
        <p:nvPicPr>
          <p:cNvPr id="153602" name="Picture 2" descr="https://i.szalas.hu/pois/2836/original/1493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8569" y="980728"/>
            <a:ext cx="8569738" cy="571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886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Arial Black" pitchFamily="34" charset="0"/>
              </a:rPr>
              <a:t>LOTZ KÁROLY: ZIVATAR A PUSZTÁN, 1861, OLAJ, VÁSZON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 95 X 158 CM MAGYAR NEMZETI GALÉRIA, BUDAPEST</a:t>
            </a:r>
          </a:p>
        </p:txBody>
      </p:sp>
      <p:pic>
        <p:nvPicPr>
          <p:cNvPr id="68612" name="Picture 4" descr="Lotz Károly : Zivatar a pusztán (1861)"/>
          <p:cNvPicPr>
            <a:picLocks noChangeAspect="1" noChangeArrowheads="1"/>
          </p:cNvPicPr>
          <p:nvPr/>
        </p:nvPicPr>
        <p:blipFill>
          <a:blip r:embed="rId3" cstate="email">
            <a:lum/>
          </a:blip>
          <a:srcRect/>
          <a:stretch>
            <a:fillRect/>
          </a:stretch>
        </p:blipFill>
        <p:spPr bwMode="auto">
          <a:xfrm>
            <a:off x="190763" y="1124744"/>
            <a:ext cx="8762474" cy="5324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AutoShape 7" descr="lotz_karol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153" name="AutoShape 9" descr="lotz_karol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0" y="1052736"/>
            <a:ext cx="233975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latin typeface="Arial Black" pitchFamily="34" charset="0"/>
              </a:rPr>
              <a:t>LOTZ KÁROLY OPERAHÁZ </a:t>
            </a:r>
          </a:p>
          <a:p>
            <a:pPr algn="ctr"/>
            <a:r>
              <a:rPr lang="hu-HU" sz="2000" dirty="0">
                <a:latin typeface="Arial Black" pitchFamily="34" charset="0"/>
              </a:rPr>
              <a:t>KUPOLA </a:t>
            </a:r>
          </a:p>
          <a:p>
            <a:pPr algn="ctr"/>
            <a:r>
              <a:rPr lang="hu-HU" sz="2000" dirty="0">
                <a:latin typeface="Arial Black" pitchFamily="34" charset="0"/>
              </a:rPr>
              <a:t>FRESKÓ</a:t>
            </a:r>
          </a:p>
          <a:p>
            <a:pPr algn="ctr"/>
            <a:r>
              <a:rPr lang="hu-HU" sz="2000" dirty="0">
                <a:latin typeface="Arial Black" pitchFamily="34" charset="0"/>
              </a:rPr>
              <a:t> 1884 </a:t>
            </a:r>
          </a:p>
          <a:p>
            <a:pPr algn="ctr"/>
            <a:r>
              <a:rPr lang="hu-HU" sz="2000" dirty="0">
                <a:latin typeface="Arial Black" pitchFamily="34" charset="0"/>
              </a:rPr>
              <a:t>SUGARA </a:t>
            </a:r>
          </a:p>
          <a:p>
            <a:pPr algn="ctr"/>
            <a:r>
              <a:rPr lang="hu-HU" sz="2000" dirty="0">
                <a:latin typeface="Arial Black" pitchFamily="34" charset="0"/>
              </a:rPr>
              <a:t>KB. 440 CM</a:t>
            </a:r>
          </a:p>
          <a:p>
            <a:pPr algn="ctr"/>
            <a:r>
              <a:rPr lang="hu-HU" sz="2000" dirty="0">
                <a:latin typeface="Arial Black" pitchFamily="34" charset="0"/>
              </a:rPr>
              <a:t> KÖR KÜLSŐ KERÜLETE MINTEGY </a:t>
            </a:r>
          </a:p>
          <a:p>
            <a:pPr algn="ctr"/>
            <a:r>
              <a:rPr lang="hu-HU" sz="2000" dirty="0">
                <a:latin typeface="Arial Black" pitchFamily="34" charset="0"/>
              </a:rPr>
              <a:t>45  M</a:t>
            </a:r>
          </a:p>
          <a:p>
            <a:pPr algn="ctr"/>
            <a:r>
              <a:rPr lang="hu-HU" sz="2000" dirty="0">
                <a:latin typeface="Arial Black" pitchFamily="34" charset="0"/>
              </a:rPr>
              <a:t>FELÚJÍTÁS 1982</a:t>
            </a:r>
          </a:p>
        </p:txBody>
      </p:sp>
      <p:pic>
        <p:nvPicPr>
          <p:cNvPr id="6147" name="Picture 3" descr="C:\Users\User\Downloads\2022-03-hlinka-opera-17.jpg"/>
          <p:cNvPicPr>
            <a:picLocks noChangeAspect="1" noChangeArrowheads="1"/>
          </p:cNvPicPr>
          <p:nvPr/>
        </p:nvPicPr>
        <p:blipFill>
          <a:blip r:embed="rId3" cstate="email">
            <a:lum contrast="20000"/>
          </a:blip>
          <a:srcRect/>
          <a:stretch>
            <a:fillRect/>
          </a:stretch>
        </p:blipFill>
        <p:spPr bwMode="auto">
          <a:xfrm>
            <a:off x="2343870" y="57870"/>
            <a:ext cx="6800130" cy="68001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Nem érhető el leírás a fényképhez.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0728" y="980728"/>
            <a:ext cx="8522544" cy="5688632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215516" y="188640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Arial Black" pitchFamily="34" charset="0"/>
              </a:rPr>
              <a:t>MAGYAR NEMZETI MÚZEUM BUDAPEST, FŐLÉPCSŐHÁZ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(RÉSZLET),  HILD JÓZSEF, POLLACK MIHÁLY, 1837-1847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484784"/>
            <a:ext cx="3563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Arial Black" pitchFamily="34" charset="0"/>
              </a:rPr>
              <a:t>SZENT PÉTER ÉS PÁL SZÉKESEGYHÁZ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 PÉCS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 LOTZ KÁROLY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 FRESKÓ </a:t>
            </a:r>
            <a:br>
              <a:rPr lang="hu-HU" sz="2000" b="1" dirty="0">
                <a:latin typeface="Arial Black" pitchFamily="34" charset="0"/>
              </a:rPr>
            </a:br>
            <a:r>
              <a:rPr lang="hu-HU" sz="2000" b="1" dirty="0">
                <a:latin typeface="Arial Black" pitchFamily="34" charset="0"/>
              </a:rPr>
              <a:t> (2025.04 11-13.)</a:t>
            </a:r>
          </a:p>
        </p:txBody>
      </p:sp>
      <p:pic>
        <p:nvPicPr>
          <p:cNvPr id="3" name="Tartalom helye 4">
            <a:extLst>
              <a:ext uri="{FF2B5EF4-FFF2-40B4-BE49-F238E27FC236}">
                <a16:creationId xmlns="" xmlns:a16="http://schemas.microsoft.com/office/drawing/2014/main" id="{49D353CD-5474-42B5-A810-6A4A077635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4628" y="857253"/>
            <a:ext cx="6857999" cy="5143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79512" y="188640"/>
            <a:ext cx="8964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Arial Black" pitchFamily="34" charset="0"/>
              </a:rPr>
              <a:t>FESZTY ÁRPÁD: A MAGYAROK BEJÖVETELE, (RÉSZLET)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 A VEZÉREK CSOPORTJA, 1892–1894, OLAJ, VÁSZON, 1500 X 12 000 CM NEMZETI TÖRTÉNETI EMLÉKPARK,ÓPUSZTASZER</a:t>
            </a:r>
          </a:p>
        </p:txBody>
      </p:sp>
      <p:pic>
        <p:nvPicPr>
          <p:cNvPr id="4" name="Picture 2" descr="https://www.hung-art.hu/kep/f/feszty/muvek/arpad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17944" y="1294159"/>
            <a:ext cx="8108111" cy="55638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18864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Arial Black" pitchFamily="34" charset="0"/>
              </a:rPr>
              <a:t>MUNKÁCSY MIHÁLY: SIRALOMHÁZ, I,. 1869,OLAJ,119 X 175,5 CM MAGYAR NEMZETI GALÉRIA BUDAPEST  (ELSŐ JELENTŐS MŰVÉT, A SIRALOMHÁZAT 1869-BEN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 FESTETTE DÜSSELDORFI TANULÓÉVEI ALATT)</a:t>
            </a:r>
          </a:p>
        </p:txBody>
      </p:sp>
      <p:pic>
        <p:nvPicPr>
          <p:cNvPr id="3074" name="Picture 2" descr="https://m.blog.hu/ez/ezazelso/image/mun10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0848" y="1484784"/>
            <a:ext cx="7562304" cy="5373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79512" y="188640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Arial Black" pitchFamily="34" charset="0"/>
              </a:rPr>
              <a:t>MUNKÁCSY MIHÁLY: MILTON, 1877-1878, OLAJ, VÁSZON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  210 X 130 CM, NEW YORK PUBLIC LIBRARY, NEW YORK</a:t>
            </a:r>
          </a:p>
        </p:txBody>
      </p:sp>
      <p:pic>
        <p:nvPicPr>
          <p:cNvPr id="61442" name="Picture 2" descr="https://upload.wikimedia.org/wikipedia/commons/thumb/6/6e/Munk%C3%A1csy_Milton_New_York.jpg/1280px-Munk%C3%A1csy_Milton_New_York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9455" y="908720"/>
            <a:ext cx="7545090" cy="57413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Arial Black" pitchFamily="34" charset="0"/>
              </a:rPr>
              <a:t>MUNKÁCSY MIHÁLY: KRISZTUS PILÁTUS ELŐTT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 1881, 417 X 636 CM, DÉRI MÚZEUM, DEBRECEN</a:t>
            </a:r>
          </a:p>
        </p:txBody>
      </p:sp>
      <p:pic>
        <p:nvPicPr>
          <p:cNvPr id="65538" name="Picture 2" descr="https://www.hung-art.hu/kep/m/munkacsy/muvek/trilogia/pilatus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219993" y="980728"/>
            <a:ext cx="8704013" cy="5675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363547553_306242935116856_5715529856388745757_n (4).jpg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rcRect/>
          <a:stretch>
            <a:fillRect/>
          </a:stretch>
        </p:blipFill>
        <p:spPr bwMode="auto">
          <a:xfrm>
            <a:off x="3635896" y="0"/>
            <a:ext cx="5143500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251520" y="1124744"/>
            <a:ext cx="295232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Arial Black" pitchFamily="34" charset="0"/>
              </a:rPr>
              <a:t> TESSEDIK SÁMUEL MÚZEUM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SZARVAS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 (2023.08.28.)</a:t>
            </a:r>
          </a:p>
          <a:p>
            <a:pPr algn="ctr"/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052736"/>
            <a:ext cx="35638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latin typeface="Arial Black" pitchFamily="34" charset="0"/>
              </a:rPr>
              <a:t>MUNKÁCSY MIHÁLY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LISZT FERENC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 PORTRÉJA I.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1886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OLAJ, VÁSZON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130 × 98,5 CM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 SZÉPMŰVÉSZETI MÚZEUM BUDAPEST</a:t>
            </a:r>
          </a:p>
        </p:txBody>
      </p:sp>
      <p:pic>
        <p:nvPicPr>
          <p:cNvPr id="28674" name="Picture 2" descr="https://mng.hu/app/uploads/2022/10/7976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63888" y="-26814"/>
            <a:ext cx="5157872" cy="6884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="" xmlns:a16="http://schemas.microsoft.com/office/drawing/2014/main" id="{655FAA17-13AE-4674-862C-7E2762CB0D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38" y="1025352"/>
            <a:ext cx="7777399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1" y="33265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2000" b="1" dirty="0">
                <a:latin typeface="Arial Black" pitchFamily="34" charset="0"/>
              </a:rPr>
              <a:t>PESTI VIGADÓ – BELSŐ TÉR, (2021. 06. 22-25.)</a:t>
            </a:r>
            <a:endParaRPr lang="hu-HU" sz="20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szt Szerelmi álmok No. 3 Hegedűs Endre zongorázik">
            <a:hlinkClick r:id="" action="ppaction://media"/>
            <a:extLst>
              <a:ext uri="{FF2B5EF4-FFF2-40B4-BE49-F238E27FC236}">
                <a16:creationId xmlns="" xmlns:a16="http://schemas.microsoft.com/office/drawing/2014/main" id="{5F906378-5CB5-4779-91C1-23C1F2FA27E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1774.375"/>
                </p14:media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2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="" xmlns:a16="http://schemas.microsoft.com/office/drawing/2014/main" id="{83FDB17C-E821-467C-A367-4683FB222AFA}"/>
              </a:ext>
            </a:extLst>
          </p:cNvPr>
          <p:cNvSpPr/>
          <p:nvPr/>
        </p:nvSpPr>
        <p:spPr>
          <a:xfrm>
            <a:off x="179512" y="2636912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latin typeface="Arial Black" pitchFamily="34" charset="0"/>
              </a:rPr>
              <a:t>A FOTÓKAT AZ ÖNKÉPZŐKÖR TAGJAI KÉSZÍTETTÉK.</a:t>
            </a:r>
          </a:p>
        </p:txBody>
      </p:sp>
    </p:spTree>
    <p:extLst>
      <p:ext uri="{BB962C8B-B14F-4D97-AF65-F5344CB8AC3E}">
        <p14:creationId xmlns:p14="http://schemas.microsoft.com/office/powerpoint/2010/main" val="68960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81126_festetics_dsc09853nyito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2959" y="1268760"/>
            <a:ext cx="8958081" cy="4695528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0" y="40466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Arial Black" pitchFamily="34" charset="0"/>
              </a:rPr>
              <a:t>FESTETICS PALOTA, BUDAPEST, TERVEZŐ: YBL MIKLÓS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 1862-65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1438" y="1916832"/>
            <a:ext cx="18362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2000" b="1" dirty="0">
                <a:latin typeface="Arial Black" pitchFamily="34" charset="0"/>
              </a:rPr>
              <a:t>FESTETICS</a:t>
            </a:r>
          </a:p>
          <a:p>
            <a:pPr algn="ctr"/>
            <a:r>
              <a:rPr lang="hu-HU" altLang="hu-HU" sz="2000" b="1" dirty="0">
                <a:latin typeface="Arial Black" pitchFamily="34" charset="0"/>
              </a:rPr>
              <a:t>PALOTA</a:t>
            </a:r>
          </a:p>
          <a:p>
            <a:pPr algn="ctr"/>
            <a:r>
              <a:rPr lang="hu-HU" altLang="hu-HU" sz="2000" b="1" dirty="0">
                <a:latin typeface="Arial Black" pitchFamily="34" charset="0"/>
              </a:rPr>
              <a:t>(2021. </a:t>
            </a:r>
          </a:p>
          <a:p>
            <a:pPr algn="ctr"/>
            <a:r>
              <a:rPr lang="hu-HU" altLang="hu-HU" sz="2000" b="1" dirty="0">
                <a:latin typeface="Arial Black" pitchFamily="34" charset="0"/>
              </a:rPr>
              <a:t>6.22-25.)</a:t>
            </a:r>
          </a:p>
        </p:txBody>
      </p:sp>
      <p:pic>
        <p:nvPicPr>
          <p:cNvPr id="4" name="Kép 1">
            <a:extLst>
              <a:ext uri="{FF2B5EF4-FFF2-40B4-BE49-F238E27FC236}">
                <a16:creationId xmlns="" xmlns:a16="http://schemas.microsoft.com/office/drawing/2014/main" id="{7E519CA8-1FD8-4320-B829-F473D6071C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911" y="0"/>
            <a:ext cx="72180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59532" y="188640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Arial Black" pitchFamily="34" charset="0"/>
              </a:rPr>
              <a:t>FEKETE HÁZ, SZEGED, TERVEZŐ: GERSTER KÁROLY, 1857</a:t>
            </a:r>
          </a:p>
        </p:txBody>
      </p:sp>
      <p:pic>
        <p:nvPicPr>
          <p:cNvPr id="16386" name="Picture 2" descr="https://upload.wikimedia.org/wikipedia/commons/1/10/Szegedi_Fekete-h%C3%A1z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0317" y="759948"/>
            <a:ext cx="7962123" cy="5971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512" y="188640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Arial Black" pitchFamily="34" charset="0"/>
              </a:rPr>
              <a:t>DEBRECENI CSOKONAI SZÍNHÁZ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 TERVEZŐ: SZKALNITZKY ANTAL, 1861-65</a:t>
            </a:r>
          </a:p>
        </p:txBody>
      </p:sp>
      <p:pic>
        <p:nvPicPr>
          <p:cNvPr id="19462" name="Picture 6" descr="Nem érhető el leírás a fényképhez.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0814" y="953344"/>
            <a:ext cx="8222371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rtalom helye 4">
            <a:extLst>
              <a:ext uri="{FF2B5EF4-FFF2-40B4-BE49-F238E27FC236}">
                <a16:creationId xmlns="" xmlns:a16="http://schemas.microsoft.com/office/drawing/2014/main" id="{64165F63-00AC-4E94-92F5-AEA71E107C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86" y="908720"/>
            <a:ext cx="7706628" cy="576435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0" y="18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Arial Black" pitchFamily="34" charset="0"/>
              </a:rPr>
              <a:t>DEBRECENI CSOKONAI SZÍNHÁZ </a:t>
            </a:r>
          </a:p>
          <a:p>
            <a:pPr algn="ctr"/>
            <a:r>
              <a:rPr lang="hu-HU" sz="2000" b="1" dirty="0">
                <a:latin typeface="Arial Black" pitchFamily="34" charset="0"/>
              </a:rPr>
              <a:t>TERVEZŐ: SZKALNITZKY ANTAL, 1861-65(2015. 04.)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Modu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2694</TotalTime>
  <Words>538</Words>
  <Application>Microsoft Office PowerPoint</Application>
  <PresentationFormat>Diavetítés a képernyőre (4:3 oldalarány)</PresentationFormat>
  <Paragraphs>132</Paragraphs>
  <Slides>41</Slides>
  <Notes>3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41</vt:i4>
      </vt:variant>
    </vt:vector>
  </HeadingPairs>
  <TitlesOfParts>
    <vt:vector size="42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HÓDMEZŐVÁSÁRHELY KATOLIKUS NÉPISKOLA  BELÁK JÁNOS 1874.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Nyílt naphoz-képek</dc:title>
  <dc:creator>.Piroska</dc:creator>
  <cp:lastModifiedBy>Judit</cp:lastModifiedBy>
  <cp:revision>387</cp:revision>
  <dcterms:created xsi:type="dcterms:W3CDTF">2025-08-14T20:54:06Z</dcterms:created>
  <dcterms:modified xsi:type="dcterms:W3CDTF">2025-11-12T13:14:13Z</dcterms:modified>
</cp:coreProperties>
</file>