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0" r:id="rId2"/>
    <p:sldId id="371" r:id="rId3"/>
    <p:sldId id="316" r:id="rId4"/>
    <p:sldId id="372" r:id="rId5"/>
    <p:sldId id="373" r:id="rId6"/>
    <p:sldId id="386" r:id="rId7"/>
    <p:sldId id="374" r:id="rId8"/>
    <p:sldId id="375" r:id="rId9"/>
    <p:sldId id="376" r:id="rId10"/>
    <p:sldId id="377" r:id="rId11"/>
    <p:sldId id="378" r:id="rId12"/>
    <p:sldId id="380" r:id="rId13"/>
    <p:sldId id="381" r:id="rId14"/>
    <p:sldId id="382" r:id="rId15"/>
    <p:sldId id="383" r:id="rId16"/>
    <p:sldId id="384" r:id="rId17"/>
    <p:sldId id="385" r:id="rId18"/>
    <p:sldId id="340" r:id="rId19"/>
    <p:sldId id="387" r:id="rId20"/>
    <p:sldId id="388" r:id="rId21"/>
    <p:sldId id="389" r:id="rId22"/>
    <p:sldId id="344" r:id="rId23"/>
    <p:sldId id="392" r:id="rId24"/>
    <p:sldId id="345" r:id="rId25"/>
    <p:sldId id="332" r:id="rId26"/>
    <p:sldId id="346" r:id="rId27"/>
    <p:sldId id="333" r:id="rId28"/>
    <p:sldId id="347" r:id="rId29"/>
    <p:sldId id="348" r:id="rId30"/>
    <p:sldId id="349" r:id="rId31"/>
    <p:sldId id="350" r:id="rId32"/>
    <p:sldId id="352" r:id="rId33"/>
    <p:sldId id="33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5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40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58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98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24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88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17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29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58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73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541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338552-F50B-46C0-AEC7-83AAAAD5072B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29C7FA-CFBD-4F8E-8411-D9AF403B87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423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0FB1BE-1288-A2FA-458F-277891174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840" y="1449657"/>
            <a:ext cx="7952591" cy="143209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prstTxWarp prst="textInflateBottom">
              <a:avLst/>
            </a:prstTxWarp>
            <a:normAutofit/>
            <a:sp3d extrusionH="57150">
              <a:bevelT w="38100" h="38100" prst="angle"/>
            </a:sp3d>
          </a:bodyPr>
          <a:lstStyle/>
          <a:p>
            <a:r>
              <a:rPr lang="hu-HU" sz="3600" dirty="0">
                <a:latin typeface="Arial Black" panose="020B0A04020102020204" pitchFamily="34" charset="0"/>
              </a:rPr>
              <a:t>01</a:t>
            </a:r>
            <a:r>
              <a:rPr lang="hu-HU" sz="3600" dirty="0"/>
              <a:t> </a:t>
            </a:r>
            <a:r>
              <a:rPr lang="hu-HU" sz="3600" dirty="0">
                <a:latin typeface="Bauhaus 93" panose="04030905020B02020C02" pitchFamily="82" charset="0"/>
              </a:rPr>
              <a:t>Velencében</a:t>
            </a:r>
            <a:r>
              <a:rPr lang="hu-HU" sz="3600" dirty="0"/>
              <a:t> </a:t>
            </a:r>
            <a:r>
              <a:rPr lang="hu-HU" sz="3600" b="1" dirty="0">
                <a:latin typeface="Arial Black" panose="020B0A04020102020204" pitchFamily="34" charset="0"/>
              </a:rPr>
              <a:t>jártunk</a:t>
            </a:r>
            <a:r>
              <a:rPr lang="hu-HU" sz="2400" dirty="0"/>
              <a:t>.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B793BD5-B3C2-F43D-2C6F-08F0B88DC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104" y="3413725"/>
            <a:ext cx="6858000" cy="1655762"/>
          </a:xfrm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/>
          </a:bodyPr>
          <a:lstStyle/>
          <a:p>
            <a:r>
              <a:rPr lang="hu-H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hu-H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9309" y="6059055"/>
            <a:ext cx="895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k.nmeth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2025.09.              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Fantasia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ibro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Secundo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1548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Francesko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Canova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 Milano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5303465"/>
            <a:ext cx="886692" cy="106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4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  <p:sndAc>
          <p:stSnd>
            <p:snd r:embed="rId2" name="Fantasia Libro Secondo 1548  Francesco Canova da Milano.wav"/>
          </p:stSnd>
        </p:sndAc>
      </p:transition>
    </mc:Choice>
    <mc:Fallback xmlns="">
      <p:transition spd="slow" advClick="0" advTm="5000">
        <p:fade/>
        <p:sndAc>
          <p:stSnd>
            <p:snd r:embed="rId4" name="Fantasia Libro Secondo 1548  Francesco Canova da Milano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5923CE3-E956-0327-9F3D-533052BC2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864" y="244737"/>
            <a:ext cx="4200861" cy="6301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14D2BA-78D7-3727-E288-D211B7063BE7}"/>
              </a:ext>
            </a:extLst>
          </p:cNvPr>
          <p:cNvSpPr txBox="1"/>
          <p:nvPr/>
        </p:nvSpPr>
        <p:spPr>
          <a:xfrm>
            <a:off x="392654" y="1380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Scuola Grande di San Rocco/</a:t>
            </a:r>
          </a:p>
        </p:txBody>
      </p:sp>
    </p:spTree>
    <p:extLst>
      <p:ext uri="{BB962C8B-B14F-4D97-AF65-F5344CB8AC3E}">
        <p14:creationId xmlns:p14="http://schemas.microsoft.com/office/powerpoint/2010/main" val="245658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4B6A413-0499-AFD0-E987-C9135F79E3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012"/>
            <a:ext cx="9144000" cy="60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FB96E2B-796C-7F5D-D8E1-903C40E33567}"/>
              </a:ext>
            </a:extLst>
          </p:cNvPr>
          <p:cNvSpPr txBox="1"/>
          <p:nvPr/>
        </p:nvSpPr>
        <p:spPr>
          <a:xfrm>
            <a:off x="575534" y="1057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Scuola Grande di San Rocco/</a:t>
            </a:r>
          </a:p>
        </p:txBody>
      </p:sp>
    </p:spTree>
    <p:extLst>
      <p:ext uri="{BB962C8B-B14F-4D97-AF65-F5344CB8AC3E}">
        <p14:creationId xmlns:p14="http://schemas.microsoft.com/office/powerpoint/2010/main" val="401193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481E468-7E04-0FCD-1C84-BD9CA5F37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71" y="209509"/>
            <a:ext cx="7825338" cy="6496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ACAFB34-865F-3339-DC85-654E98F499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47" y="202131"/>
            <a:ext cx="4878038" cy="6504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F0AA769-FAF9-2920-0EBC-9FF0E72F9C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6" y="559398"/>
            <a:ext cx="8146059" cy="6108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églalap 1"/>
          <p:cNvSpPr/>
          <p:nvPr/>
        </p:nvSpPr>
        <p:spPr>
          <a:xfrm>
            <a:off x="509102" y="0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Maria Gloriosa dei Frari</a:t>
            </a:r>
          </a:p>
        </p:txBody>
      </p:sp>
    </p:spTree>
    <p:extLst>
      <p:ext uri="{BB962C8B-B14F-4D97-AF65-F5344CB8AC3E}">
        <p14:creationId xmlns:p14="http://schemas.microsoft.com/office/powerpoint/2010/main" val="216799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5B984D8-BC91-1063-0592-F00A2C1C16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048" y="93916"/>
            <a:ext cx="7365074" cy="668227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Szövegdoboz 1"/>
          <p:cNvSpPr txBox="1"/>
          <p:nvPr/>
        </p:nvSpPr>
        <p:spPr>
          <a:xfrm>
            <a:off x="89209" y="557561"/>
            <a:ext cx="158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kórust elválasztó márványfal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6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ADE48F8-91F9-64B4-CBC0-16501C609C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8" y="519898"/>
            <a:ext cx="8932244" cy="5959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DF7E0D8-B478-1EA0-0602-D5984A62A2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382" y="544945"/>
            <a:ext cx="3996613" cy="597058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12899" y="166717"/>
            <a:ext cx="764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Sta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 Maria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Gloriosa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, kórus padsora és díszítése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30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02676" y="1008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Madonna with Saints and Members of the Pesaro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1519-26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Tiziano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Vecellio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 on canvas, 478 x 266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Maria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Gloriosa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Venice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37" y="1292841"/>
            <a:ext cx="3090639" cy="5371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www.wga.hu/art/t/tiziano/01a/1assunt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4945" y="1345348"/>
            <a:ext cx="2752437" cy="53094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973781" y="1133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Assumption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1516-18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 on wood, 690 x 360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Maria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Gloriosa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Venice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745" y="77625"/>
            <a:ext cx="3483392" cy="66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0FD4444-46FB-1782-47C6-F18D0EBBB6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98" y="739446"/>
            <a:ext cx="8068235" cy="605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2D66FA3-F3D8-B543-BFCC-C1A801658DA7}"/>
              </a:ext>
            </a:extLst>
          </p:cNvPr>
          <p:cNvSpPr txBox="1"/>
          <p:nvPr/>
        </p:nvSpPr>
        <p:spPr>
          <a:xfrm>
            <a:off x="457200" y="1273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Giorgio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Maggiore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60F0B0C-F695-1D1B-B4AA-FF74ABB9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63" y="666909"/>
            <a:ext cx="8162693" cy="612201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BE061F4-C886-37F7-D0ED-03591F6756D1}"/>
              </a:ext>
            </a:extLst>
          </p:cNvPr>
          <p:cNvSpPr txBox="1"/>
          <p:nvPr/>
        </p:nvSpPr>
        <p:spPr>
          <a:xfrm>
            <a:off x="2830966" y="83657"/>
            <a:ext cx="6201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csodás reneszánsz épületet a 17. század elején fejezték be.</a:t>
            </a:r>
          </a:p>
        </p:txBody>
      </p:sp>
    </p:spTree>
    <p:extLst>
      <p:ext uri="{BB962C8B-B14F-4D97-AF65-F5344CB8AC3E}">
        <p14:creationId xmlns:p14="http://schemas.microsoft.com/office/powerpoint/2010/main" val="4912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590A88A-2FE4-E490-BF91-30F5BE6C3E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04" y="1102727"/>
            <a:ext cx="8791460" cy="558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B940ED1-00AB-685D-3A2E-8CE1FBAD8998}"/>
              </a:ext>
            </a:extLst>
          </p:cNvPr>
          <p:cNvSpPr txBox="1"/>
          <p:nvPr/>
        </p:nvSpPr>
        <p:spPr>
          <a:xfrm>
            <a:off x="295835" y="391137"/>
            <a:ext cx="8751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Jacopo Tintoretto - The Last Supper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San Giorgio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Maggiore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7AA083F-969E-E5C6-00B9-3D6FCF7258E6}"/>
              </a:ext>
            </a:extLst>
          </p:cNvPr>
          <p:cNvSpPr txBox="1"/>
          <p:nvPr/>
        </p:nvSpPr>
        <p:spPr>
          <a:xfrm>
            <a:off x="6114749" y="412189"/>
            <a:ext cx="4647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365 cm;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568 cm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4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B60C388-AE8E-6FBB-FEEB-588B0B97C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1" y="737751"/>
            <a:ext cx="8985060" cy="579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CB94317-AF20-020F-6D4C-E09FA4296561}"/>
              </a:ext>
            </a:extLst>
          </p:cNvPr>
          <p:cNvSpPr txBox="1"/>
          <p:nvPr/>
        </p:nvSpPr>
        <p:spPr>
          <a:xfrm>
            <a:off x="328108" y="0"/>
            <a:ext cx="8686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Jews in the Desert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1593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 on canvas, 377 x 576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Giorgio Maggiore, Venice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Jacopo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Tintoretto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Mannaeső</a:t>
            </a:r>
          </a:p>
        </p:txBody>
      </p:sp>
    </p:spTree>
    <p:extLst>
      <p:ext uri="{BB962C8B-B14F-4D97-AF65-F5344CB8AC3E}">
        <p14:creationId xmlns:p14="http://schemas.microsoft.com/office/powerpoint/2010/main" val="12583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95B97C3-81CB-622A-F5AD-DA4D2B020A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8" y="582327"/>
            <a:ext cx="8239226" cy="61794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415636" y="120074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Április 20-i utca Velencében, lila akác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0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BC2CFD-C274-3D1F-56A6-80A9767FE3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3" y="599170"/>
            <a:ext cx="8219976" cy="6164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8D501DF-0BF3-864E-13B8-DA2588FCA399}"/>
              </a:ext>
            </a:extLst>
          </p:cNvPr>
          <p:cNvSpPr txBox="1"/>
          <p:nvPr/>
        </p:nvSpPr>
        <p:spPr>
          <a:xfrm>
            <a:off x="534202" y="154004"/>
            <a:ext cx="591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első eligazítás</a:t>
            </a:r>
          </a:p>
        </p:txBody>
      </p:sp>
    </p:spTree>
    <p:extLst>
      <p:ext uri="{BB962C8B-B14F-4D97-AF65-F5344CB8AC3E}">
        <p14:creationId xmlns:p14="http://schemas.microsoft.com/office/powerpoint/2010/main" val="48182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AAC13DE-EE9C-DF11-B18E-3BA088D6AE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38" y="750771"/>
            <a:ext cx="4491152" cy="5991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47A2A97-86A1-5C77-5642-391DE507F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841" y="1071417"/>
            <a:ext cx="4252199" cy="5666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D40BA96-50CE-483E-A0E6-CF48454E423A}"/>
              </a:ext>
            </a:extLst>
          </p:cNvPr>
          <p:cNvSpPr txBox="1"/>
          <p:nvPr/>
        </p:nvSpPr>
        <p:spPr>
          <a:xfrm>
            <a:off x="156970" y="258619"/>
            <a:ext cx="2752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Maria della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Salute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001819" y="95009"/>
            <a:ext cx="6142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barokk építőművészet egyik legelegánsabb alkotása, egy fogadalmi templom az olaszországi Velencében. A Velencei Köztársaság szenátusa emeltette az 1630-as pestisjárvány után. </a:t>
            </a:r>
          </a:p>
        </p:txBody>
      </p:sp>
    </p:spTree>
    <p:extLst>
      <p:ext uri="{BB962C8B-B14F-4D97-AF65-F5344CB8AC3E}">
        <p14:creationId xmlns:p14="http://schemas.microsoft.com/office/powerpoint/2010/main" val="306004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8F34814-2114-0A0C-3A01-0DCFD7AB5A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842" y="158674"/>
            <a:ext cx="4891368" cy="652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9A22FFB-2872-D025-F5BA-0CFC07D51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59" y="1656678"/>
            <a:ext cx="8483335" cy="4765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11327CE-1334-B765-3196-729DC6512D4E}"/>
              </a:ext>
            </a:extLst>
          </p:cNvPr>
          <p:cNvSpPr txBox="1"/>
          <p:nvPr/>
        </p:nvSpPr>
        <p:spPr>
          <a:xfrm>
            <a:off x="199017" y="38818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dell'Accademia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második legjelentősebb velencei híd,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Grande egyetlen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 hídja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8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FDF3D64-14E3-DB4B-32BC-030B6DDD8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24" y="591508"/>
            <a:ext cx="8218843" cy="6164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D4026BB-5DCE-912B-1D4D-FA37841EAB00}"/>
              </a:ext>
            </a:extLst>
          </p:cNvPr>
          <p:cNvSpPr txBox="1"/>
          <p:nvPr/>
        </p:nvSpPr>
        <p:spPr>
          <a:xfrm>
            <a:off x="371138" y="107140"/>
            <a:ext cx="835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híres velencei Accademia Gallerie dell'Accademia megtekintése,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323AED-0071-E610-8130-00402C716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9" y="583355"/>
            <a:ext cx="8206561" cy="6161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933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" y="551986"/>
            <a:ext cx="8240750" cy="6180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832" y="522248"/>
            <a:ext cx="4659817" cy="6213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90293" y="156117"/>
            <a:ext cx="821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Gallerie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dell’Accademia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 Arial"/>
                <a:ea typeface="+mn-ea"/>
                <a:cs typeface="+mn-cs"/>
              </a:rPr>
              <a:t> márvány padlója és mennyezeti mintázata.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 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7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152B28D-FB8B-F048-8BB7-07F06A05D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44" y="634700"/>
            <a:ext cx="8154296" cy="6115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2AECACB-F0F5-03F9-CCB5-C5544B3E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862" y="623944"/>
            <a:ext cx="5388613" cy="6088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A43AB46-51BC-811C-26CB-35F4A6879EAE}"/>
              </a:ext>
            </a:extLst>
          </p:cNvPr>
          <p:cNvSpPr txBox="1"/>
          <p:nvPr/>
        </p:nvSpPr>
        <p:spPr>
          <a:xfrm>
            <a:off x="672353" y="1595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Giorgione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 vihar, 1508, </a:t>
            </a:r>
          </a:p>
        </p:txBody>
      </p:sp>
    </p:spTree>
    <p:extLst>
      <p:ext uri="{BB962C8B-B14F-4D97-AF65-F5344CB8AC3E}">
        <p14:creationId xmlns:p14="http://schemas.microsoft.com/office/powerpoint/2010/main" val="276413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8A8C9615-7B4E-86FE-3174-48218E48AD6D}"/>
              </a:ext>
            </a:extLst>
          </p:cNvPr>
          <p:cNvSpPr txBox="1"/>
          <p:nvPr/>
        </p:nvSpPr>
        <p:spPr>
          <a:xfrm>
            <a:off x="216568" y="173542"/>
            <a:ext cx="8733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Giorgione (1478-1510). Ritratto di Vecchia, 1506. Gallerie dell'Accademia, Venezia.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DDA100F-2C5D-1777-660A-99E3DC4AEF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97" y="629320"/>
            <a:ext cx="8089752" cy="6067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B854488-CBF2-54F6-FD37-95AC0C91D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567" y="640032"/>
            <a:ext cx="5265662" cy="60404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78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87DA7D2-2ED7-811E-B640-93C5DD3997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3" y="395343"/>
            <a:ext cx="8401722" cy="6301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BB035D3-7F4E-921F-39D1-63D7A07E6F87}"/>
              </a:ext>
            </a:extLst>
          </p:cNvPr>
          <p:cNvSpPr txBox="1"/>
          <p:nvPr/>
        </p:nvSpPr>
        <p:spPr>
          <a:xfrm>
            <a:off x="586292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Annunciation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Giovanni Bellini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6776CA2-3A60-5B2F-8852-96D9C8B3E7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371" y="423081"/>
            <a:ext cx="5693194" cy="6264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4512933-7B82-FB1F-82F3-3679828CBF81}"/>
              </a:ext>
            </a:extLst>
          </p:cNvPr>
          <p:cNvSpPr txBox="1"/>
          <p:nvPr/>
        </p:nvSpPr>
        <p:spPr>
          <a:xfrm>
            <a:off x="4136315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1489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olaj, vászon, 224 x 106 cm</a:t>
            </a:r>
          </a:p>
        </p:txBody>
      </p:sp>
    </p:spTree>
    <p:extLst>
      <p:ext uri="{BB962C8B-B14F-4D97-AF65-F5344CB8AC3E}">
        <p14:creationId xmlns:p14="http://schemas.microsoft.com/office/powerpoint/2010/main" val="167273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833489D-2DAB-E6C0-5C7D-6D6F9F76B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46" y="863301"/>
            <a:ext cx="7777779" cy="5833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78CD40C-248F-DB81-B846-12976268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26" y="860612"/>
            <a:ext cx="7753283" cy="585372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2226006-C015-1597-EACA-BBAD5EB44EA5}"/>
              </a:ext>
            </a:extLst>
          </p:cNvPr>
          <p:cNvSpPr txBox="1"/>
          <p:nvPr/>
        </p:nvSpPr>
        <p:spPr>
          <a:xfrm>
            <a:off x="376518" y="138721"/>
            <a:ext cx="8767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Gentile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Bellini,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Miracle of the Cross at the Bridge of San Lorenzo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 on canvas, 323 x 430 cm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4" name="Téglalap 3"/>
          <p:cNvSpPr/>
          <p:nvPr/>
        </p:nvSpPr>
        <p:spPr>
          <a:xfrm>
            <a:off x="3980986" y="4183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latin typeface=" Arial"/>
              </a:rPr>
              <a:t>Kereszt csodája a San Lorenzo hídján</a:t>
            </a:r>
          </a:p>
        </p:txBody>
      </p:sp>
    </p:spTree>
    <p:extLst>
      <p:ext uri="{BB962C8B-B14F-4D97-AF65-F5344CB8AC3E}">
        <p14:creationId xmlns:p14="http://schemas.microsoft.com/office/powerpoint/2010/main" val="426006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458518E-2753-7FEB-269A-BE5926312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95" y="758076"/>
            <a:ext cx="7881770" cy="5911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D241A98-2963-1F72-F1C4-F00FD8395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510"/>
            <a:ext cx="9144000" cy="4433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40DA203-ADF8-5FEB-DA71-2220ACEFF721}"/>
              </a:ext>
            </a:extLst>
          </p:cNvPr>
          <p:cNvSpPr txBox="1"/>
          <p:nvPr/>
        </p:nvSpPr>
        <p:spPr>
          <a:xfrm>
            <a:off x="203136" y="162093"/>
            <a:ext cx="863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Tiziano: Mária bemutatása a templomban,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22257FB-F1F1-2965-2CF4-F6644C4019B1}"/>
              </a:ext>
            </a:extLst>
          </p:cNvPr>
          <p:cNvSpPr txBox="1"/>
          <p:nvPr/>
        </p:nvSpPr>
        <p:spPr>
          <a:xfrm>
            <a:off x="4381996" y="171732"/>
            <a:ext cx="4583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1534-38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 on canvas, 345 x 775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Gallerie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dell'Accademia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Venice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3988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F5BD76C-1139-5EC1-35BE-6C9E8B6F71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0" y="614061"/>
            <a:ext cx="6946697" cy="6098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ABA44CC-9F5A-BF5F-3DA3-FF6D40CF05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06" y="591016"/>
            <a:ext cx="8118146" cy="6088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7FD1DFE-A84A-3E0C-7760-4F6FA89491E7}"/>
              </a:ext>
            </a:extLst>
          </p:cNvPr>
          <p:cNvSpPr txBox="1"/>
          <p:nvPr/>
        </p:nvSpPr>
        <p:spPr>
          <a:xfrm>
            <a:off x="193963" y="0"/>
            <a:ext cx="881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D’Oro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Venice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553629" y="90320"/>
            <a:ext cx="6322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6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5D1854C-4381-98E8-E631-A30AEB49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49" y="636118"/>
            <a:ext cx="8061278" cy="6045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579864" y="211874"/>
            <a:ext cx="497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Dózse palota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3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69" y="591568"/>
            <a:ext cx="8151058" cy="61209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255" y="632159"/>
            <a:ext cx="4572396" cy="608433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57199" y="100361"/>
            <a:ext cx="8296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Tiziano: Vénusz tükörrel,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canvas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115 x 84 cm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Galleria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Franchetti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53B57B4-1F48-8AD6-1A24-83DDB5903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87" y="573602"/>
            <a:ext cx="8241237" cy="6180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BC05345-21CA-3E21-567E-E561CCEB9A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32" y="1075701"/>
            <a:ext cx="8435809" cy="5627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332A66B-845B-BFBA-ABDD-F033B704B437}"/>
              </a:ext>
            </a:extLst>
          </p:cNvPr>
          <p:cNvSpPr txBox="1"/>
          <p:nvPr/>
        </p:nvSpPr>
        <p:spPr>
          <a:xfrm>
            <a:off x="510639" y="154379"/>
            <a:ext cx="800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Szt. János és Pál bazilika, Velence </a:t>
            </a:r>
          </a:p>
        </p:txBody>
      </p:sp>
    </p:spTree>
    <p:extLst>
      <p:ext uri="{BB962C8B-B14F-4D97-AF65-F5344CB8AC3E}">
        <p14:creationId xmlns:p14="http://schemas.microsoft.com/office/powerpoint/2010/main" val="256290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CBEAD091-C8B3-8E84-A5C7-A0B8CBD21152}"/>
              </a:ext>
            </a:extLst>
          </p:cNvPr>
          <p:cNvSpPr txBox="1"/>
          <p:nvPr/>
        </p:nvSpPr>
        <p:spPr>
          <a:xfrm>
            <a:off x="5355487" y="679629"/>
            <a:ext cx="4647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Andrea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VERROCCHIO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2781585-313B-0342-396C-B64C9AE97582}"/>
              </a:ext>
            </a:extLst>
          </p:cNvPr>
          <p:cNvSpPr txBox="1"/>
          <p:nvPr/>
        </p:nvSpPr>
        <p:spPr>
          <a:xfrm>
            <a:off x="407096" y="138871"/>
            <a:ext cx="8313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Equestrian Statue of Colleoni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1481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Gilded bronze, height 395 cm (without base)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Campo di Santi Giovanni e Paolo,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Venice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3A2DE41-72F5-C9DB-06ED-0E6E119B2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366" y="1046145"/>
            <a:ext cx="6365487" cy="5700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0164FBA-C53C-0BCC-6284-C8EE8DA804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729" y="1025912"/>
            <a:ext cx="4084950" cy="569827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2410618-9B28-507B-456B-C79E847E75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37" y="1075764"/>
            <a:ext cx="4068022" cy="56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7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9770EBC-ECD5-8C09-2A39-63EC5D140E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29" y="1043350"/>
            <a:ext cx="7618113" cy="571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D5F4275-FB91-A9D2-9010-FB2A7E66F8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65" y="508924"/>
            <a:ext cx="3511600" cy="6248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55B5E02-D06B-14F0-A2B6-612CAFD6FE1D}"/>
              </a:ext>
            </a:extLst>
          </p:cNvPr>
          <p:cNvSpPr txBox="1"/>
          <p:nvPr/>
        </p:nvSpPr>
        <p:spPr>
          <a:xfrm>
            <a:off x="3851238" y="225911"/>
            <a:ext cx="514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Dózse palota, óriások lépcsője, arany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lépcsőház, (Mars és Neptunusz)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76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DCFC19E-3DB0-610D-A274-3EA2A540AF54}"/>
              </a:ext>
            </a:extLst>
          </p:cNvPr>
          <p:cNvSpPr txBox="1"/>
          <p:nvPr/>
        </p:nvSpPr>
        <p:spPr>
          <a:xfrm>
            <a:off x="333485" y="249690"/>
            <a:ext cx="7347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Paradise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1588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 on canvas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Palazzo Ducale,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Venice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JacopoTintoretto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22mx7m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E5D730E-198F-FFEF-93DA-CA96CCCBF8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16" y="1199164"/>
            <a:ext cx="8909808" cy="5180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96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ageCurlDoubl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52" y="80292"/>
            <a:ext cx="6236749" cy="5736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Bacchus, Vénusz és Ariane festménye, Tintoretto vagy Tintoret (Jacopo Robusti) (1518-1594) 1577-1580 V. 146x167 cm Antikollégium csempe, Dózse palota, Velence alkotó: Domenico Robusti Tintoret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39" y="2056015"/>
            <a:ext cx="5437361" cy="4716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0" y="94872"/>
            <a:ext cx="2678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 Arial"/>
              </a:rPr>
              <a:t>Bacchus, Vénusz és </a:t>
            </a:r>
            <a:r>
              <a:rPr lang="hu-HU" dirty="0" err="1">
                <a:latin typeface=" Arial"/>
              </a:rPr>
              <a:t>Ariane</a:t>
            </a:r>
            <a:r>
              <a:rPr lang="hu-HU" dirty="0">
                <a:latin typeface=" Arial"/>
              </a:rPr>
              <a:t> festménye, </a:t>
            </a:r>
            <a:r>
              <a:rPr lang="hu-HU" dirty="0" err="1">
                <a:latin typeface=" Arial"/>
              </a:rPr>
              <a:t>Tintoretto</a:t>
            </a:r>
            <a:r>
              <a:rPr lang="hu-HU" dirty="0">
                <a:latin typeface=" Arial"/>
              </a:rPr>
              <a:t> </a:t>
            </a:r>
            <a:r>
              <a:rPr lang="hu-HU" dirty="0" smtClean="0">
                <a:latin typeface=" Arial"/>
              </a:rPr>
              <a:t>(</a:t>
            </a:r>
            <a:r>
              <a:rPr lang="hu-HU" dirty="0" err="1">
                <a:latin typeface=" Arial"/>
              </a:rPr>
              <a:t>Jacopo</a:t>
            </a:r>
            <a:r>
              <a:rPr lang="hu-HU" dirty="0">
                <a:latin typeface=" Arial"/>
              </a:rPr>
              <a:t> </a:t>
            </a:r>
            <a:r>
              <a:rPr lang="hu-HU" dirty="0" err="1">
                <a:latin typeface=" Arial"/>
              </a:rPr>
              <a:t>Robusti</a:t>
            </a:r>
            <a:r>
              <a:rPr lang="hu-HU" dirty="0">
                <a:latin typeface=" Arial"/>
              </a:rPr>
              <a:t>) </a:t>
            </a:r>
            <a:r>
              <a:rPr lang="hu-HU" dirty="0" smtClean="0">
                <a:latin typeface=" Arial"/>
              </a:rPr>
              <a:t>1577-1580 </a:t>
            </a:r>
            <a:r>
              <a:rPr lang="hu-HU" dirty="0">
                <a:latin typeface=" Arial"/>
              </a:rPr>
              <a:t>V. 146x167 cm</a:t>
            </a:r>
          </a:p>
        </p:txBody>
      </p:sp>
    </p:spTree>
    <p:extLst>
      <p:ext uri="{BB962C8B-B14F-4D97-AF65-F5344CB8AC3E}">
        <p14:creationId xmlns:p14="http://schemas.microsoft.com/office/powerpoint/2010/main" val="318592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13095D1-2B34-4A8A-F774-E10023EBB2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4" y="909850"/>
            <a:ext cx="8552330" cy="5706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8BC86BB-8189-90F5-CD53-CC81A171FE53}"/>
              </a:ext>
            </a:extLst>
          </p:cNvPr>
          <p:cNvSpPr txBox="1"/>
          <p:nvPr/>
        </p:nvSpPr>
        <p:spPr>
          <a:xfrm>
            <a:off x="696036" y="150125"/>
            <a:ext cx="592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Libreria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Könyvtár,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Velence,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Márk tér</a:t>
            </a:r>
          </a:p>
        </p:txBody>
      </p:sp>
    </p:spTree>
    <p:extLst>
      <p:ext uri="{BB962C8B-B14F-4D97-AF65-F5344CB8AC3E}">
        <p14:creationId xmlns:p14="http://schemas.microsoft.com/office/powerpoint/2010/main" val="338408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8D83AD3-6C02-316E-FFAC-93ACC5C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31" y="681857"/>
            <a:ext cx="7570248" cy="5895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156F7FF-0D5D-2DE3-8A07-C26EAF875179}"/>
              </a:ext>
            </a:extLst>
          </p:cNvPr>
          <p:cNvSpPr txBox="1"/>
          <p:nvPr/>
        </p:nvSpPr>
        <p:spPr>
          <a:xfrm>
            <a:off x="700644" y="190005"/>
            <a:ext cx="755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Velence, óratorony,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023B420-440D-9E19-CA14-C83A9941B6EB}"/>
              </a:ext>
            </a:extLst>
          </p:cNvPr>
          <p:cNvSpPr txBox="1"/>
          <p:nvPr/>
        </p:nvSpPr>
        <p:spPr>
          <a:xfrm>
            <a:off x="2582883" y="183470"/>
            <a:ext cx="6092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Torre dell'Orologio) és a Pátriárka palotája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9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5E6545-442B-75E6-4871-E3DAA095B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4" y="461488"/>
            <a:ext cx="8236958" cy="6113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B10D466-EE34-2CDD-B340-E5115C03B350}"/>
              </a:ext>
            </a:extLst>
          </p:cNvPr>
          <p:cNvSpPr txBox="1"/>
          <p:nvPr/>
        </p:nvSpPr>
        <p:spPr>
          <a:xfrm>
            <a:off x="640080" y="127305"/>
            <a:ext cx="7987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Scuola Grande di San Rocco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80F1DB-7651-3C50-0BA5-2E471CC09EC5}"/>
              </a:ext>
            </a:extLst>
          </p:cNvPr>
          <p:cNvSpPr txBox="1"/>
          <p:nvPr/>
        </p:nvSpPr>
        <p:spPr>
          <a:xfrm>
            <a:off x="3908699" y="1177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Scuola Grande e Tintoretto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1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8AD0D5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2096</TotalTime>
  <Words>459</Words>
  <Application>Microsoft Office PowerPoint</Application>
  <PresentationFormat>Diavetítés a képernyőre (4:3 oldalarány)</PresentationFormat>
  <Paragraphs>55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40" baseType="lpstr">
      <vt:lpstr> Arial</vt:lpstr>
      <vt:lpstr>Aptos</vt:lpstr>
      <vt:lpstr>Aptos Display</vt:lpstr>
      <vt:lpstr>Arial</vt:lpstr>
      <vt:lpstr>Arial Black</vt:lpstr>
      <vt:lpstr>Bauhaus 93</vt:lpstr>
      <vt:lpstr>Office-téma</vt:lpstr>
      <vt:lpstr>01 Velencében jártunk.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Velencében jártunk. Velence reneszánsz épületei közül kiemelkedik a Szent Márk tér (Piazza San Marco) és környéke, ahol a reneszánsz stílusban épült Dózse-palota, a Libreria (könyvtár), az Óratorony (Torre dell'Orologio) és a Pátriárka palotája található. A Scuola Grande di San Rocco épülete is a reneszánsz stílus jegyeit viseli, és Tintoretto műveit őrzi.</dc:title>
  <dc:creator>Katalin Németh</dc:creator>
  <cp:lastModifiedBy>NK-2205-PC</cp:lastModifiedBy>
  <cp:revision>95</cp:revision>
  <dcterms:created xsi:type="dcterms:W3CDTF">2025-04-24T10:51:42Z</dcterms:created>
  <dcterms:modified xsi:type="dcterms:W3CDTF">2025-11-19T01:27:00Z</dcterms:modified>
</cp:coreProperties>
</file>