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6" r:id="rId2"/>
    <p:sldId id="257" r:id="rId3"/>
    <p:sldId id="262" r:id="rId4"/>
    <p:sldId id="328" r:id="rId5"/>
    <p:sldId id="330" r:id="rId6"/>
    <p:sldId id="329" r:id="rId7"/>
    <p:sldId id="331" r:id="rId8"/>
    <p:sldId id="332" r:id="rId9"/>
    <p:sldId id="333" r:id="rId10"/>
    <p:sldId id="365" r:id="rId11"/>
    <p:sldId id="334" r:id="rId12"/>
    <p:sldId id="366" r:id="rId13"/>
    <p:sldId id="335" r:id="rId14"/>
    <p:sldId id="336" r:id="rId15"/>
    <p:sldId id="337" r:id="rId16"/>
    <p:sldId id="338" r:id="rId17"/>
    <p:sldId id="339" r:id="rId18"/>
    <p:sldId id="343" r:id="rId19"/>
    <p:sldId id="340" r:id="rId20"/>
    <p:sldId id="341" r:id="rId21"/>
    <p:sldId id="342" r:id="rId22"/>
    <p:sldId id="344" r:id="rId23"/>
    <p:sldId id="346" r:id="rId24"/>
    <p:sldId id="345" r:id="rId25"/>
    <p:sldId id="322" r:id="rId26"/>
    <p:sldId id="323" r:id="rId27"/>
    <p:sldId id="325" r:id="rId28"/>
    <p:sldId id="326" r:id="rId29"/>
    <p:sldId id="327" r:id="rId30"/>
    <p:sldId id="272" r:id="rId31"/>
    <p:sldId id="273" r:id="rId32"/>
    <p:sldId id="276" r:id="rId33"/>
    <p:sldId id="286" r:id="rId34"/>
    <p:sldId id="275" r:id="rId35"/>
    <p:sldId id="319" r:id="rId36"/>
    <p:sldId id="277" r:id="rId37"/>
    <p:sldId id="293" r:id="rId38"/>
    <p:sldId id="294" r:id="rId39"/>
    <p:sldId id="295" r:id="rId40"/>
    <p:sldId id="318" r:id="rId41"/>
    <p:sldId id="297" r:id="rId42"/>
    <p:sldId id="304" r:id="rId43"/>
    <p:sldId id="305" r:id="rId44"/>
    <p:sldId id="306" r:id="rId45"/>
    <p:sldId id="307" r:id="rId46"/>
    <p:sldId id="308" r:id="rId47"/>
    <p:sldId id="309" r:id="rId48"/>
    <p:sldId id="310" r:id="rId49"/>
    <p:sldId id="311" r:id="rId50"/>
    <p:sldId id="347" r:id="rId51"/>
    <p:sldId id="348" r:id="rId52"/>
    <p:sldId id="349" r:id="rId53"/>
    <p:sldId id="350" r:id="rId54"/>
    <p:sldId id="351" r:id="rId55"/>
    <p:sldId id="352" r:id="rId56"/>
    <p:sldId id="353" r:id="rId57"/>
    <p:sldId id="367" r:id="rId58"/>
    <p:sldId id="355" r:id="rId59"/>
    <p:sldId id="354" r:id="rId60"/>
    <p:sldId id="357" r:id="rId61"/>
    <p:sldId id="356" r:id="rId62"/>
    <p:sldId id="359" r:id="rId63"/>
    <p:sldId id="361" r:id="rId64"/>
    <p:sldId id="360" r:id="rId65"/>
    <p:sldId id="368" r:id="rId66"/>
    <p:sldId id="358" r:id="rId67"/>
    <p:sldId id="362" r:id="rId68"/>
    <p:sldId id="363" r:id="rId69"/>
    <p:sldId id="364" r:id="rId70"/>
    <p:sldId id="298" r:id="rId71"/>
    <p:sldId id="302" r:id="rId72"/>
    <p:sldId id="299" r:id="rId73"/>
    <p:sldId id="303" r:id="rId74"/>
    <p:sldId id="301" r:id="rId75"/>
    <p:sldId id="287" r:id="rId76"/>
    <p:sldId id="288" r:id="rId77"/>
    <p:sldId id="289" r:id="rId78"/>
    <p:sldId id="290" r:id="rId79"/>
    <p:sldId id="292" r:id="rId80"/>
    <p:sldId id="291" r:id="rId81"/>
    <p:sldId id="266" r:id="rId82"/>
    <p:sldId id="267" r:id="rId83"/>
    <p:sldId id="268" r:id="rId84"/>
    <p:sldId id="269" r:id="rId85"/>
    <p:sldId id="270" r:id="rId86"/>
    <p:sldId id="271" r:id="rId87"/>
    <p:sldId id="278" r:id="rId88"/>
    <p:sldId id="279" r:id="rId89"/>
    <p:sldId id="280" r:id="rId90"/>
    <p:sldId id="282" r:id="rId91"/>
    <p:sldId id="285" r:id="rId92"/>
    <p:sldId id="317" r:id="rId93"/>
    <p:sldId id="370" r:id="rId94"/>
    <p:sldId id="369" r:id="rId95"/>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50" d="100"/>
          <a:sy n="50" d="100"/>
        </p:scale>
        <p:origin x="-1219" y="922"/>
      </p:cViewPr>
      <p:guideLst>
        <p:guide orient="horz" pos="2069"/>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8524CD-B9C5-4BB0-987E-142E858F4B12}" type="datetimeFigureOut">
              <a:rPr lang="hu-HU" smtClean="0"/>
              <a:pPr/>
              <a:t>2025.09.03.</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7E8EB3-E60D-46AF-867D-3FA9F48A28E6}" type="slidenum">
              <a:rPr lang="hu-HU" smtClean="0"/>
              <a:pPr/>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0B7E8EB3-E60D-46AF-867D-3FA9F48A28E6}" type="slidenum">
              <a:rPr lang="hu-HU" smtClean="0"/>
              <a:pPr/>
              <a:t>2</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0B7E8EB3-E60D-46AF-867D-3FA9F48A28E6}" type="slidenum">
              <a:rPr lang="hu-HU" smtClean="0"/>
              <a:pPr/>
              <a:t>14</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AD49A23C-7C44-4FB5-ACE2-5D59C9490A4A}" type="slidenum">
              <a:rPr lang="hu-HU" smtClean="0"/>
              <a:pPr/>
              <a:t>36</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0B7E8EB3-E60D-46AF-867D-3FA9F48A28E6}" type="slidenum">
              <a:rPr lang="hu-HU" smtClean="0"/>
              <a:pPr/>
              <a:t>41</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0B7E8EB3-E60D-46AF-867D-3FA9F48A28E6}" type="slidenum">
              <a:rPr lang="hu-HU" smtClean="0"/>
              <a:pPr/>
              <a:t>48</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AD49A23C-7C44-4FB5-ACE2-5D59C9490A4A}" type="slidenum">
              <a:rPr lang="hu-HU" smtClean="0"/>
              <a:pPr/>
              <a:t>52</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0B7E8EB3-E60D-46AF-867D-3FA9F48A28E6}" type="slidenum">
              <a:rPr lang="hu-HU" smtClean="0"/>
              <a:pPr/>
              <a:t>57</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4DE3E249-97C6-4FD4-A5F1-B9CFEA2DB824}" type="datetimeFigureOut">
              <a:rPr lang="hu-HU" smtClean="0"/>
              <a:pPr/>
              <a:t>2025.09.03.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60C889D-E706-45D4-B814-34E5F890268E}" type="slidenum">
              <a:rPr lang="hu-HU" smtClean="0"/>
              <a:pPr/>
              <a:t>‹#›</a:t>
            </a:fld>
            <a:endParaRPr lang="hu-H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DE3E249-97C6-4FD4-A5F1-B9CFEA2DB824}" type="datetimeFigureOut">
              <a:rPr lang="hu-HU" smtClean="0"/>
              <a:pPr/>
              <a:t>2025.09.03.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60C889D-E706-45D4-B814-34E5F890268E}" type="slidenum">
              <a:rPr lang="hu-HU" smtClean="0"/>
              <a:pPr/>
              <a:t>‹#›</a:t>
            </a:fld>
            <a:endParaRPr lang="hu-H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DE3E249-97C6-4FD4-A5F1-B9CFEA2DB824}" type="datetimeFigureOut">
              <a:rPr lang="hu-HU" smtClean="0"/>
              <a:pPr/>
              <a:t>2025.09.03.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60C889D-E706-45D4-B814-34E5F890268E}" type="slidenum">
              <a:rPr lang="hu-HU" smtClean="0"/>
              <a:pPr/>
              <a:t>‹#›</a:t>
            </a:fld>
            <a:endParaRPr lang="hu-H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DE3E249-97C6-4FD4-A5F1-B9CFEA2DB824}" type="datetimeFigureOut">
              <a:rPr lang="hu-HU" smtClean="0"/>
              <a:pPr/>
              <a:t>2025.09.03.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60C889D-E706-45D4-B814-34E5F890268E}" type="slidenum">
              <a:rPr lang="hu-HU" smtClean="0"/>
              <a:pPr/>
              <a:t>‹#›</a:t>
            </a:fld>
            <a:endParaRPr lang="hu-H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4DE3E249-97C6-4FD4-A5F1-B9CFEA2DB824}" type="datetimeFigureOut">
              <a:rPr lang="hu-HU" smtClean="0"/>
              <a:pPr/>
              <a:t>2025.09.03.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60C889D-E706-45D4-B814-34E5F890268E}" type="slidenum">
              <a:rPr lang="hu-HU" smtClean="0"/>
              <a:pPr/>
              <a:t>‹#›</a:t>
            </a:fld>
            <a:endParaRPr lang="hu-H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4DE3E249-97C6-4FD4-A5F1-B9CFEA2DB824}" type="datetimeFigureOut">
              <a:rPr lang="hu-HU" smtClean="0"/>
              <a:pPr/>
              <a:t>2025.09.03.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60C889D-E706-45D4-B814-34E5F890268E}" type="slidenum">
              <a:rPr lang="hu-HU" smtClean="0"/>
              <a:pPr/>
              <a:t>‹#›</a:t>
            </a:fld>
            <a:endParaRPr lang="hu-H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4DE3E249-97C6-4FD4-A5F1-B9CFEA2DB824}" type="datetimeFigureOut">
              <a:rPr lang="hu-HU" smtClean="0"/>
              <a:pPr/>
              <a:t>2025.09.03.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560C889D-E706-45D4-B814-34E5F890268E}" type="slidenum">
              <a:rPr lang="hu-HU" smtClean="0"/>
              <a:pPr/>
              <a:t>‹#›</a:t>
            </a:fld>
            <a:endParaRPr lang="hu-H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4DE3E249-97C6-4FD4-A5F1-B9CFEA2DB824}" type="datetimeFigureOut">
              <a:rPr lang="hu-HU" smtClean="0"/>
              <a:pPr/>
              <a:t>2025.09.03.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560C889D-E706-45D4-B814-34E5F890268E}" type="slidenum">
              <a:rPr lang="hu-HU" smtClean="0"/>
              <a:pPr/>
              <a:t>‹#›</a:t>
            </a:fld>
            <a:endParaRPr lang="hu-H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4DE3E249-97C6-4FD4-A5F1-B9CFEA2DB824}" type="datetimeFigureOut">
              <a:rPr lang="hu-HU" smtClean="0"/>
              <a:pPr/>
              <a:t>2025.09.03.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560C889D-E706-45D4-B814-34E5F890268E}" type="slidenum">
              <a:rPr lang="hu-HU" smtClean="0"/>
              <a:pPr/>
              <a:t>‹#›</a:t>
            </a:fld>
            <a:endParaRPr lang="hu-H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DE3E249-97C6-4FD4-A5F1-B9CFEA2DB824}" type="datetimeFigureOut">
              <a:rPr lang="hu-HU" smtClean="0"/>
              <a:pPr/>
              <a:t>2025.09.03.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60C889D-E706-45D4-B814-34E5F890268E}" type="slidenum">
              <a:rPr lang="hu-HU" smtClean="0"/>
              <a:pPr/>
              <a:t>‹#›</a:t>
            </a:fld>
            <a:endParaRPr lang="hu-H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DE3E249-97C6-4FD4-A5F1-B9CFEA2DB824}" type="datetimeFigureOut">
              <a:rPr lang="hu-HU" smtClean="0"/>
              <a:pPr/>
              <a:t>2025.09.03.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60C889D-E706-45D4-B814-34E5F890268E}" type="slidenum">
              <a:rPr lang="hu-HU" smtClean="0"/>
              <a:pPr/>
              <a:t>‹#›</a:t>
            </a:fld>
            <a:endParaRPr lang="hu-H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3E249-97C6-4FD4-A5F1-B9CFEA2DB824}" type="datetimeFigureOut">
              <a:rPr lang="hu-HU" smtClean="0"/>
              <a:pPr/>
              <a:t>2025.09.03.</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C889D-E706-45D4-B814-34E5F890268E}"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1052736"/>
            <a:ext cx="7848872" cy="4710385"/>
          </a:xfrm>
        </p:spPr>
        <p:txBody>
          <a:bodyPr>
            <a:normAutofit fontScale="90000"/>
          </a:bodyPr>
          <a:lstStyle/>
          <a:p>
            <a:r>
              <a:rPr lang="hu-HU" b="1" dirty="0" smtClean="0">
                <a:latin typeface="Algerian" pitchFamily="82" charset="0"/>
              </a:rPr>
              <a:t/>
            </a:r>
            <a:br>
              <a:rPr lang="hu-HU" b="1" dirty="0" smtClean="0">
                <a:latin typeface="Algerian" pitchFamily="82" charset="0"/>
              </a:rPr>
            </a:br>
            <a:r>
              <a:rPr lang="hu-HU" b="1" dirty="0" smtClean="0">
                <a:latin typeface="Algerian" pitchFamily="82" charset="0"/>
              </a:rPr>
              <a:t/>
            </a:r>
            <a:br>
              <a:rPr lang="hu-HU" b="1" dirty="0" smtClean="0">
                <a:latin typeface="Algerian" pitchFamily="82" charset="0"/>
              </a:rPr>
            </a:br>
            <a:r>
              <a:rPr lang="hu-HU" b="1" dirty="0" smtClean="0">
                <a:latin typeface="Algerian" pitchFamily="82" charset="0"/>
              </a:rPr>
              <a:t/>
            </a:r>
            <a:br>
              <a:rPr lang="hu-HU" b="1" dirty="0" smtClean="0">
                <a:latin typeface="Algerian" pitchFamily="82" charset="0"/>
              </a:rPr>
            </a:br>
            <a:r>
              <a:rPr lang="hu-HU" sz="4900" b="1" dirty="0" smtClean="0">
                <a:latin typeface="Arial Black" pitchFamily="34" charset="0"/>
              </a:rPr>
              <a:t>KLASSZICISTA ÉPÍTÉSZET </a:t>
            </a:r>
            <a:r>
              <a:rPr lang="hu-HU" b="1" dirty="0" smtClean="0">
                <a:latin typeface="Arial Black" pitchFamily="34" charset="0"/>
              </a:rPr>
              <a:t/>
            </a:r>
            <a:br>
              <a:rPr lang="hu-HU" b="1" dirty="0" smtClean="0">
                <a:latin typeface="Arial Black" pitchFamily="34" charset="0"/>
              </a:rPr>
            </a:br>
            <a:r>
              <a:rPr lang="hu-HU" b="1" dirty="0" smtClean="0">
                <a:latin typeface="Arial Black" pitchFamily="34" charset="0"/>
              </a:rPr>
              <a:t/>
            </a:r>
            <a:br>
              <a:rPr lang="hu-HU" b="1" dirty="0" smtClean="0">
                <a:latin typeface="Arial Black" pitchFamily="34" charset="0"/>
              </a:rPr>
            </a:br>
            <a:r>
              <a:rPr lang="hu-HU" b="1" dirty="0" smtClean="0">
                <a:latin typeface="Arial Black" pitchFamily="34" charset="0"/>
              </a:rPr>
              <a:t/>
            </a:r>
            <a:br>
              <a:rPr lang="hu-HU" b="1" dirty="0" smtClean="0">
                <a:latin typeface="Arial Black" pitchFamily="34" charset="0"/>
              </a:rPr>
            </a:br>
            <a:r>
              <a:rPr lang="hu-HU" b="1" dirty="0" smtClean="0">
                <a:latin typeface="Arial Black" pitchFamily="34" charset="0"/>
              </a:rPr>
              <a:t/>
            </a:r>
            <a:br>
              <a:rPr lang="hu-HU" b="1" dirty="0" smtClean="0">
                <a:latin typeface="Arial Black" pitchFamily="34" charset="0"/>
              </a:rPr>
            </a:br>
            <a:r>
              <a:rPr lang="hu-HU" b="1" dirty="0" smtClean="0">
                <a:latin typeface="Arial Black" pitchFamily="34" charset="0"/>
              </a:rPr>
              <a:t/>
            </a:r>
            <a:br>
              <a:rPr lang="hu-HU" b="1" dirty="0" smtClean="0">
                <a:latin typeface="Arial Black" pitchFamily="34" charset="0"/>
              </a:rPr>
            </a:br>
            <a:endParaRPr lang="hu-HU" b="1" dirty="0">
              <a:latin typeface="Arial Black"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A budai várban található Sándor palota (1803–06) légifelvétele.jpg"/>
          <p:cNvPicPr>
            <a:picLocks noChangeAspect="1" noChangeArrowheads="1"/>
          </p:cNvPicPr>
          <p:nvPr/>
        </p:nvPicPr>
        <p:blipFill>
          <a:blip r:embed="rId2" cstate="email">
            <a:lum contrast="20000"/>
          </a:blip>
          <a:srcRect/>
          <a:stretch>
            <a:fillRect/>
          </a:stretch>
        </p:blipFill>
        <p:spPr bwMode="auto">
          <a:xfrm>
            <a:off x="551279" y="1268760"/>
            <a:ext cx="8041442" cy="5360964"/>
          </a:xfrm>
          <a:prstGeom prst="rect">
            <a:avLst/>
          </a:prstGeom>
          <a:noFill/>
        </p:spPr>
      </p:pic>
      <p:sp>
        <p:nvSpPr>
          <p:cNvPr id="3" name="Téglalap 2"/>
          <p:cNvSpPr/>
          <p:nvPr/>
        </p:nvSpPr>
        <p:spPr>
          <a:xfrm>
            <a:off x="539552" y="548680"/>
            <a:ext cx="8136904" cy="404213"/>
          </a:xfrm>
          <a:prstGeom prst="rect">
            <a:avLst/>
          </a:prstGeom>
        </p:spPr>
        <p:txBody>
          <a:bodyPr wrap="square">
            <a:spAutoFit/>
          </a:bodyPr>
          <a:lstStyle/>
          <a:p>
            <a:pPr algn="ctr">
              <a:lnSpc>
                <a:spcPts val="2400"/>
              </a:lnSpc>
            </a:pPr>
            <a:r>
              <a:rPr lang="hu-HU" sz="2000" b="1" dirty="0" smtClean="0">
                <a:latin typeface="Arial Black" pitchFamily="34" charset="0"/>
              </a:rPr>
              <a:t>SÁNDOR PALOTA, BUDAPEST, légi felvétel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strVal val="2/3*#ppt_w"/>
                                          </p:val>
                                        </p:tav>
                                        <p:tav tm="100000">
                                          <p:val>
                                            <p:strVal val="#ppt_w"/>
                                          </p:val>
                                        </p:tav>
                                      </p:tavLst>
                                    </p:anim>
                                    <p:anim calcmode="lin" valueType="num">
                                      <p:cBhvr>
                                        <p:cTn id="8" dur="2000" fill="hold"/>
                                        <p:tgtEl>
                                          <p:spTgt spid="102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User\Downloads\2560px-Sándor-palota_napsütésben (1).jpg"/>
          <p:cNvPicPr>
            <a:picLocks noChangeAspect="1" noChangeArrowheads="1"/>
          </p:cNvPicPr>
          <p:nvPr/>
        </p:nvPicPr>
        <p:blipFill>
          <a:blip r:embed="rId2" cstate="email"/>
          <a:srcRect/>
          <a:stretch>
            <a:fillRect/>
          </a:stretch>
        </p:blipFill>
        <p:spPr bwMode="auto">
          <a:xfrm>
            <a:off x="524683" y="1196752"/>
            <a:ext cx="8094634" cy="5359533"/>
          </a:xfrm>
          <a:prstGeom prst="rect">
            <a:avLst/>
          </a:prstGeom>
          <a:noFill/>
        </p:spPr>
      </p:pic>
      <p:sp>
        <p:nvSpPr>
          <p:cNvPr id="3" name="Téglalap 2"/>
          <p:cNvSpPr/>
          <p:nvPr/>
        </p:nvSpPr>
        <p:spPr>
          <a:xfrm>
            <a:off x="0" y="188640"/>
            <a:ext cx="9144000" cy="1019766"/>
          </a:xfrm>
          <a:prstGeom prst="rect">
            <a:avLst/>
          </a:prstGeom>
        </p:spPr>
        <p:txBody>
          <a:bodyPr wrap="square">
            <a:spAutoFit/>
          </a:bodyPr>
          <a:lstStyle/>
          <a:p>
            <a:pPr algn="ctr">
              <a:lnSpc>
                <a:spcPts val="2400"/>
              </a:lnSpc>
            </a:pPr>
            <a:r>
              <a:rPr lang="hu-HU" sz="2000" b="1" dirty="0" smtClean="0">
                <a:latin typeface="Arial Black" pitchFamily="34" charset="0"/>
              </a:rPr>
              <a:t>SÁNDOR PALOTA - DÉLI HOMLOKZAT, BUDAPEST </a:t>
            </a:r>
          </a:p>
          <a:p>
            <a:pPr algn="ctr">
              <a:lnSpc>
                <a:spcPts val="2400"/>
              </a:lnSpc>
            </a:pPr>
            <a:r>
              <a:rPr lang="hu-HU" sz="2000" b="1" dirty="0" smtClean="0">
                <a:latin typeface="Arial Black" pitchFamily="34" charset="0"/>
              </a:rPr>
              <a:t>Tervezők: Pollack Mihály és Johann </a:t>
            </a:r>
            <a:r>
              <a:rPr lang="hu-HU" sz="2000" b="1" dirty="0" err="1" smtClean="0">
                <a:latin typeface="Arial Black" pitchFamily="34" charset="0"/>
              </a:rPr>
              <a:t>Aman</a:t>
            </a:r>
            <a:r>
              <a:rPr lang="hu-HU" sz="2000" b="1" dirty="0" smtClean="0">
                <a:latin typeface="Arial Black" pitchFamily="34" charset="0"/>
              </a:rPr>
              <a:t> </a:t>
            </a:r>
          </a:p>
          <a:p>
            <a:pPr algn="ctr">
              <a:lnSpc>
                <a:spcPts val="2400"/>
              </a:lnSpc>
            </a:pPr>
            <a:r>
              <a:rPr lang="hu-HU" sz="2000" b="1" dirty="0" smtClean="0">
                <a:latin typeface="Arial Black" pitchFamily="34" charset="0"/>
              </a:rPr>
              <a:t> klasszicista stílus,1803-1806</a:t>
            </a:r>
            <a:endParaRPr lang="hu-HU" sz="2000" b="1"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2000" fill="hold"/>
                                        <p:tgtEl>
                                          <p:spTgt spid="75778"/>
                                        </p:tgtEl>
                                        <p:attrNameLst>
                                          <p:attrName>ppt_w</p:attrName>
                                        </p:attrNameLst>
                                      </p:cBhvr>
                                      <p:tavLst>
                                        <p:tav tm="0">
                                          <p:val>
                                            <p:strVal val="2/3*#ppt_w"/>
                                          </p:val>
                                        </p:tav>
                                        <p:tav tm="100000">
                                          <p:val>
                                            <p:strVal val="#ppt_w"/>
                                          </p:val>
                                        </p:tav>
                                      </p:tavLst>
                                    </p:anim>
                                    <p:anim calcmode="lin" valueType="num">
                                      <p:cBhvr>
                                        <p:cTn id="8" dur="2000" fill="hold"/>
                                        <p:tgtEl>
                                          <p:spTgt spid="7577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6" name="Picture 4" descr="https://upload.wikimedia.org/wikipedia/commons/thumb/3/30/S%C3%A1ndor_Palace._South_facade._-_Budapest_District_I.JPG/1280px-S%C3%A1ndor_Palace._South_facade._-_Budapest_District_I.JPG?uselang=fr"/>
          <p:cNvPicPr>
            <a:picLocks noChangeAspect="1" noChangeArrowheads="1"/>
          </p:cNvPicPr>
          <p:nvPr/>
        </p:nvPicPr>
        <p:blipFill>
          <a:blip r:embed="rId2" cstate="email">
            <a:lum bright="20000" contrast="30000"/>
          </a:blip>
          <a:srcRect/>
          <a:stretch>
            <a:fillRect/>
          </a:stretch>
        </p:blipFill>
        <p:spPr bwMode="auto">
          <a:xfrm>
            <a:off x="581811" y="692696"/>
            <a:ext cx="7980378" cy="5985284"/>
          </a:xfrm>
          <a:prstGeom prst="rect">
            <a:avLst/>
          </a:prstGeom>
          <a:noFill/>
        </p:spPr>
      </p:pic>
      <p:sp>
        <p:nvSpPr>
          <p:cNvPr id="4" name="Téglalap 3"/>
          <p:cNvSpPr/>
          <p:nvPr/>
        </p:nvSpPr>
        <p:spPr>
          <a:xfrm>
            <a:off x="89756" y="188640"/>
            <a:ext cx="8964488" cy="400110"/>
          </a:xfrm>
          <a:prstGeom prst="rect">
            <a:avLst/>
          </a:prstGeom>
        </p:spPr>
        <p:txBody>
          <a:bodyPr wrap="square">
            <a:spAutoFit/>
          </a:bodyPr>
          <a:lstStyle/>
          <a:p>
            <a:pPr algn="ctr"/>
            <a:r>
              <a:rPr lang="hu-HU" sz="2000" b="1" dirty="0" smtClean="0">
                <a:latin typeface="Arial Black" pitchFamily="34" charset="0"/>
              </a:rPr>
              <a:t>SÁNDOR PALOTA, BUDAPEST – déli  homlokzat</a:t>
            </a:r>
            <a:endParaRPr lang="hu-HU" sz="2000" b="1"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20836"/>
                                        </p:tgtEl>
                                        <p:attrNameLst>
                                          <p:attrName>style.visibility</p:attrName>
                                        </p:attrNameLst>
                                      </p:cBhvr>
                                      <p:to>
                                        <p:strVal val="visible"/>
                                      </p:to>
                                    </p:set>
                                    <p:anim calcmode="lin" valueType="num">
                                      <p:cBhvr>
                                        <p:cTn id="7" dur="2000" fill="hold"/>
                                        <p:tgtEl>
                                          <p:spTgt spid="120836"/>
                                        </p:tgtEl>
                                        <p:attrNameLst>
                                          <p:attrName>ppt_w</p:attrName>
                                        </p:attrNameLst>
                                      </p:cBhvr>
                                      <p:tavLst>
                                        <p:tav tm="0">
                                          <p:val>
                                            <p:strVal val="2/3*#ppt_w"/>
                                          </p:val>
                                        </p:tav>
                                        <p:tav tm="100000">
                                          <p:val>
                                            <p:strVal val="#ppt_w"/>
                                          </p:val>
                                        </p:tav>
                                      </p:tavLst>
                                    </p:anim>
                                    <p:anim calcmode="lin" valueType="num">
                                      <p:cBhvr>
                                        <p:cTn id="8" dur="2000" fill="hold"/>
                                        <p:tgtEl>
                                          <p:spTgt spid="12083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https://s3.eu-central-1.amazonaws.com/kozterkep/photos/e298593c646a901f12c340c8dd84413c_1.jpg"/>
          <p:cNvPicPr>
            <a:picLocks noChangeAspect="1" noChangeArrowheads="1"/>
          </p:cNvPicPr>
          <p:nvPr/>
        </p:nvPicPr>
        <p:blipFill>
          <a:blip r:embed="rId2" cstate="email"/>
          <a:srcRect/>
          <a:stretch>
            <a:fillRect/>
          </a:stretch>
        </p:blipFill>
        <p:spPr bwMode="auto">
          <a:xfrm>
            <a:off x="119754" y="1946102"/>
            <a:ext cx="8844734" cy="4332032"/>
          </a:xfrm>
          <a:prstGeom prst="rect">
            <a:avLst/>
          </a:prstGeom>
          <a:noFill/>
        </p:spPr>
      </p:pic>
      <p:sp>
        <p:nvSpPr>
          <p:cNvPr id="3" name="Téglalap 2"/>
          <p:cNvSpPr/>
          <p:nvPr/>
        </p:nvSpPr>
        <p:spPr>
          <a:xfrm>
            <a:off x="179512" y="188640"/>
            <a:ext cx="8712968" cy="1323439"/>
          </a:xfrm>
          <a:prstGeom prst="rect">
            <a:avLst/>
          </a:prstGeom>
        </p:spPr>
        <p:txBody>
          <a:bodyPr wrap="square">
            <a:spAutoFit/>
          </a:bodyPr>
          <a:lstStyle/>
          <a:p>
            <a:pPr algn="ctr">
              <a:lnSpc>
                <a:spcPts val="2400"/>
              </a:lnSpc>
            </a:pPr>
            <a:r>
              <a:rPr lang="pt-BR" sz="2000" b="1" dirty="0" smtClean="0">
                <a:latin typeface="Arial Black" pitchFamily="34" charset="0"/>
              </a:rPr>
              <a:t> SÁNDOR-PALOTA</a:t>
            </a:r>
            <a:r>
              <a:rPr lang="hu-HU" sz="2000" b="1" dirty="0" smtClean="0">
                <a:latin typeface="Arial Black" pitchFamily="34" charset="0"/>
              </a:rPr>
              <a:t>, </a:t>
            </a:r>
            <a:r>
              <a:rPr lang="pt-BR" sz="2000" b="1" dirty="0" smtClean="0">
                <a:latin typeface="Arial Black" pitchFamily="34" charset="0"/>
              </a:rPr>
              <a:t> </a:t>
            </a:r>
            <a:r>
              <a:rPr lang="hu-HU" sz="2000" b="1" dirty="0" smtClean="0">
                <a:latin typeface="Arial Black" pitchFamily="34" charset="0"/>
              </a:rPr>
              <a:t>BUDAPEST - Észak-nyugati homlokzat </a:t>
            </a:r>
            <a:r>
              <a:rPr lang="pt-BR" sz="2000" b="1" dirty="0" smtClean="0">
                <a:latin typeface="Arial Black" pitchFamily="34" charset="0"/>
              </a:rPr>
              <a:t>épületdíszítő</a:t>
            </a:r>
            <a:r>
              <a:rPr lang="hu-HU" sz="2000" b="1" dirty="0" smtClean="0">
                <a:latin typeface="Arial Black" pitchFamily="34" charset="0"/>
              </a:rPr>
              <a:t> </a:t>
            </a:r>
            <a:r>
              <a:rPr lang="pt-BR" sz="2000" b="1" dirty="0" smtClean="0">
                <a:latin typeface="Arial Black" pitchFamily="34" charset="0"/>
              </a:rPr>
              <a:t>domborművei I</a:t>
            </a:r>
            <a:r>
              <a:rPr lang="hu-HU" sz="2000" b="1" dirty="0" smtClean="0">
                <a:latin typeface="Arial Black" pitchFamily="34" charset="0"/>
              </a:rPr>
              <a:t>. </a:t>
            </a:r>
          </a:p>
          <a:p>
            <a:pPr algn="ctr">
              <a:lnSpc>
                <a:spcPts val="2400"/>
              </a:lnSpc>
            </a:pPr>
            <a:r>
              <a:rPr lang="hu-HU" sz="2000" b="1" dirty="0" smtClean="0">
                <a:latin typeface="Arial Black" pitchFamily="34" charset="0"/>
              </a:rPr>
              <a:t> ANTON KIRCHMAYER, OLIMPOSZI ISTENEK, 1806</a:t>
            </a:r>
          </a:p>
          <a:p>
            <a:pPr algn="ctr">
              <a:lnSpc>
                <a:spcPts val="2400"/>
              </a:lnSpc>
            </a:pPr>
            <a:r>
              <a:rPr lang="hu-HU" sz="2000" b="1" dirty="0" smtClean="0">
                <a:latin typeface="Arial Black" pitchFamily="34" charset="0"/>
              </a:rPr>
              <a:t>(eredeti  klasszicista dombormű)</a:t>
            </a:r>
            <a:endParaRPr lang="pt-BR" sz="2000" b="1"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75106"/>
                                        </p:tgtEl>
                                        <p:attrNameLst>
                                          <p:attrName>style.visibility</p:attrName>
                                        </p:attrNameLst>
                                      </p:cBhvr>
                                      <p:to>
                                        <p:strVal val="visible"/>
                                      </p:to>
                                    </p:set>
                                    <p:anim calcmode="lin" valueType="num">
                                      <p:cBhvr>
                                        <p:cTn id="7" dur="2000" fill="hold"/>
                                        <p:tgtEl>
                                          <p:spTgt spid="175106"/>
                                        </p:tgtEl>
                                        <p:attrNameLst>
                                          <p:attrName>ppt_w</p:attrName>
                                        </p:attrNameLst>
                                      </p:cBhvr>
                                      <p:tavLst>
                                        <p:tav tm="0">
                                          <p:val>
                                            <p:strVal val="2/3*#ppt_w"/>
                                          </p:val>
                                        </p:tav>
                                        <p:tav tm="100000">
                                          <p:val>
                                            <p:strVal val="#ppt_w"/>
                                          </p:val>
                                        </p:tav>
                                      </p:tavLst>
                                    </p:anim>
                                    <p:anim calcmode="lin" valueType="num">
                                      <p:cBhvr>
                                        <p:cTn id="8" dur="2000" fill="hold"/>
                                        <p:tgtEl>
                                          <p:spTgt spid="17510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s3.eu-central-1.amazonaws.com/kozterkep/photos/18c1a0f7dbe3cd21c2db446d1e18fafb_1.jpg"/>
          <p:cNvPicPr>
            <a:picLocks noChangeAspect="1" noChangeArrowheads="1"/>
          </p:cNvPicPr>
          <p:nvPr/>
        </p:nvPicPr>
        <p:blipFill>
          <a:blip r:embed="rId3" cstate="email">
            <a:lum contrast="10000"/>
          </a:blip>
          <a:srcRect/>
          <a:stretch>
            <a:fillRect/>
          </a:stretch>
        </p:blipFill>
        <p:spPr bwMode="auto">
          <a:xfrm>
            <a:off x="129355" y="1772816"/>
            <a:ext cx="8885289" cy="4680520"/>
          </a:xfrm>
          <a:prstGeom prst="rect">
            <a:avLst/>
          </a:prstGeom>
          <a:noFill/>
        </p:spPr>
      </p:pic>
      <p:sp>
        <p:nvSpPr>
          <p:cNvPr id="4" name="Téglalap 3"/>
          <p:cNvSpPr/>
          <p:nvPr/>
        </p:nvSpPr>
        <p:spPr>
          <a:xfrm>
            <a:off x="0" y="476672"/>
            <a:ext cx="9144000" cy="1631216"/>
          </a:xfrm>
          <a:prstGeom prst="rect">
            <a:avLst/>
          </a:prstGeom>
        </p:spPr>
        <p:txBody>
          <a:bodyPr wrap="square">
            <a:spAutoFit/>
          </a:bodyPr>
          <a:lstStyle/>
          <a:p>
            <a:pPr algn="ctr">
              <a:lnSpc>
                <a:spcPts val="2400"/>
              </a:lnSpc>
            </a:pPr>
            <a:r>
              <a:rPr lang="pt-BR" sz="2000" b="1" dirty="0" smtClean="0">
                <a:latin typeface="Arial Black" pitchFamily="34" charset="0"/>
              </a:rPr>
              <a:t> SÁNDOR-PALOTA </a:t>
            </a:r>
            <a:r>
              <a:rPr lang="hu-HU" sz="2000" b="1" dirty="0" smtClean="0">
                <a:latin typeface="Arial Black" pitchFamily="34" charset="0"/>
              </a:rPr>
              <a:t>BUDAPEST - OLIMPOSZI ISTENEK</a:t>
            </a:r>
          </a:p>
          <a:p>
            <a:pPr algn="ctr">
              <a:lnSpc>
                <a:spcPts val="2400"/>
              </a:lnSpc>
            </a:pPr>
            <a:r>
              <a:rPr lang="hu-HU" sz="2000" b="1" dirty="0" smtClean="0">
                <a:latin typeface="Arial Black" pitchFamily="34" charset="0"/>
              </a:rPr>
              <a:t> ANTON KIRCHMAYER: 1806  Észak-nyugati homlokzat  é</a:t>
            </a:r>
            <a:r>
              <a:rPr lang="pt-BR" sz="2000" b="1" dirty="0" smtClean="0">
                <a:latin typeface="Arial Black" pitchFamily="34" charset="0"/>
              </a:rPr>
              <a:t>pületdíszítő domborművei I</a:t>
            </a:r>
            <a:r>
              <a:rPr lang="hu-HU" sz="2000" b="1" dirty="0" smtClean="0">
                <a:latin typeface="Arial Black" pitchFamily="34" charset="0"/>
              </a:rPr>
              <a:t> </a:t>
            </a:r>
          </a:p>
          <a:p>
            <a:pPr algn="ctr">
              <a:lnSpc>
                <a:spcPts val="2400"/>
              </a:lnSpc>
            </a:pPr>
            <a:r>
              <a:rPr lang="hu-HU" sz="2000" b="1" dirty="0" smtClean="0">
                <a:latin typeface="Arial Black" pitchFamily="34" charset="0"/>
              </a:rPr>
              <a:t>(eredeti  klasszicista dombormű)</a:t>
            </a:r>
            <a:endParaRPr lang="pt-BR" sz="2000" b="1" dirty="0" smtClean="0">
              <a:latin typeface="Arial Black" pitchFamily="34" charset="0"/>
            </a:endParaRPr>
          </a:p>
          <a:p>
            <a:pPr algn="ctr">
              <a:lnSpc>
                <a:spcPts val="2400"/>
              </a:lnSpc>
            </a:pPr>
            <a:r>
              <a:rPr lang="hu-HU" sz="2000" b="1" dirty="0" smtClean="0">
                <a:latin typeface="Arial Black" pitchFamily="34" charset="0"/>
              </a:rPr>
              <a:t> </a:t>
            </a:r>
            <a:endParaRPr lang="pt-BR"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2/3*#ppt_w"/>
                                          </p:val>
                                        </p:tav>
                                        <p:tav tm="100000">
                                          <p:val>
                                            <p:strVal val="#ppt_w"/>
                                          </p:val>
                                        </p:tav>
                                      </p:tavLst>
                                    </p:anim>
                                    <p:anim calcmode="lin" valueType="num">
                                      <p:cBhvr>
                                        <p:cTn id="8" dur="200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05526" y="1988840"/>
            <a:ext cx="8532948" cy="4093428"/>
          </a:xfrm>
          <a:prstGeom prst="rect">
            <a:avLst/>
          </a:prstGeom>
        </p:spPr>
        <p:txBody>
          <a:bodyPr wrap="square">
            <a:spAutoFit/>
          </a:bodyPr>
          <a:lstStyle/>
          <a:p>
            <a:pPr algn="ctr"/>
            <a:r>
              <a:rPr lang="hu-HU" sz="4000" b="1" dirty="0" smtClean="0">
                <a:latin typeface="Arial Black" pitchFamily="34" charset="0"/>
              </a:rPr>
              <a:t>MAGYAR NEMZETI MÚZEUM BUDAPEST</a:t>
            </a:r>
          </a:p>
          <a:p>
            <a:pPr algn="ctr"/>
            <a:endParaRPr lang="hu-HU" sz="2000" b="1" dirty="0" smtClean="0">
              <a:latin typeface="Arial Black" pitchFamily="34" charset="0"/>
            </a:endParaRPr>
          </a:p>
          <a:p>
            <a:pPr algn="ctr"/>
            <a:r>
              <a:rPr lang="hu-HU" sz="2000" b="1" dirty="0" smtClean="0">
                <a:latin typeface="Arial Black" pitchFamily="34" charset="0"/>
              </a:rPr>
              <a:t>Tervezők</a:t>
            </a:r>
          </a:p>
          <a:p>
            <a:pPr algn="ctr"/>
            <a:r>
              <a:rPr lang="hu-HU" sz="2000" b="1" dirty="0" smtClean="0">
                <a:latin typeface="Arial Black" pitchFamily="34" charset="0"/>
              </a:rPr>
              <a:t> HILD JÓZSEF</a:t>
            </a:r>
          </a:p>
          <a:p>
            <a:pPr algn="ctr"/>
            <a:r>
              <a:rPr lang="hu-HU" sz="2000" b="1" dirty="0" smtClean="0">
                <a:latin typeface="Arial Black" pitchFamily="34" charset="0"/>
              </a:rPr>
              <a:t> POLLACK MIHÁLY</a:t>
            </a:r>
          </a:p>
          <a:p>
            <a:pPr algn="ctr"/>
            <a:r>
              <a:rPr lang="hu-HU" sz="2000" b="1" dirty="0" smtClean="0">
                <a:latin typeface="Arial Black" pitchFamily="34" charset="0"/>
              </a:rPr>
              <a:t> 1837-1847  </a:t>
            </a:r>
          </a:p>
          <a:p>
            <a:pPr algn="ctr"/>
            <a:endParaRPr lang="hu-HU" sz="2000" b="1" dirty="0" smtClean="0">
              <a:latin typeface="Arial Black" pitchFamily="34" charset="0"/>
            </a:endParaRPr>
          </a:p>
          <a:p>
            <a:pPr algn="ctr"/>
            <a:endParaRPr lang="hu-HU" sz="2000" b="1" dirty="0" smtClean="0">
              <a:latin typeface="Arial Black" pitchFamily="34" charset="0"/>
            </a:endParaRPr>
          </a:p>
          <a:p>
            <a:pPr algn="ctr"/>
            <a:r>
              <a:rPr lang="hu-HU" sz="2000" b="1" dirty="0" smtClean="0">
                <a:latin typeface="Arial Black" pitchFamily="34" charset="0"/>
              </a:rPr>
              <a:t> (2011-10.11.) </a:t>
            </a:r>
          </a:p>
          <a:p>
            <a:pPr algn="ctr"/>
            <a:r>
              <a:rPr lang="hu-HU" sz="2000" b="1" dirty="0" smtClean="0">
                <a:latin typeface="Arial Black" pitchFamily="34" charset="0"/>
              </a:rPr>
              <a:t>(2023.0.24. – 27.)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2/3*#ppt_w"/>
                                          </p:val>
                                        </p:tav>
                                        <p:tav tm="100000">
                                          <p:val>
                                            <p:strVal val="#ppt_w"/>
                                          </p:val>
                                        </p:tav>
                                      </p:tavLst>
                                    </p:anim>
                                    <p:anim calcmode="lin" valueType="num">
                                      <p:cBhvr>
                                        <p:cTn id="8" dur="2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260648"/>
            <a:ext cx="9144000" cy="400110"/>
          </a:xfrm>
          <a:prstGeom prst="rect">
            <a:avLst/>
          </a:prstGeom>
        </p:spPr>
        <p:txBody>
          <a:bodyPr wrap="square">
            <a:spAutoFit/>
          </a:bodyPr>
          <a:lstStyle/>
          <a:p>
            <a:pPr algn="ctr">
              <a:lnSpc>
                <a:spcPts val="2400"/>
              </a:lnSpc>
            </a:pPr>
            <a:r>
              <a:rPr lang="hu-HU" sz="2000" dirty="0" smtClean="0">
                <a:latin typeface="Arial Black" pitchFamily="34" charset="0"/>
              </a:rPr>
              <a:t>MAGYAR NEMZETI MÚZEUM, BUDAPEST, Légi felvétel</a:t>
            </a:r>
          </a:p>
        </p:txBody>
      </p:sp>
      <p:pic>
        <p:nvPicPr>
          <p:cNvPr id="9218" name="Picture 2" descr="https://upload.wikimedia.org/wikipedia/commons/c/c9/Palotanegyedcivertanlegi1.jpg"/>
          <p:cNvPicPr>
            <a:picLocks noChangeAspect="1" noChangeArrowheads="1"/>
          </p:cNvPicPr>
          <p:nvPr/>
        </p:nvPicPr>
        <p:blipFill>
          <a:blip r:embed="rId2" cstate="email"/>
          <a:srcRect/>
          <a:stretch>
            <a:fillRect/>
          </a:stretch>
        </p:blipFill>
        <p:spPr bwMode="auto">
          <a:xfrm>
            <a:off x="526538" y="836712"/>
            <a:ext cx="7948050" cy="561662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2000" fill="hold"/>
                                        <p:tgtEl>
                                          <p:spTgt spid="9218"/>
                                        </p:tgtEl>
                                        <p:attrNameLst>
                                          <p:attrName>ppt_w</p:attrName>
                                        </p:attrNameLst>
                                      </p:cBhvr>
                                      <p:tavLst>
                                        <p:tav tm="0">
                                          <p:val>
                                            <p:strVal val="2/3*#ppt_w"/>
                                          </p:val>
                                        </p:tav>
                                        <p:tav tm="100000">
                                          <p:val>
                                            <p:strVal val="#ppt_w"/>
                                          </p:val>
                                        </p:tav>
                                      </p:tavLst>
                                    </p:anim>
                                    <p:anim calcmode="lin" valueType="num">
                                      <p:cBhvr>
                                        <p:cTn id="8" dur="2000" fill="hold"/>
                                        <p:tgtEl>
                                          <p:spTgt spid="921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88640"/>
            <a:ext cx="9144000" cy="1015663"/>
          </a:xfrm>
          <a:prstGeom prst="rect">
            <a:avLst/>
          </a:prstGeom>
        </p:spPr>
        <p:txBody>
          <a:bodyPr wrap="square">
            <a:spAutoFit/>
          </a:bodyPr>
          <a:lstStyle/>
          <a:p>
            <a:pPr algn="ctr">
              <a:lnSpc>
                <a:spcPts val="2400"/>
              </a:lnSpc>
            </a:pPr>
            <a:r>
              <a:rPr lang="hu-HU" sz="2000" b="1" dirty="0" smtClean="0">
                <a:latin typeface="Arial Black" pitchFamily="34" charset="0"/>
              </a:rPr>
              <a:t>A MAGYAR NEMZETI MÚZEUM - FŐHOMLOKZAT, Budapest </a:t>
            </a:r>
          </a:p>
          <a:p>
            <a:pPr algn="ctr">
              <a:lnSpc>
                <a:spcPts val="2400"/>
              </a:lnSpc>
            </a:pPr>
            <a:r>
              <a:rPr lang="hu-HU" sz="2000" b="1" dirty="0" smtClean="0">
                <a:latin typeface="Arial Black" pitchFamily="34" charset="0"/>
              </a:rPr>
              <a:t>Tervezők: HILD JÓZSEF, POLLACK MIHÁLY, 1837-1847   Nyolcoszlopos római stílusú </a:t>
            </a:r>
            <a:r>
              <a:rPr lang="hu-HU" sz="2000" b="1" dirty="0" err="1" smtClean="0">
                <a:latin typeface="Arial Black" pitchFamily="34" charset="0"/>
              </a:rPr>
              <a:t>portikusz</a:t>
            </a:r>
            <a:r>
              <a:rPr lang="hu-HU" sz="2000" b="1" dirty="0" smtClean="0">
                <a:latin typeface="Arial Black" pitchFamily="34" charset="0"/>
              </a:rPr>
              <a:t>  felett  timpanonnal</a:t>
            </a:r>
            <a:endParaRPr lang="hu-HU" sz="2000" b="1" dirty="0">
              <a:latin typeface="Arial Black" pitchFamily="34" charset="0"/>
            </a:endParaRPr>
          </a:p>
        </p:txBody>
      </p:sp>
      <p:pic>
        <p:nvPicPr>
          <p:cNvPr id="108546" name="Picture 2" descr="https://upload.wikimedia.org/wikipedia/commons/thumb/8/86/Magyar_Nemzeti_M%C3%BAzeum_f%C5%91homlokzat_2015.JPG/1280px-Magyar_Nemzeti_M%C3%BAzeum_f%C5%91homlokzat_2015.JPG?uselang=fr"/>
          <p:cNvPicPr>
            <a:picLocks noChangeAspect="1" noChangeArrowheads="1"/>
          </p:cNvPicPr>
          <p:nvPr/>
        </p:nvPicPr>
        <p:blipFill>
          <a:blip r:embed="rId2" cstate="email">
            <a:lum contrast="30000"/>
          </a:blip>
          <a:srcRect/>
          <a:stretch>
            <a:fillRect/>
          </a:stretch>
        </p:blipFill>
        <p:spPr bwMode="auto">
          <a:xfrm>
            <a:off x="943884" y="1415826"/>
            <a:ext cx="7256231" cy="544217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p:cTn id="7" dur="2000" fill="hold"/>
                                        <p:tgtEl>
                                          <p:spTgt spid="108546"/>
                                        </p:tgtEl>
                                        <p:attrNameLst>
                                          <p:attrName>ppt_w</p:attrName>
                                        </p:attrNameLst>
                                      </p:cBhvr>
                                      <p:tavLst>
                                        <p:tav tm="0">
                                          <p:val>
                                            <p:strVal val="2/3*#ppt_w"/>
                                          </p:val>
                                        </p:tav>
                                        <p:tav tm="100000">
                                          <p:val>
                                            <p:strVal val="#ppt_w"/>
                                          </p:val>
                                        </p:tav>
                                      </p:tavLst>
                                    </p:anim>
                                    <p:anim calcmode="lin" valueType="num">
                                      <p:cBhvr>
                                        <p:cTn id="8" dur="2000" fill="hold"/>
                                        <p:tgtEl>
                                          <p:spTgt spid="10854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59532" y="1484784"/>
            <a:ext cx="8424936" cy="3416320"/>
          </a:xfrm>
          <a:prstGeom prst="rect">
            <a:avLst/>
          </a:prstGeom>
        </p:spPr>
        <p:txBody>
          <a:bodyPr wrap="square">
            <a:spAutoFit/>
          </a:bodyPr>
          <a:lstStyle/>
          <a:p>
            <a:r>
              <a:rPr lang="hu-HU" sz="2400" dirty="0" smtClean="0">
                <a:latin typeface="Arial Black" pitchFamily="34" charset="0"/>
              </a:rPr>
              <a:t>A timpanon lévő hat női és egy férfi alak  a következőket személyesíti meg.</a:t>
            </a:r>
          </a:p>
          <a:p>
            <a:pPr marL="457200" indent="-457200">
              <a:buAutoNum type="arabicParenBoth"/>
            </a:pPr>
            <a:r>
              <a:rPr lang="hu-HU" sz="2400" dirty="0" smtClean="0">
                <a:latin typeface="Arial Black" pitchFamily="34" charset="0"/>
              </a:rPr>
              <a:t> Dráva</a:t>
            </a:r>
          </a:p>
          <a:p>
            <a:pPr marL="457200" indent="-457200">
              <a:buAutoNum type="arabicParenBoth"/>
            </a:pPr>
            <a:r>
              <a:rPr lang="hu-HU" sz="2400" dirty="0" smtClean="0">
                <a:latin typeface="Arial Black" pitchFamily="34" charset="0"/>
              </a:rPr>
              <a:t> Művészet</a:t>
            </a:r>
          </a:p>
          <a:p>
            <a:pPr marL="457200" indent="-457200">
              <a:buAutoNum type="arabicParenBoth"/>
            </a:pPr>
            <a:r>
              <a:rPr lang="hu-HU" sz="2400" dirty="0" smtClean="0">
                <a:latin typeface="Arial Black" pitchFamily="34" charset="0"/>
              </a:rPr>
              <a:t> Tudomány</a:t>
            </a:r>
          </a:p>
          <a:p>
            <a:pPr marL="457200" indent="-457200">
              <a:buAutoNum type="arabicParenBoth"/>
            </a:pPr>
            <a:r>
              <a:rPr lang="hu-HU" sz="2400" b="1" dirty="0" smtClean="0">
                <a:latin typeface="Arial Black" pitchFamily="34" charset="0"/>
              </a:rPr>
              <a:t> Pannónia</a:t>
            </a:r>
          </a:p>
          <a:p>
            <a:pPr marL="457200" indent="-457200">
              <a:buAutoNum type="arabicParenBoth"/>
            </a:pPr>
            <a:r>
              <a:rPr lang="hu-HU" sz="2400" dirty="0" smtClean="0">
                <a:latin typeface="Arial Black" pitchFamily="34" charset="0"/>
              </a:rPr>
              <a:t> Történelem</a:t>
            </a:r>
          </a:p>
          <a:p>
            <a:pPr marL="457200" indent="-457200">
              <a:buAutoNum type="arabicParenBoth"/>
            </a:pPr>
            <a:r>
              <a:rPr lang="hu-HU" sz="2400" dirty="0" smtClean="0">
                <a:latin typeface="Arial Black" pitchFamily="34" charset="0"/>
              </a:rPr>
              <a:t> Hírnév</a:t>
            </a:r>
          </a:p>
          <a:p>
            <a:pPr marL="457200" indent="-457200">
              <a:buAutoNum type="arabicParenBoth"/>
            </a:pPr>
            <a:r>
              <a:rPr lang="hu-HU" sz="2400" dirty="0" smtClean="0">
                <a:latin typeface="Arial Black" pitchFamily="34" charset="0"/>
              </a:rPr>
              <a:t> </a:t>
            </a:r>
            <a:r>
              <a:rPr lang="hu-HU" sz="2400" b="1" dirty="0" smtClean="0">
                <a:latin typeface="Arial Black" pitchFamily="34" charset="0"/>
              </a:rPr>
              <a:t>Duna (ő az egyetlen férfi közülük)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2/3*#ppt_w"/>
                                          </p:val>
                                        </p:tav>
                                        <p:tav tm="100000">
                                          <p:val>
                                            <p:strVal val="#ppt_w"/>
                                          </p:val>
                                        </p:tav>
                                      </p:tavLst>
                                    </p:anim>
                                    <p:anim calcmode="lin" valueType="num">
                                      <p:cBhvr>
                                        <p:cTn id="8" dur="2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3.eu-central-1.amazonaws.com/kozterkep/photos/5b00ed9576ec12a52a061d7fc847d52d_1.jpg"/>
          <p:cNvPicPr>
            <a:picLocks noChangeAspect="1" noChangeArrowheads="1"/>
          </p:cNvPicPr>
          <p:nvPr/>
        </p:nvPicPr>
        <p:blipFill>
          <a:blip r:embed="rId2" cstate="email"/>
          <a:srcRect/>
          <a:stretch>
            <a:fillRect/>
          </a:stretch>
        </p:blipFill>
        <p:spPr bwMode="auto">
          <a:xfrm>
            <a:off x="454249" y="1196752"/>
            <a:ext cx="8235502" cy="5468888"/>
          </a:xfrm>
          <a:prstGeom prst="rect">
            <a:avLst/>
          </a:prstGeom>
          <a:noFill/>
        </p:spPr>
      </p:pic>
      <p:sp>
        <p:nvSpPr>
          <p:cNvPr id="3" name="Téglalap 2"/>
          <p:cNvSpPr/>
          <p:nvPr/>
        </p:nvSpPr>
        <p:spPr>
          <a:xfrm>
            <a:off x="215516" y="188640"/>
            <a:ext cx="8712968" cy="707886"/>
          </a:xfrm>
          <a:prstGeom prst="rect">
            <a:avLst/>
          </a:prstGeom>
        </p:spPr>
        <p:txBody>
          <a:bodyPr wrap="square">
            <a:spAutoFit/>
          </a:bodyPr>
          <a:lstStyle/>
          <a:p>
            <a:pPr algn="ctr">
              <a:lnSpc>
                <a:spcPts val="2400"/>
              </a:lnSpc>
            </a:pPr>
            <a:r>
              <a:rPr lang="hu-HU" sz="2000" b="1" dirty="0" smtClean="0">
                <a:latin typeface="Arial Black" pitchFamily="34" charset="0"/>
              </a:rPr>
              <a:t> RAFAEL MONTI</a:t>
            </a:r>
            <a:r>
              <a:rPr lang="hu-HU" sz="2000" dirty="0" smtClean="0">
                <a:latin typeface="Arial Black" pitchFamily="34" charset="0"/>
              </a:rPr>
              <a:t>, </a:t>
            </a:r>
            <a:r>
              <a:rPr lang="hu-HU" sz="2000" b="1" dirty="0" smtClean="0">
                <a:latin typeface="Arial Black" pitchFamily="34" charset="0"/>
              </a:rPr>
              <a:t>LUDWIG SCHALLER: NEMZETI MÚZEUM TIMPANONJÁNAK DÍSZÍTŐSZOBRAI, </a:t>
            </a:r>
            <a:r>
              <a:rPr lang="hu-HU" sz="2000" dirty="0" smtClean="0">
                <a:latin typeface="Arial Black" pitchFamily="34" charset="0"/>
              </a:rPr>
              <a:t>1842</a:t>
            </a:r>
            <a:endParaRPr lang="hu-HU" sz="2000"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strVal val="2/3*#ppt_w"/>
                                          </p:val>
                                        </p:tav>
                                        <p:tav tm="100000">
                                          <p:val>
                                            <p:strVal val="#ppt_w"/>
                                          </p:val>
                                        </p:tav>
                                      </p:tavLst>
                                    </p:anim>
                                    <p:anim calcmode="lin" valueType="num">
                                      <p:cBhvr>
                                        <p:cTn id="8" dur="2000" fill="hold"/>
                                        <p:tgtEl>
                                          <p:spTgt spid="102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188640"/>
            <a:ext cx="8964488" cy="404213"/>
          </a:xfrm>
          <a:prstGeom prst="rect">
            <a:avLst/>
          </a:prstGeom>
        </p:spPr>
        <p:txBody>
          <a:bodyPr wrap="square">
            <a:spAutoFit/>
          </a:bodyPr>
          <a:lstStyle/>
          <a:p>
            <a:pPr algn="ctr">
              <a:lnSpc>
                <a:spcPts val="2400"/>
              </a:lnSpc>
            </a:pPr>
            <a:r>
              <a:rPr lang="hu-HU" sz="2000" b="1" dirty="0" smtClean="0">
                <a:latin typeface="Arial Black" pitchFamily="34" charset="0"/>
              </a:rPr>
              <a:t>A KLASSZICISTA ÉPÜLET JELLEMZŐ HOMLOKZATI ELEMEI</a:t>
            </a:r>
            <a:r>
              <a:rPr lang="hu-HU" sz="2400" b="1" dirty="0" smtClean="0">
                <a:latin typeface="Arial Black" pitchFamily="34" charset="0"/>
              </a:rPr>
              <a:t>. </a:t>
            </a:r>
            <a:endParaRPr lang="hu-HU" sz="2400" b="1" dirty="0">
              <a:latin typeface="Arial Black" pitchFamily="34" charset="0"/>
            </a:endParaRPr>
          </a:p>
        </p:txBody>
      </p:sp>
      <p:pic>
        <p:nvPicPr>
          <p:cNvPr id="3" name="Picture 2" descr="https://m.utisugo.hu/_Images/kastelyhotel2/000145745_karlsruhe1.jpg.jpg_orig.jpg"/>
          <p:cNvPicPr>
            <a:picLocks noChangeAspect="1" noChangeArrowheads="1"/>
          </p:cNvPicPr>
          <p:nvPr/>
        </p:nvPicPr>
        <p:blipFill>
          <a:blip r:embed="rId3" cstate="email"/>
          <a:srcRect/>
          <a:stretch>
            <a:fillRect/>
          </a:stretch>
        </p:blipFill>
        <p:spPr bwMode="auto">
          <a:xfrm>
            <a:off x="1475656" y="764704"/>
            <a:ext cx="6192688" cy="3777542"/>
          </a:xfrm>
          <a:prstGeom prst="rect">
            <a:avLst/>
          </a:prstGeom>
          <a:noFill/>
        </p:spPr>
      </p:pic>
      <p:sp>
        <p:nvSpPr>
          <p:cNvPr id="4" name="Téglalap 3"/>
          <p:cNvSpPr/>
          <p:nvPr/>
        </p:nvSpPr>
        <p:spPr>
          <a:xfrm>
            <a:off x="467544" y="4653136"/>
            <a:ext cx="8316924" cy="1938992"/>
          </a:xfrm>
          <a:prstGeom prst="rect">
            <a:avLst/>
          </a:prstGeom>
        </p:spPr>
        <p:txBody>
          <a:bodyPr wrap="square">
            <a:spAutoFit/>
          </a:bodyPr>
          <a:lstStyle/>
          <a:p>
            <a:pPr algn="ctr">
              <a:lnSpc>
                <a:spcPts val="2400"/>
              </a:lnSpc>
            </a:pPr>
            <a:r>
              <a:rPr lang="hu-HU" sz="2400" b="1" dirty="0" smtClean="0"/>
              <a:t>A klasszicista épület legjellemzőbb homlokzati eleme a háromszögű oromzattal fedett oszlopsor, a motívum neve: </a:t>
            </a:r>
            <a:r>
              <a:rPr lang="hu-HU" sz="2400" b="1" dirty="0" err="1" smtClean="0"/>
              <a:t>portikusz</a:t>
            </a:r>
            <a:r>
              <a:rPr lang="hu-HU" sz="2400" b="1" dirty="0" smtClean="0"/>
              <a:t>.  Az épületet a nyugalom, mozdulatlanság és ezzel együtt az egyenes vonalak jellemzik. A tömeg egyszerű mértani test: kocka, téglatest, henger, félgömb. A </a:t>
            </a:r>
            <a:r>
              <a:rPr lang="hu-HU" sz="2400" b="1" dirty="0" err="1" smtClean="0"/>
              <a:t>portikuszhoz</a:t>
            </a:r>
            <a:r>
              <a:rPr lang="hu-HU" sz="2400" b="1" dirty="0" smtClean="0"/>
              <a:t> magas lépcsőzet visz fel.</a:t>
            </a:r>
            <a:endParaRPr lang="hu-HU"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2/3*#ppt_w"/>
                                          </p:val>
                                        </p:tav>
                                        <p:tav tm="100000">
                                          <p:val>
                                            <p:strVal val="#ppt_w"/>
                                          </p:val>
                                        </p:tav>
                                      </p:tavLst>
                                    </p:anim>
                                    <p:anim calcmode="lin" valueType="num">
                                      <p:cBhvr>
                                        <p:cTn id="8" dur="20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https://s3.eu-central-1.amazonaws.com/kozterkep/photos/4990ddc113331171f675257e1401e2cb_1.jpg"/>
          <p:cNvPicPr>
            <a:picLocks noChangeAspect="1" noChangeArrowheads="1"/>
          </p:cNvPicPr>
          <p:nvPr/>
        </p:nvPicPr>
        <p:blipFill>
          <a:blip r:embed="rId2" cstate="email"/>
          <a:srcRect/>
          <a:stretch>
            <a:fillRect/>
          </a:stretch>
        </p:blipFill>
        <p:spPr bwMode="auto">
          <a:xfrm>
            <a:off x="1268633" y="836712"/>
            <a:ext cx="6606734" cy="5789150"/>
          </a:xfrm>
          <a:prstGeom prst="rect">
            <a:avLst/>
          </a:prstGeom>
          <a:noFill/>
        </p:spPr>
      </p:pic>
      <p:sp>
        <p:nvSpPr>
          <p:cNvPr id="3" name="Téglalap 2"/>
          <p:cNvSpPr/>
          <p:nvPr/>
        </p:nvSpPr>
        <p:spPr>
          <a:xfrm>
            <a:off x="0" y="188640"/>
            <a:ext cx="9144000" cy="707886"/>
          </a:xfrm>
          <a:prstGeom prst="rect">
            <a:avLst/>
          </a:prstGeom>
        </p:spPr>
        <p:txBody>
          <a:bodyPr wrap="square">
            <a:spAutoFit/>
          </a:bodyPr>
          <a:lstStyle/>
          <a:p>
            <a:pPr algn="ctr">
              <a:lnSpc>
                <a:spcPts val="2400"/>
              </a:lnSpc>
            </a:pPr>
            <a:r>
              <a:rPr lang="hu-HU" sz="2000" b="1" dirty="0" smtClean="0">
                <a:latin typeface="Arial Black" pitchFamily="34" charset="0"/>
              </a:rPr>
              <a:t>PANNÓNIA, NEMZETI MÚZEUM TIMPANONJÁNAK FŐALAKJA</a:t>
            </a:r>
          </a:p>
          <a:p>
            <a:pPr algn="ctr">
              <a:lnSpc>
                <a:spcPts val="2400"/>
              </a:lnSpc>
            </a:pPr>
            <a:r>
              <a:rPr lang="hu-HU" sz="2000" b="1" dirty="0" smtClean="0">
                <a:latin typeface="Arial Black" pitchFamily="34" charset="0"/>
              </a:rPr>
              <a:t>  RAFAEL MONTI, LUDWIG SCHALLER,1842</a:t>
            </a:r>
            <a:endParaRPr lang="hu-HU" sz="2000" b="1"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169986"/>
                                        </p:tgtEl>
                                        <p:attrNameLst>
                                          <p:attrName>style.visibility</p:attrName>
                                        </p:attrNameLst>
                                      </p:cBhvr>
                                      <p:to>
                                        <p:strVal val="visible"/>
                                      </p:to>
                                    </p:set>
                                    <p:anim calcmode="lin" valueType="num">
                                      <p:cBhvr>
                                        <p:cTn id="7" dur="2000" fill="hold"/>
                                        <p:tgtEl>
                                          <p:spTgt spid="169986"/>
                                        </p:tgtEl>
                                        <p:attrNameLst>
                                          <p:attrName>ppt_w</p:attrName>
                                        </p:attrNameLst>
                                      </p:cBhvr>
                                      <p:tavLst>
                                        <p:tav tm="0">
                                          <p:val>
                                            <p:strVal val="2/3*#ppt_w"/>
                                          </p:val>
                                        </p:tav>
                                        <p:tav tm="100000">
                                          <p:val>
                                            <p:strVal val="#ppt_w"/>
                                          </p:val>
                                        </p:tav>
                                      </p:tavLst>
                                    </p:anim>
                                    <p:anim calcmode="lin" valueType="num">
                                      <p:cBhvr>
                                        <p:cTn id="8" dur="2000" fill="hold"/>
                                        <p:tgtEl>
                                          <p:spTgt spid="16998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3.eu-central-1.amazonaws.com/kozterkep/photos/c64ef46f380413569d1dae3a6207fc54_1.jpg"/>
          <p:cNvPicPr>
            <a:picLocks noChangeAspect="1" noChangeArrowheads="1"/>
          </p:cNvPicPr>
          <p:nvPr/>
        </p:nvPicPr>
        <p:blipFill>
          <a:blip r:embed="rId2" cstate="email">
            <a:lum contrast="10000"/>
          </a:blip>
          <a:srcRect/>
          <a:stretch>
            <a:fillRect/>
          </a:stretch>
        </p:blipFill>
        <p:spPr bwMode="auto">
          <a:xfrm>
            <a:off x="177313" y="1385392"/>
            <a:ext cx="8789373" cy="5472608"/>
          </a:xfrm>
          <a:prstGeom prst="rect">
            <a:avLst/>
          </a:prstGeom>
          <a:noFill/>
        </p:spPr>
      </p:pic>
      <p:sp>
        <p:nvSpPr>
          <p:cNvPr id="3" name="Téglalap 2"/>
          <p:cNvSpPr/>
          <p:nvPr/>
        </p:nvSpPr>
        <p:spPr>
          <a:xfrm>
            <a:off x="0" y="188640"/>
            <a:ext cx="9144000" cy="1015663"/>
          </a:xfrm>
          <a:prstGeom prst="rect">
            <a:avLst/>
          </a:prstGeom>
        </p:spPr>
        <p:txBody>
          <a:bodyPr wrap="square">
            <a:spAutoFit/>
          </a:bodyPr>
          <a:lstStyle/>
          <a:p>
            <a:pPr algn="ctr">
              <a:lnSpc>
                <a:spcPts val="2400"/>
              </a:lnSpc>
            </a:pPr>
            <a:r>
              <a:rPr lang="hu-HU" sz="2000" b="1" dirty="0" smtClean="0">
                <a:latin typeface="Arial Black" pitchFamily="34" charset="0"/>
              </a:rPr>
              <a:t>A NEMZETI MÚZEUM, BUDAPEST</a:t>
            </a:r>
          </a:p>
          <a:p>
            <a:pPr algn="ctr">
              <a:lnSpc>
                <a:spcPts val="2400"/>
              </a:lnSpc>
            </a:pPr>
            <a:r>
              <a:rPr lang="hu-HU" sz="2000" b="1" dirty="0" smtClean="0">
                <a:latin typeface="Arial Black" pitchFamily="34" charset="0"/>
              </a:rPr>
              <a:t>  DUNA, RAFAEL MONTI, LUDWIG SCHALLER, 1842 </a:t>
            </a:r>
          </a:p>
          <a:p>
            <a:pPr algn="ctr">
              <a:lnSpc>
                <a:spcPts val="2400"/>
              </a:lnSpc>
            </a:pPr>
            <a:r>
              <a:rPr lang="hu-HU" sz="2000" b="1" dirty="0" smtClean="0">
                <a:latin typeface="Arial Black" pitchFamily="34" charset="0"/>
              </a:rPr>
              <a:t>(timpanon egyetlen férfi szobra) </a:t>
            </a:r>
            <a:endParaRPr lang="hu-HU" sz="2000" b="1"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strVal val="2/3*#ppt_w"/>
                                          </p:val>
                                        </p:tav>
                                        <p:tav tm="100000">
                                          <p:val>
                                            <p:strVal val="#ppt_w"/>
                                          </p:val>
                                        </p:tav>
                                      </p:tavLst>
                                    </p:anim>
                                    <p:anim calcmode="lin" valueType="num">
                                      <p:cBhvr>
                                        <p:cTn id="8" dur="2000" fill="hold"/>
                                        <p:tgtEl>
                                          <p:spTgt spid="102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4/4e/Budapest%2C_Nemzeti_M%C3%BAzeum%2C_13.jpg/1280px-Budapest%2C_Nemzeti_M%C3%BAzeum%2C_13.jpg?uselang=fr"/>
          <p:cNvPicPr>
            <a:picLocks noChangeAspect="1" noChangeArrowheads="1"/>
          </p:cNvPicPr>
          <p:nvPr/>
        </p:nvPicPr>
        <p:blipFill>
          <a:blip r:embed="rId2" cstate="email">
            <a:lum bright="10000" contrast="20000"/>
          </a:blip>
          <a:srcRect/>
          <a:stretch>
            <a:fillRect/>
          </a:stretch>
        </p:blipFill>
        <p:spPr bwMode="auto">
          <a:xfrm>
            <a:off x="348942" y="980728"/>
            <a:ext cx="8446115" cy="5608748"/>
          </a:xfrm>
          <a:prstGeom prst="rect">
            <a:avLst/>
          </a:prstGeom>
          <a:noFill/>
        </p:spPr>
      </p:pic>
      <p:sp>
        <p:nvSpPr>
          <p:cNvPr id="3" name="Téglalap 2"/>
          <p:cNvSpPr/>
          <p:nvPr/>
        </p:nvSpPr>
        <p:spPr>
          <a:xfrm>
            <a:off x="179512" y="188640"/>
            <a:ext cx="8784976" cy="707886"/>
          </a:xfrm>
          <a:prstGeom prst="rect">
            <a:avLst/>
          </a:prstGeom>
        </p:spPr>
        <p:txBody>
          <a:bodyPr wrap="square">
            <a:spAutoFit/>
          </a:bodyPr>
          <a:lstStyle/>
          <a:p>
            <a:pPr algn="ctr">
              <a:lnSpc>
                <a:spcPts val="2400"/>
              </a:lnSpc>
            </a:pPr>
            <a:r>
              <a:rPr lang="hu-HU" sz="2000" b="1" dirty="0" smtClean="0">
                <a:latin typeface="Arial Black" pitchFamily="34" charset="0"/>
              </a:rPr>
              <a:t>MAGYAR NEMZETI MÚZEUM BUDAPEST, FŐLÉPCSŐHÁZ</a:t>
            </a:r>
          </a:p>
          <a:p>
            <a:pPr algn="ctr">
              <a:lnSpc>
                <a:spcPts val="2400"/>
              </a:lnSpc>
            </a:pPr>
            <a:r>
              <a:rPr lang="hu-HU" sz="2000" b="1" dirty="0" smtClean="0">
                <a:latin typeface="Arial Black" pitchFamily="34" charset="0"/>
              </a:rPr>
              <a:t>(részlet),  HILD JÓZSEF, POLLACK MIHÁLY, 1837-1847 </a:t>
            </a:r>
            <a:endParaRPr lang="hu-HU" sz="2000" b="1"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strVal val="2/3*#ppt_w"/>
                                          </p:val>
                                        </p:tav>
                                        <p:tav tm="100000">
                                          <p:val>
                                            <p:strVal val="#ppt_w"/>
                                          </p:val>
                                        </p:tav>
                                      </p:tavLst>
                                    </p:anim>
                                    <p:anim calcmode="lin" valueType="num">
                                      <p:cBhvr>
                                        <p:cTn id="8" dur="2000" fill="hold"/>
                                        <p:tgtEl>
                                          <p:spTgt spid="102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C:\ÖNKÉPZÓ HAZAI\ÖNKÉPZŐ 2012-TŐL\Budapest 2011.okt.11\SAM_4229.JPG"/>
          <p:cNvPicPr>
            <a:picLocks noChangeAspect="1" noChangeArrowheads="1"/>
          </p:cNvPicPr>
          <p:nvPr/>
        </p:nvPicPr>
        <p:blipFill>
          <a:blip r:embed="rId2" cstate="email"/>
          <a:srcRect/>
          <a:stretch>
            <a:fillRect/>
          </a:stretch>
        </p:blipFill>
        <p:spPr bwMode="auto">
          <a:xfrm>
            <a:off x="854587" y="1281880"/>
            <a:ext cx="7434826" cy="5576120"/>
          </a:xfrm>
          <a:prstGeom prst="rect">
            <a:avLst/>
          </a:prstGeom>
          <a:noFill/>
        </p:spPr>
      </p:pic>
      <p:sp>
        <p:nvSpPr>
          <p:cNvPr id="3" name="Téglalap 2"/>
          <p:cNvSpPr/>
          <p:nvPr/>
        </p:nvSpPr>
        <p:spPr>
          <a:xfrm>
            <a:off x="0" y="332656"/>
            <a:ext cx="9143999" cy="707886"/>
          </a:xfrm>
          <a:prstGeom prst="rect">
            <a:avLst/>
          </a:prstGeom>
        </p:spPr>
        <p:txBody>
          <a:bodyPr wrap="square">
            <a:spAutoFit/>
          </a:bodyPr>
          <a:lstStyle/>
          <a:p>
            <a:pPr algn="ctr"/>
            <a:r>
              <a:rPr lang="hu-HU" sz="2000" b="1" dirty="0" smtClean="0">
                <a:latin typeface="Arial Black" pitchFamily="34" charset="0"/>
              </a:rPr>
              <a:t> CSOPORTUNK A MAGYAR NEMZETI MÚZEUM ELŐTT</a:t>
            </a:r>
          </a:p>
          <a:p>
            <a:pPr algn="ctr"/>
            <a:r>
              <a:rPr lang="hu-HU" sz="2000" b="1" dirty="0" smtClean="0">
                <a:latin typeface="Arial Black" pitchFamily="34" charset="0"/>
              </a:rPr>
              <a:t>  (2011-10.11.) </a:t>
            </a:r>
            <a:endParaRPr lang="hu-HU" sz="2000" b="1"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139266"/>
                                        </p:tgtEl>
                                        <p:attrNameLst>
                                          <p:attrName>style.visibility</p:attrName>
                                        </p:attrNameLst>
                                      </p:cBhvr>
                                      <p:to>
                                        <p:strVal val="visible"/>
                                      </p:to>
                                    </p:set>
                                    <p:anim calcmode="lin" valueType="num">
                                      <p:cBhvr>
                                        <p:cTn id="7" dur="2000" fill="hold"/>
                                        <p:tgtEl>
                                          <p:spTgt spid="139266"/>
                                        </p:tgtEl>
                                        <p:attrNameLst>
                                          <p:attrName>ppt_w</p:attrName>
                                        </p:attrNameLst>
                                      </p:cBhvr>
                                      <p:tavLst>
                                        <p:tav tm="0">
                                          <p:val>
                                            <p:strVal val="2/3*#ppt_w"/>
                                          </p:val>
                                        </p:tav>
                                        <p:tav tm="100000">
                                          <p:val>
                                            <p:strVal val="#ppt_w"/>
                                          </p:val>
                                        </p:tav>
                                      </p:tavLst>
                                    </p:anim>
                                    <p:anim calcmode="lin" valueType="num">
                                      <p:cBhvr>
                                        <p:cTn id="8" dur="2000" fill="hold"/>
                                        <p:tgtEl>
                                          <p:spTgt spid="13926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kirándulásokMŰVKÖR\2023.04.25-27 Bp. ELTE, Sz.Istv.terem, Dela Motte pal, Képzőm.Egy\Photos-001 (2)kedd\20230425_145423.jpg"/>
          <p:cNvPicPr>
            <a:picLocks noChangeAspect="1" noChangeArrowheads="1"/>
          </p:cNvPicPr>
          <p:nvPr/>
        </p:nvPicPr>
        <p:blipFill>
          <a:blip r:embed="rId2" cstate="email"/>
          <a:srcRect/>
          <a:stretch>
            <a:fillRect/>
          </a:stretch>
        </p:blipFill>
        <p:spPr bwMode="auto">
          <a:xfrm>
            <a:off x="413792" y="1556792"/>
            <a:ext cx="8316416" cy="4677984"/>
          </a:xfrm>
          <a:prstGeom prst="rect">
            <a:avLst/>
          </a:prstGeom>
          <a:noFill/>
        </p:spPr>
      </p:pic>
      <p:sp>
        <p:nvSpPr>
          <p:cNvPr id="4" name="Téglalap 3"/>
          <p:cNvSpPr/>
          <p:nvPr/>
        </p:nvSpPr>
        <p:spPr>
          <a:xfrm>
            <a:off x="359024" y="188640"/>
            <a:ext cx="8784976" cy="1015663"/>
          </a:xfrm>
          <a:prstGeom prst="rect">
            <a:avLst/>
          </a:prstGeom>
        </p:spPr>
        <p:txBody>
          <a:bodyPr wrap="square">
            <a:spAutoFit/>
          </a:bodyPr>
          <a:lstStyle/>
          <a:p>
            <a:pPr algn="ctr">
              <a:lnSpc>
                <a:spcPts val="2400"/>
              </a:lnSpc>
            </a:pPr>
            <a:r>
              <a:rPr lang="hu-HU" sz="2000" b="1" dirty="0" smtClean="0">
                <a:latin typeface="Arial Black" pitchFamily="34" charset="0"/>
              </a:rPr>
              <a:t>ISMERKEDÜNK A SEUSO KINCSEKKEL</a:t>
            </a:r>
          </a:p>
          <a:p>
            <a:pPr algn="ctr">
              <a:lnSpc>
                <a:spcPts val="2400"/>
              </a:lnSpc>
            </a:pPr>
            <a:r>
              <a:rPr lang="hu-HU" sz="2000" b="1" dirty="0" smtClean="0">
                <a:latin typeface="Arial Black" pitchFamily="34" charset="0"/>
              </a:rPr>
              <a:t> MAGYAR NEMZETI MÚZEUM BUDAPEST</a:t>
            </a:r>
          </a:p>
          <a:p>
            <a:pPr algn="ctr">
              <a:lnSpc>
                <a:spcPts val="2400"/>
              </a:lnSpc>
            </a:pPr>
            <a:r>
              <a:rPr lang="hu-HU" sz="2000" b="1" dirty="0" smtClean="0">
                <a:latin typeface="Arial Black" pitchFamily="34" charset="0"/>
              </a:rPr>
              <a:t> (2023.04.25-27)</a:t>
            </a:r>
            <a:endParaRPr lang="hu-HU" sz="2000" b="1"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strVal val="2/3*#ppt_w"/>
                                          </p:val>
                                        </p:tav>
                                        <p:tav tm="100000">
                                          <p:val>
                                            <p:strVal val="#ppt_w"/>
                                          </p:val>
                                        </p:tav>
                                      </p:tavLst>
                                    </p:anim>
                                    <p:anim calcmode="lin" valueType="num">
                                      <p:cBhvr>
                                        <p:cTn id="8" dur="2000" fill="hold"/>
                                        <p:tgtEl>
                                          <p:spTgt spid="205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052736"/>
            <a:ext cx="9144000" cy="4339650"/>
          </a:xfrm>
          <a:prstGeom prst="rect">
            <a:avLst/>
          </a:prstGeom>
        </p:spPr>
        <p:txBody>
          <a:bodyPr wrap="square">
            <a:spAutoFit/>
          </a:bodyPr>
          <a:lstStyle/>
          <a:p>
            <a:pPr algn="ctr"/>
            <a:r>
              <a:rPr lang="hu-HU" sz="3600" b="1" dirty="0" smtClean="0">
                <a:latin typeface="Arial Black" pitchFamily="34" charset="0"/>
              </a:rPr>
              <a:t>DEÁK TÉRI </a:t>
            </a:r>
          </a:p>
          <a:p>
            <a:pPr algn="ctr"/>
            <a:r>
              <a:rPr lang="hu-HU" sz="3600" b="1" dirty="0" smtClean="0">
                <a:latin typeface="Arial Black" pitchFamily="34" charset="0"/>
              </a:rPr>
              <a:t>EVANGÉLIKUS TEMPLOM BUDAPEST </a:t>
            </a:r>
          </a:p>
          <a:p>
            <a:pPr algn="ctr"/>
            <a:endParaRPr lang="hu-HU" sz="2400" b="1" dirty="0" smtClean="0">
              <a:latin typeface="Arial Black" pitchFamily="34" charset="0"/>
            </a:endParaRPr>
          </a:p>
          <a:p>
            <a:pPr algn="ctr"/>
            <a:r>
              <a:rPr lang="hu-HU" sz="2400" b="1" dirty="0" smtClean="0">
                <a:latin typeface="Arial Black" pitchFamily="34" charset="0"/>
              </a:rPr>
              <a:t>Tervezők </a:t>
            </a:r>
          </a:p>
          <a:p>
            <a:pPr algn="ctr"/>
            <a:r>
              <a:rPr lang="hu-HU" sz="2400" b="1" dirty="0" smtClean="0">
                <a:latin typeface="Arial Black" pitchFamily="34" charset="0"/>
              </a:rPr>
              <a:t>POLLACK MIHÁLY</a:t>
            </a:r>
          </a:p>
          <a:p>
            <a:pPr algn="ctr"/>
            <a:r>
              <a:rPr lang="hu-HU" sz="2400" b="1" dirty="0" smtClean="0">
                <a:latin typeface="Arial Black" pitchFamily="34" charset="0"/>
              </a:rPr>
              <a:t>  1799-1808</a:t>
            </a:r>
          </a:p>
          <a:p>
            <a:pPr algn="ctr"/>
            <a:r>
              <a:rPr lang="hu-HU" sz="2400" b="1" dirty="0" smtClean="0">
                <a:latin typeface="Arial Black" pitchFamily="34" charset="0"/>
              </a:rPr>
              <a:t>   HILD JÓZSEF          </a:t>
            </a:r>
          </a:p>
          <a:p>
            <a:pPr algn="ctr"/>
            <a:r>
              <a:rPr lang="hu-HU" sz="2400" b="1" dirty="0" smtClean="0">
                <a:latin typeface="Arial Black" pitchFamily="34" charset="0"/>
              </a:rPr>
              <a:t> 1836</a:t>
            </a:r>
          </a:p>
          <a:p>
            <a:pPr algn="ctr"/>
            <a:r>
              <a:rPr lang="hu-HU" sz="2400" b="1" dirty="0" smtClean="0">
                <a:latin typeface="Arial Black" pitchFamily="34" charset="0"/>
              </a:rPr>
              <a:t>(főhomlokzat)</a:t>
            </a:r>
            <a:endParaRPr lang="hu-HU" sz="2400" b="1"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2/3*#ppt_w"/>
                                          </p:val>
                                        </p:tav>
                                        <p:tav tm="100000">
                                          <p:val>
                                            <p:strVal val="#ppt_w"/>
                                          </p:val>
                                        </p:tav>
                                      </p:tavLst>
                                    </p:anim>
                                    <p:anim calcmode="lin" valueType="num">
                                      <p:cBhvr>
                                        <p:cTn id="8" dur="2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eák téri evangélikus templom, Budapest"/>
          <p:cNvPicPr>
            <a:picLocks noChangeAspect="1" noChangeArrowheads="1"/>
          </p:cNvPicPr>
          <p:nvPr/>
        </p:nvPicPr>
        <p:blipFill>
          <a:blip r:embed="rId2" cstate="email">
            <a:lum contrast="20000"/>
          </a:blip>
          <a:srcRect/>
          <a:stretch>
            <a:fillRect/>
          </a:stretch>
        </p:blipFill>
        <p:spPr bwMode="auto">
          <a:xfrm>
            <a:off x="431784" y="1269167"/>
            <a:ext cx="8280432" cy="5588833"/>
          </a:xfrm>
          <a:prstGeom prst="rect">
            <a:avLst/>
          </a:prstGeom>
          <a:noFill/>
        </p:spPr>
      </p:pic>
      <p:sp>
        <p:nvSpPr>
          <p:cNvPr id="4" name="Téglalap 3"/>
          <p:cNvSpPr/>
          <p:nvPr/>
        </p:nvSpPr>
        <p:spPr>
          <a:xfrm>
            <a:off x="0" y="188640"/>
            <a:ext cx="9144000" cy="1015663"/>
          </a:xfrm>
          <a:prstGeom prst="rect">
            <a:avLst/>
          </a:prstGeom>
        </p:spPr>
        <p:txBody>
          <a:bodyPr wrap="square">
            <a:spAutoFit/>
          </a:bodyPr>
          <a:lstStyle/>
          <a:p>
            <a:pPr algn="ctr">
              <a:lnSpc>
                <a:spcPts val="2400"/>
              </a:lnSpc>
            </a:pPr>
            <a:r>
              <a:rPr lang="hu-HU" sz="2000" b="1" dirty="0" smtClean="0">
                <a:latin typeface="Arial Black" pitchFamily="34" charset="0"/>
              </a:rPr>
              <a:t>DEÁK TÉRI EVANGÉLIKUS TEMPLOM, BUDAPEST FŐHOMLOKZAT, Tervező: POLLACK MIHÁLY, 1799-1808</a:t>
            </a:r>
          </a:p>
          <a:p>
            <a:pPr algn="ctr">
              <a:lnSpc>
                <a:spcPts val="2400"/>
              </a:lnSpc>
            </a:pPr>
            <a:r>
              <a:rPr lang="hu-HU" sz="2000" b="1" dirty="0" smtClean="0">
                <a:latin typeface="Arial Black" pitchFamily="34" charset="0"/>
              </a:rPr>
              <a:t> HILD JÓZSEF, 1836</a:t>
            </a:r>
            <a:endParaRPr lang="hu-HU" sz="2000" b="1"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2000" fill="hold"/>
                                        <p:tgtEl>
                                          <p:spTgt spid="36866"/>
                                        </p:tgtEl>
                                        <p:attrNameLst>
                                          <p:attrName>ppt_w</p:attrName>
                                        </p:attrNameLst>
                                      </p:cBhvr>
                                      <p:tavLst>
                                        <p:tav tm="0">
                                          <p:val>
                                            <p:strVal val="2/3*#ppt_w"/>
                                          </p:val>
                                        </p:tav>
                                        <p:tav tm="100000">
                                          <p:val>
                                            <p:strVal val="#ppt_w"/>
                                          </p:val>
                                        </p:tav>
                                      </p:tavLst>
                                    </p:anim>
                                    <p:anim calcmode="lin" valueType="num">
                                      <p:cBhvr>
                                        <p:cTn id="8" dur="2000" fill="hold"/>
                                        <p:tgtEl>
                                          <p:spTgt spid="3686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grotrend.hu/wp-content/uploads/2024/08/Evangelikus_templom_Budapest_Deak_ter_P8050087.jpg"/>
          <p:cNvPicPr>
            <a:picLocks noChangeAspect="1" noChangeArrowheads="1"/>
          </p:cNvPicPr>
          <p:nvPr/>
        </p:nvPicPr>
        <p:blipFill>
          <a:blip r:embed="rId2" cstate="email"/>
          <a:srcRect/>
          <a:stretch>
            <a:fillRect/>
          </a:stretch>
        </p:blipFill>
        <p:spPr bwMode="auto">
          <a:xfrm>
            <a:off x="773578" y="1160367"/>
            <a:ext cx="7596844" cy="5697633"/>
          </a:xfrm>
          <a:prstGeom prst="rect">
            <a:avLst/>
          </a:prstGeom>
          <a:noFill/>
        </p:spPr>
      </p:pic>
      <p:sp>
        <p:nvSpPr>
          <p:cNvPr id="3" name="Téglalap 2"/>
          <p:cNvSpPr/>
          <p:nvPr/>
        </p:nvSpPr>
        <p:spPr>
          <a:xfrm>
            <a:off x="0" y="188640"/>
            <a:ext cx="8964488" cy="1019766"/>
          </a:xfrm>
          <a:prstGeom prst="rect">
            <a:avLst/>
          </a:prstGeom>
        </p:spPr>
        <p:txBody>
          <a:bodyPr wrap="square">
            <a:spAutoFit/>
          </a:bodyPr>
          <a:lstStyle/>
          <a:p>
            <a:pPr algn="ctr">
              <a:lnSpc>
                <a:spcPts val="2400"/>
              </a:lnSpc>
            </a:pPr>
            <a:r>
              <a:rPr lang="hu-HU" sz="2000" b="1" dirty="0" smtClean="0">
                <a:latin typeface="Arial Black" pitchFamily="34" charset="0"/>
              </a:rPr>
              <a:t>DEÁK TÉRI EVANGÉLIKUS TEMPLOM, BUDAPEST, </a:t>
            </a:r>
          </a:p>
          <a:p>
            <a:pPr algn="ctr">
              <a:lnSpc>
                <a:spcPts val="2400"/>
              </a:lnSpc>
            </a:pPr>
            <a:r>
              <a:rPr lang="hu-HU" sz="2000" dirty="0" smtClean="0">
                <a:latin typeface="Arial Black" pitchFamily="34" charset="0"/>
              </a:rPr>
              <a:t>Tervező: </a:t>
            </a:r>
            <a:r>
              <a:rPr lang="hu-HU" sz="2000" b="1" dirty="0" smtClean="0">
                <a:latin typeface="Arial Black" pitchFamily="34" charset="0"/>
              </a:rPr>
              <a:t>POLLACK MIHÁLY, </a:t>
            </a:r>
            <a:r>
              <a:rPr lang="hu-HU" sz="2000" dirty="0" smtClean="0">
                <a:latin typeface="Arial Black" pitchFamily="34" charset="0"/>
              </a:rPr>
              <a:t>1799-1808</a:t>
            </a:r>
          </a:p>
          <a:p>
            <a:pPr algn="ctr">
              <a:lnSpc>
                <a:spcPts val="2400"/>
              </a:lnSpc>
            </a:pPr>
            <a:r>
              <a:rPr lang="hu-HU" sz="2000" dirty="0" smtClean="0">
                <a:latin typeface="Arial Black" pitchFamily="34" charset="0"/>
              </a:rPr>
              <a:t>FŐHOMLOKZAT,(részlet) HILD JÓZSEF,1836</a:t>
            </a:r>
            <a:endParaRPr lang="hu-HU" sz="2000"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strVal val="2/3*#ppt_w"/>
                                          </p:val>
                                        </p:tav>
                                        <p:tav tm="100000">
                                          <p:val>
                                            <p:strVal val="#ppt_w"/>
                                          </p:val>
                                        </p:tav>
                                      </p:tavLst>
                                    </p:anim>
                                    <p:anim calcmode="lin" valueType="num">
                                      <p:cBhvr>
                                        <p:cTn id="8" dur="2000" fill="hold"/>
                                        <p:tgtEl>
                                          <p:spTgt spid="102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Pollack Mihály | Deák téri evangélikus templom, Budapest | Kitervezte.hu"/>
          <p:cNvPicPr>
            <a:picLocks noChangeAspect="1" noChangeArrowheads="1"/>
          </p:cNvPicPr>
          <p:nvPr/>
        </p:nvPicPr>
        <p:blipFill>
          <a:blip r:embed="rId2" cstate="email"/>
          <a:srcRect/>
          <a:stretch>
            <a:fillRect/>
          </a:stretch>
        </p:blipFill>
        <p:spPr bwMode="auto">
          <a:xfrm>
            <a:off x="844951" y="908720"/>
            <a:ext cx="7454097" cy="5728742"/>
          </a:xfrm>
          <a:prstGeom prst="rect">
            <a:avLst/>
          </a:prstGeom>
          <a:noFill/>
        </p:spPr>
      </p:pic>
      <p:sp>
        <p:nvSpPr>
          <p:cNvPr id="3" name="Téglalap 2"/>
          <p:cNvSpPr/>
          <p:nvPr/>
        </p:nvSpPr>
        <p:spPr>
          <a:xfrm>
            <a:off x="0" y="188640"/>
            <a:ext cx="9144000" cy="712118"/>
          </a:xfrm>
          <a:prstGeom prst="rect">
            <a:avLst/>
          </a:prstGeom>
        </p:spPr>
        <p:txBody>
          <a:bodyPr wrap="square">
            <a:spAutoFit/>
          </a:bodyPr>
          <a:lstStyle/>
          <a:p>
            <a:pPr algn="ctr">
              <a:lnSpc>
                <a:spcPts val="2400"/>
              </a:lnSpc>
            </a:pPr>
            <a:r>
              <a:rPr lang="hu-HU" sz="2000" b="1" dirty="0" smtClean="0">
                <a:latin typeface="Arial Black" pitchFamily="34" charset="0"/>
              </a:rPr>
              <a:t> DEÁK TÉRI EVANGÉLIKUS TEMPLOM, BUDAPEST </a:t>
            </a:r>
          </a:p>
          <a:p>
            <a:pPr algn="ctr">
              <a:lnSpc>
                <a:spcPts val="2400"/>
              </a:lnSpc>
            </a:pPr>
            <a:r>
              <a:rPr lang="hu-HU" sz="2000" b="1" dirty="0" smtClean="0">
                <a:latin typeface="Arial Black" pitchFamily="34" charset="0"/>
              </a:rPr>
              <a:t>BELSŐNÉZET </a:t>
            </a:r>
            <a:endParaRPr lang="hu-HU" sz="2000"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190466"/>
                                        </p:tgtEl>
                                        <p:attrNameLst>
                                          <p:attrName>style.visibility</p:attrName>
                                        </p:attrNameLst>
                                      </p:cBhvr>
                                      <p:to>
                                        <p:strVal val="visible"/>
                                      </p:to>
                                    </p:set>
                                    <p:anim calcmode="lin" valueType="num">
                                      <p:cBhvr>
                                        <p:cTn id="7" dur="2000" fill="hold"/>
                                        <p:tgtEl>
                                          <p:spTgt spid="190466"/>
                                        </p:tgtEl>
                                        <p:attrNameLst>
                                          <p:attrName>ppt_w</p:attrName>
                                        </p:attrNameLst>
                                      </p:cBhvr>
                                      <p:tavLst>
                                        <p:tav tm="0">
                                          <p:val>
                                            <p:strVal val="2/3*#ppt_w"/>
                                          </p:val>
                                        </p:tav>
                                        <p:tav tm="100000">
                                          <p:val>
                                            <p:strVal val="#ppt_w"/>
                                          </p:val>
                                        </p:tav>
                                      </p:tavLst>
                                    </p:anim>
                                    <p:anim calcmode="lin" valueType="num">
                                      <p:cBhvr>
                                        <p:cTn id="8" dur="2000" fill="hold"/>
                                        <p:tgtEl>
                                          <p:spTgt spid="19046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kirándulásokMŰVKÖR\2023.04.25-27 Bp. ELTE, Sz.Istv.terem, Dela Motte pal, Képzőm.Egy\Magyarné Anna\Útközben\007.jpg"/>
          <p:cNvPicPr>
            <a:picLocks noChangeAspect="1" noChangeArrowheads="1"/>
          </p:cNvPicPr>
          <p:nvPr/>
        </p:nvPicPr>
        <p:blipFill>
          <a:blip r:embed="rId2" cstate="email">
            <a:lum contrast="30000"/>
          </a:blip>
          <a:srcRect/>
          <a:stretch>
            <a:fillRect/>
          </a:stretch>
        </p:blipFill>
        <p:spPr bwMode="auto">
          <a:xfrm>
            <a:off x="3635896" y="0"/>
            <a:ext cx="5143500" cy="6858000"/>
          </a:xfrm>
          <a:prstGeom prst="rect">
            <a:avLst/>
          </a:prstGeom>
          <a:noFill/>
        </p:spPr>
      </p:pic>
      <p:sp>
        <p:nvSpPr>
          <p:cNvPr id="3" name="Téglalap 2"/>
          <p:cNvSpPr/>
          <p:nvPr/>
        </p:nvSpPr>
        <p:spPr>
          <a:xfrm>
            <a:off x="0" y="1110794"/>
            <a:ext cx="3635896" cy="3785652"/>
          </a:xfrm>
          <a:prstGeom prst="rect">
            <a:avLst/>
          </a:prstGeom>
        </p:spPr>
        <p:txBody>
          <a:bodyPr wrap="square">
            <a:spAutoFit/>
          </a:bodyPr>
          <a:lstStyle/>
          <a:p>
            <a:pPr algn="ctr">
              <a:lnSpc>
                <a:spcPts val="2400"/>
              </a:lnSpc>
            </a:pPr>
            <a:r>
              <a:rPr lang="hu-HU" sz="2000" b="1" dirty="0" smtClean="0">
                <a:latin typeface="Arial Black" pitchFamily="34" charset="0"/>
              </a:rPr>
              <a:t>DEÁK TÉRI  </a:t>
            </a:r>
          </a:p>
          <a:p>
            <a:pPr algn="ctr">
              <a:lnSpc>
                <a:spcPts val="2400"/>
              </a:lnSpc>
            </a:pPr>
            <a:r>
              <a:rPr lang="hu-HU" sz="2000" b="1" dirty="0" smtClean="0">
                <a:latin typeface="Arial Black" pitchFamily="34" charset="0"/>
              </a:rPr>
              <a:t>EVANGÉLIKUS TEMPLOM </a:t>
            </a:r>
          </a:p>
          <a:p>
            <a:pPr algn="ctr">
              <a:lnSpc>
                <a:spcPts val="2400"/>
              </a:lnSpc>
            </a:pPr>
            <a:r>
              <a:rPr lang="hu-HU" sz="2000" b="1" dirty="0" smtClean="0">
                <a:latin typeface="Arial Black" pitchFamily="34" charset="0"/>
              </a:rPr>
              <a:t>FÖHOMLOKZAT </a:t>
            </a:r>
          </a:p>
          <a:p>
            <a:pPr algn="ctr">
              <a:lnSpc>
                <a:spcPts val="2400"/>
              </a:lnSpc>
            </a:pPr>
            <a:r>
              <a:rPr lang="hu-HU" sz="2000" b="1" dirty="0" smtClean="0">
                <a:latin typeface="Arial Black" pitchFamily="34" charset="0"/>
              </a:rPr>
              <a:t> BUDAPEST </a:t>
            </a:r>
          </a:p>
          <a:p>
            <a:pPr algn="ctr">
              <a:lnSpc>
                <a:spcPts val="2400"/>
              </a:lnSpc>
            </a:pPr>
            <a:endParaRPr lang="hu-HU" sz="2000" b="1" dirty="0" smtClean="0">
              <a:latin typeface="Arial Black" pitchFamily="34" charset="0"/>
            </a:endParaRPr>
          </a:p>
          <a:p>
            <a:pPr algn="ctr">
              <a:lnSpc>
                <a:spcPts val="2400"/>
              </a:lnSpc>
            </a:pPr>
            <a:r>
              <a:rPr lang="hu-HU" sz="2000" b="1" dirty="0" smtClean="0">
                <a:latin typeface="Arial Black" pitchFamily="34" charset="0"/>
              </a:rPr>
              <a:t>Tervező </a:t>
            </a:r>
          </a:p>
          <a:p>
            <a:pPr algn="ctr">
              <a:lnSpc>
                <a:spcPts val="2400"/>
              </a:lnSpc>
            </a:pPr>
            <a:r>
              <a:rPr lang="hu-HU" sz="2000" b="1" dirty="0" smtClean="0">
                <a:latin typeface="Arial Black" pitchFamily="34" charset="0"/>
              </a:rPr>
              <a:t>POLLACK MIHÁLY</a:t>
            </a:r>
          </a:p>
          <a:p>
            <a:pPr algn="ctr">
              <a:lnSpc>
                <a:spcPts val="2400"/>
              </a:lnSpc>
            </a:pPr>
            <a:r>
              <a:rPr lang="hu-HU" sz="2000" b="1" dirty="0" smtClean="0">
                <a:latin typeface="Arial Black" pitchFamily="34" charset="0"/>
              </a:rPr>
              <a:t>1799-1808 </a:t>
            </a:r>
          </a:p>
          <a:p>
            <a:pPr algn="ctr">
              <a:lnSpc>
                <a:spcPts val="2400"/>
              </a:lnSpc>
            </a:pPr>
            <a:r>
              <a:rPr lang="hu-HU" sz="2000" b="1" dirty="0" smtClean="0">
                <a:latin typeface="Arial Black" pitchFamily="34" charset="0"/>
              </a:rPr>
              <a:t> Főhomlokzat</a:t>
            </a:r>
          </a:p>
          <a:p>
            <a:pPr algn="ctr">
              <a:lnSpc>
                <a:spcPts val="2400"/>
              </a:lnSpc>
            </a:pPr>
            <a:r>
              <a:rPr lang="hu-HU" sz="2000" b="1" dirty="0" smtClean="0">
                <a:latin typeface="Arial Black" pitchFamily="34" charset="0"/>
              </a:rPr>
              <a:t> HILD JÓZSEF </a:t>
            </a:r>
          </a:p>
          <a:p>
            <a:pPr algn="ctr">
              <a:lnSpc>
                <a:spcPts val="2400"/>
              </a:lnSpc>
            </a:pPr>
            <a:r>
              <a:rPr lang="hu-HU" sz="2000" b="1" dirty="0" smtClean="0">
                <a:latin typeface="Arial Black" pitchFamily="34" charset="0"/>
              </a:rPr>
              <a:t>1836</a:t>
            </a:r>
            <a:endParaRPr lang="hu-HU" sz="2000" b="1"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2000" fill="hold"/>
                                        <p:tgtEl>
                                          <p:spTgt spid="6146"/>
                                        </p:tgtEl>
                                        <p:attrNameLst>
                                          <p:attrName>ppt_w</p:attrName>
                                        </p:attrNameLst>
                                      </p:cBhvr>
                                      <p:tavLst>
                                        <p:tav tm="0">
                                          <p:val>
                                            <p:strVal val="2/3*#ppt_w"/>
                                          </p:val>
                                        </p:tav>
                                        <p:tav tm="100000">
                                          <p:val>
                                            <p:strVal val="#ppt_w"/>
                                          </p:val>
                                        </p:tav>
                                      </p:tavLst>
                                    </p:anim>
                                    <p:anim calcmode="lin" valueType="num">
                                      <p:cBhvr>
                                        <p:cTn id="8" dur="2000" fill="hold"/>
                                        <p:tgtEl>
                                          <p:spTgt spid="614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15516" y="332656"/>
            <a:ext cx="8712968" cy="1323439"/>
          </a:xfrm>
          <a:prstGeom prst="rect">
            <a:avLst/>
          </a:prstGeom>
        </p:spPr>
        <p:txBody>
          <a:bodyPr wrap="square">
            <a:spAutoFit/>
          </a:bodyPr>
          <a:lstStyle/>
          <a:p>
            <a:pPr algn="ctr">
              <a:lnSpc>
                <a:spcPts val="2400"/>
              </a:lnSpc>
            </a:pPr>
            <a:r>
              <a:rPr lang="hu-HU" sz="2000" b="1" dirty="0" smtClean="0">
                <a:latin typeface="Arial Black" pitchFamily="34" charset="0"/>
              </a:rPr>
              <a:t>A KLASSZICISTA ÉPÍTÉSZET JELLEMZŐ DÍSZÍTŐELEMEI</a:t>
            </a:r>
          </a:p>
          <a:p>
            <a:pPr algn="ctr">
              <a:lnSpc>
                <a:spcPts val="2400"/>
              </a:lnSpc>
            </a:pPr>
            <a:r>
              <a:rPr lang="hu-HU" sz="2400" b="1" dirty="0" smtClean="0"/>
              <a:t>Általában a görög-római építészet elemeit, főként a dór, jón és </a:t>
            </a:r>
          </a:p>
          <a:p>
            <a:pPr algn="ctr">
              <a:lnSpc>
                <a:spcPts val="2400"/>
              </a:lnSpc>
            </a:pPr>
            <a:r>
              <a:rPr lang="hu-HU" sz="2400" b="1" dirty="0" smtClean="0"/>
              <a:t>korinthoszi oszloprendet alkalmazták az épületek tagoló és </a:t>
            </a:r>
          </a:p>
          <a:p>
            <a:pPr algn="ctr">
              <a:lnSpc>
                <a:spcPts val="2400"/>
              </a:lnSpc>
            </a:pPr>
            <a:r>
              <a:rPr lang="hu-HU" sz="2400" b="1" dirty="0" smtClean="0"/>
              <a:t>díszítőelemeként.</a:t>
            </a:r>
          </a:p>
        </p:txBody>
      </p:sp>
      <p:sp>
        <p:nvSpPr>
          <p:cNvPr id="3" name="Téglalap 2"/>
          <p:cNvSpPr/>
          <p:nvPr/>
        </p:nvSpPr>
        <p:spPr>
          <a:xfrm>
            <a:off x="395536" y="1844824"/>
            <a:ext cx="8748464" cy="461665"/>
          </a:xfrm>
          <a:prstGeom prst="rect">
            <a:avLst/>
          </a:prstGeom>
        </p:spPr>
        <p:txBody>
          <a:bodyPr wrap="square">
            <a:spAutoFit/>
          </a:bodyPr>
          <a:lstStyle/>
          <a:p>
            <a:r>
              <a:rPr lang="hu-HU" sz="2400" b="1" dirty="0" smtClean="0"/>
              <a:t>  Dór oszlop                         Jón oszlop                      Korinthoszi oszlop</a:t>
            </a:r>
            <a:endParaRPr lang="hu-HU" sz="2400" b="1" dirty="0"/>
          </a:p>
        </p:txBody>
      </p:sp>
      <p:pic>
        <p:nvPicPr>
          <p:cNvPr id="5" name="Picture 2" descr="Az oszlop - típusok és stílusok"/>
          <p:cNvPicPr>
            <a:picLocks noChangeAspect="1" noChangeArrowheads="1"/>
          </p:cNvPicPr>
          <p:nvPr/>
        </p:nvPicPr>
        <p:blipFill>
          <a:blip r:embed="rId2" cstate="email"/>
          <a:srcRect/>
          <a:stretch>
            <a:fillRect/>
          </a:stretch>
        </p:blipFill>
        <p:spPr bwMode="auto">
          <a:xfrm>
            <a:off x="0" y="2321496"/>
            <a:ext cx="2571304" cy="4536504"/>
          </a:xfrm>
          <a:prstGeom prst="rect">
            <a:avLst/>
          </a:prstGeom>
          <a:noFill/>
        </p:spPr>
      </p:pic>
      <p:pic>
        <p:nvPicPr>
          <p:cNvPr id="6" name="Picture 2" descr="Az oszlop - típusok és stílusok"/>
          <p:cNvPicPr>
            <a:picLocks noChangeAspect="1" noChangeArrowheads="1"/>
          </p:cNvPicPr>
          <p:nvPr/>
        </p:nvPicPr>
        <p:blipFill>
          <a:blip r:embed="rId3" cstate="email"/>
          <a:srcRect/>
          <a:stretch>
            <a:fillRect/>
          </a:stretch>
        </p:blipFill>
        <p:spPr bwMode="auto">
          <a:xfrm>
            <a:off x="3098078" y="2366048"/>
            <a:ext cx="2947843" cy="4491952"/>
          </a:xfrm>
          <a:prstGeom prst="rect">
            <a:avLst/>
          </a:prstGeom>
          <a:noFill/>
        </p:spPr>
      </p:pic>
      <p:pic>
        <p:nvPicPr>
          <p:cNvPr id="7" name="Picture 2" descr="Az oszlop - típusok és stílusok"/>
          <p:cNvPicPr>
            <a:picLocks noChangeAspect="1" noChangeArrowheads="1"/>
          </p:cNvPicPr>
          <p:nvPr/>
        </p:nvPicPr>
        <p:blipFill>
          <a:blip r:embed="rId4" cstate="email"/>
          <a:srcRect/>
          <a:stretch>
            <a:fillRect/>
          </a:stretch>
        </p:blipFill>
        <p:spPr bwMode="auto">
          <a:xfrm>
            <a:off x="6308010" y="2349504"/>
            <a:ext cx="2835990" cy="450849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2/3*#ppt_w"/>
                                          </p:val>
                                        </p:tav>
                                        <p:tav tm="100000">
                                          <p:val>
                                            <p:strVal val="#ppt_w"/>
                                          </p:val>
                                        </p:tav>
                                      </p:tavLst>
                                    </p:anim>
                                    <p:anim calcmode="lin" valueType="num">
                                      <p:cBhvr>
                                        <p:cTn id="8" dur="2000" fill="hold"/>
                                        <p:tgtEl>
                                          <p:spTgt spid="5"/>
                                        </p:tgtEl>
                                        <p:attrNameLst>
                                          <p:attrName>ppt_h</p:attrName>
                                        </p:attrNameLst>
                                      </p:cBhvr>
                                      <p:tavLst>
                                        <p:tav tm="0">
                                          <p:val>
                                            <p:strVal val="2/3*#ppt_h"/>
                                          </p:val>
                                        </p:tav>
                                        <p:tav tm="100000">
                                          <p:val>
                                            <p:strVal val="#ppt_h"/>
                                          </p:val>
                                        </p:tav>
                                      </p:tavLst>
                                    </p:anim>
                                  </p:childTnLst>
                                </p:cTn>
                              </p:par>
                              <p:par>
                                <p:cTn id="9" presetID="23" presetClass="entr" presetSubtype="27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strVal val="2/3*#ppt_w"/>
                                          </p:val>
                                        </p:tav>
                                        <p:tav tm="100000">
                                          <p:val>
                                            <p:strVal val="#ppt_w"/>
                                          </p:val>
                                        </p:tav>
                                      </p:tavLst>
                                    </p:anim>
                                    <p:anim calcmode="lin" valueType="num">
                                      <p:cBhvr>
                                        <p:cTn id="12" dur="2000" fill="hold"/>
                                        <p:tgtEl>
                                          <p:spTgt spid="6"/>
                                        </p:tgtEl>
                                        <p:attrNameLst>
                                          <p:attrName>ppt_h</p:attrName>
                                        </p:attrNameLst>
                                      </p:cBhvr>
                                      <p:tavLst>
                                        <p:tav tm="0">
                                          <p:val>
                                            <p:strVal val="2/3*#ppt_h"/>
                                          </p:val>
                                        </p:tav>
                                        <p:tav tm="100000">
                                          <p:val>
                                            <p:strVal val="#ppt_h"/>
                                          </p:val>
                                        </p:tav>
                                      </p:tavLst>
                                    </p:anim>
                                  </p:childTnLst>
                                </p:cTn>
                              </p:par>
                              <p:par>
                                <p:cTn id="13" presetID="23" presetClass="entr" presetSubtype="27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000" fill="hold"/>
                                        <p:tgtEl>
                                          <p:spTgt spid="7"/>
                                        </p:tgtEl>
                                        <p:attrNameLst>
                                          <p:attrName>ppt_w</p:attrName>
                                        </p:attrNameLst>
                                      </p:cBhvr>
                                      <p:tavLst>
                                        <p:tav tm="0">
                                          <p:val>
                                            <p:strVal val="2/3*#ppt_w"/>
                                          </p:val>
                                        </p:tav>
                                        <p:tav tm="100000">
                                          <p:val>
                                            <p:strVal val="#ppt_w"/>
                                          </p:val>
                                        </p:tav>
                                      </p:tavLst>
                                    </p:anim>
                                    <p:anim calcmode="lin" valueType="num">
                                      <p:cBhvr>
                                        <p:cTn id="16" dur="20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179513" y="908720"/>
            <a:ext cx="8784976" cy="6586418"/>
          </a:xfrm>
          <a:prstGeom prst="rect">
            <a:avLst/>
          </a:prstGeom>
        </p:spPr>
        <p:txBody>
          <a:bodyPr wrap="square">
            <a:spAutoFit/>
          </a:bodyPr>
          <a:lstStyle/>
          <a:p>
            <a:pPr algn="ctr"/>
            <a:r>
              <a:rPr lang="hu-HU" sz="3200" b="1" dirty="0" smtClean="0">
                <a:latin typeface="Arial Black" pitchFamily="34" charset="0"/>
              </a:rPr>
              <a:t> ESZTERGOMI BAZILIKA</a:t>
            </a:r>
          </a:p>
          <a:p>
            <a:pPr algn="ctr"/>
            <a:r>
              <a:rPr lang="hu-HU" sz="3200" b="1" dirty="0" smtClean="0">
                <a:latin typeface="Arial Black" pitchFamily="34" charset="0"/>
              </a:rPr>
              <a:t>  NAGYBOLDOGASSZONY</a:t>
            </a:r>
          </a:p>
          <a:p>
            <a:pPr algn="ctr"/>
            <a:r>
              <a:rPr lang="hu-HU" sz="3200" b="1" dirty="0" smtClean="0">
                <a:latin typeface="Arial Black" pitchFamily="34" charset="0"/>
              </a:rPr>
              <a:t> ÉS</a:t>
            </a:r>
          </a:p>
          <a:p>
            <a:pPr algn="ctr"/>
            <a:r>
              <a:rPr lang="hu-HU" sz="3200" b="1" dirty="0" smtClean="0">
                <a:latin typeface="Arial Black" pitchFamily="34" charset="0"/>
              </a:rPr>
              <a:t> SZENT ADALBERT</a:t>
            </a:r>
          </a:p>
          <a:p>
            <a:pPr algn="ctr"/>
            <a:r>
              <a:rPr lang="hu-HU" sz="3200" b="1" dirty="0" smtClean="0">
                <a:latin typeface="Arial Black" pitchFamily="34" charset="0"/>
              </a:rPr>
              <a:t> FŐSZÉKESEGYHÁZ</a:t>
            </a:r>
            <a:endParaRPr lang="hu-HU" sz="2000" b="1" dirty="0" smtClean="0">
              <a:latin typeface="Arial Black" pitchFamily="34" charset="0"/>
            </a:endParaRPr>
          </a:p>
          <a:p>
            <a:pPr algn="ctr"/>
            <a:r>
              <a:rPr lang="hu-HU" sz="2000" b="1" dirty="0" smtClean="0">
                <a:latin typeface="Arial Black" pitchFamily="34" charset="0"/>
              </a:rPr>
              <a:t>Tervező </a:t>
            </a:r>
          </a:p>
          <a:p>
            <a:pPr algn="ctr"/>
            <a:r>
              <a:rPr lang="hu-HU" sz="2000" b="1" dirty="0" smtClean="0">
                <a:latin typeface="Arial Black" pitchFamily="34" charset="0"/>
              </a:rPr>
              <a:t>KÜHNEL PÁL</a:t>
            </a:r>
          </a:p>
          <a:p>
            <a:pPr algn="ctr"/>
            <a:r>
              <a:rPr lang="hu-HU" sz="2000" b="1" dirty="0" smtClean="0">
                <a:latin typeface="Arial Black" pitchFamily="34" charset="0"/>
              </a:rPr>
              <a:t> Építésvezetők</a:t>
            </a:r>
          </a:p>
          <a:p>
            <a:pPr algn="ctr"/>
            <a:r>
              <a:rPr lang="hu-HU" sz="2000" b="1" dirty="0" smtClean="0">
                <a:latin typeface="Arial Black" pitchFamily="34" charset="0"/>
              </a:rPr>
              <a:t> PACKH JÁNOS (Óegyiptomi stílus)</a:t>
            </a:r>
          </a:p>
          <a:p>
            <a:pPr algn="ctr"/>
            <a:r>
              <a:rPr lang="hu-HU" sz="2000" b="1" dirty="0" smtClean="0">
                <a:latin typeface="Arial Black" pitchFamily="34" charset="0"/>
              </a:rPr>
              <a:t> HILD JÓZSEF </a:t>
            </a:r>
          </a:p>
          <a:p>
            <a:pPr algn="ctr"/>
            <a:r>
              <a:rPr lang="hu-HU" sz="2000" b="1" dirty="0" smtClean="0">
                <a:latin typeface="Arial Black" pitchFamily="34" charset="0"/>
              </a:rPr>
              <a:t> Klasszicista stílus</a:t>
            </a:r>
          </a:p>
          <a:p>
            <a:pPr algn="ctr"/>
            <a:r>
              <a:rPr lang="hu-HU" sz="2000" b="1" dirty="0" smtClean="0">
                <a:latin typeface="Arial Black" pitchFamily="34" charset="0"/>
              </a:rPr>
              <a:t>LIPPERT JÓZSEF</a:t>
            </a:r>
            <a:br>
              <a:rPr lang="hu-HU" sz="2000" b="1" dirty="0" smtClean="0">
                <a:latin typeface="Arial Black" pitchFamily="34" charset="0"/>
              </a:rPr>
            </a:br>
            <a:r>
              <a:rPr lang="hu-HU" sz="2000" b="1" dirty="0" smtClean="0">
                <a:latin typeface="Arial Black" pitchFamily="34" charset="0"/>
              </a:rPr>
              <a:t>1822–1869</a:t>
            </a:r>
          </a:p>
          <a:p>
            <a:pPr algn="ctr"/>
            <a:r>
              <a:rPr lang="hu-HU" sz="2000" b="1" dirty="0" smtClean="0">
                <a:latin typeface="Arial Black" pitchFamily="34" charset="0"/>
              </a:rPr>
              <a:t>M:100 M, H: 118 M, SZ: 49 M </a:t>
            </a:r>
          </a:p>
          <a:p>
            <a:pPr algn="ctr"/>
            <a:endParaRPr lang="hu-HU" sz="2000" b="1" dirty="0" smtClean="0">
              <a:latin typeface="Algerian" pitchFamily="82" charset="0"/>
            </a:endParaRPr>
          </a:p>
          <a:p>
            <a:pPr algn="ctr"/>
            <a:r>
              <a:rPr lang="hu-HU" sz="2000" b="1" dirty="0" smtClean="0">
                <a:latin typeface="Arial Black" pitchFamily="34" charset="0"/>
              </a:rPr>
              <a:t> (Dunakanyar (2008. 08. 05. – 08.)</a:t>
            </a:r>
          </a:p>
          <a:p>
            <a:pPr algn="ctr"/>
            <a:endParaRPr lang="hu-HU" sz="2400" dirty="0" smtClean="0"/>
          </a:p>
          <a:p>
            <a:endParaRPr lang="hu-H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2/3*#ppt_w"/>
                                          </p:val>
                                        </p:tav>
                                        <p:tav tm="100000">
                                          <p:val>
                                            <p:strVal val="#ppt_w"/>
                                          </p:val>
                                        </p:tav>
                                      </p:tavLst>
                                    </p:anim>
                                    <p:anim calcmode="lin" valueType="num">
                                      <p:cBhvr>
                                        <p:cTn id="8" dur="20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sodalatosmagyarorszag.hu/wp-content/uploads/2025/05/esztergom-bazilika-szent-adalbert-szekesegyhaz-duna-dunakanyar-templom-kirandulas-jegyvasarlas-csodalatosmagyarorszag.jpg"/>
          <p:cNvPicPr>
            <a:picLocks noChangeAspect="1" noChangeArrowheads="1"/>
          </p:cNvPicPr>
          <p:nvPr/>
        </p:nvPicPr>
        <p:blipFill>
          <a:blip r:embed="rId2" cstate="email"/>
          <a:srcRect/>
          <a:stretch>
            <a:fillRect/>
          </a:stretch>
        </p:blipFill>
        <p:spPr bwMode="auto">
          <a:xfrm>
            <a:off x="263430" y="1556792"/>
            <a:ext cx="8617140" cy="4837909"/>
          </a:xfrm>
          <a:prstGeom prst="rect">
            <a:avLst/>
          </a:prstGeom>
          <a:noFill/>
        </p:spPr>
      </p:pic>
      <p:sp>
        <p:nvSpPr>
          <p:cNvPr id="3" name="Téglalap 2"/>
          <p:cNvSpPr/>
          <p:nvPr/>
        </p:nvSpPr>
        <p:spPr>
          <a:xfrm>
            <a:off x="0" y="188640"/>
            <a:ext cx="9144000" cy="1323439"/>
          </a:xfrm>
          <a:prstGeom prst="rect">
            <a:avLst/>
          </a:prstGeom>
        </p:spPr>
        <p:txBody>
          <a:bodyPr wrap="square">
            <a:spAutoFit/>
          </a:bodyPr>
          <a:lstStyle/>
          <a:p>
            <a:pPr algn="ctr">
              <a:lnSpc>
                <a:spcPts val="2400"/>
              </a:lnSpc>
            </a:pPr>
            <a:r>
              <a:rPr lang="hu-HU" sz="2400" b="1" dirty="0" smtClean="0">
                <a:latin typeface="Arial Black" pitchFamily="34" charset="0"/>
              </a:rPr>
              <a:t> ESZTERGOMI BAZILIKA, </a:t>
            </a:r>
            <a:r>
              <a:rPr lang="hu-HU" sz="2400" dirty="0" smtClean="0">
                <a:latin typeface="Arial Black" pitchFamily="34" charset="0"/>
              </a:rPr>
              <a:t>Tervező: KÜHNEL PÁL Építésvezetők: PACKH JÁNOS: </a:t>
            </a:r>
            <a:r>
              <a:rPr lang="hu-HU" sz="2400" b="1" dirty="0" smtClean="0">
                <a:latin typeface="Arial Black" pitchFamily="34" charset="0"/>
              </a:rPr>
              <a:t>HILD JÓZSEF     </a:t>
            </a:r>
          </a:p>
          <a:p>
            <a:pPr algn="ctr">
              <a:lnSpc>
                <a:spcPts val="2400"/>
              </a:lnSpc>
            </a:pPr>
            <a:r>
              <a:rPr lang="hu-HU" sz="2400" dirty="0" smtClean="0">
                <a:latin typeface="Arial Black" pitchFamily="34" charset="0"/>
              </a:rPr>
              <a:t> </a:t>
            </a:r>
            <a:r>
              <a:rPr lang="hu-HU" sz="2400" b="1" dirty="0" smtClean="0">
                <a:latin typeface="Arial Black" pitchFamily="34" charset="0"/>
              </a:rPr>
              <a:t>klasszicista stílus, </a:t>
            </a:r>
            <a:r>
              <a:rPr lang="hu-HU" sz="2400" dirty="0" smtClean="0">
                <a:latin typeface="Arial Black" pitchFamily="34" charset="0"/>
              </a:rPr>
              <a:t>LIPPERT JÓZSEF, 1822–1869</a:t>
            </a:r>
          </a:p>
          <a:p>
            <a:pPr algn="ctr">
              <a:lnSpc>
                <a:spcPts val="2400"/>
              </a:lnSpc>
            </a:pPr>
            <a:r>
              <a:rPr lang="hu-HU" sz="2400" dirty="0" smtClean="0">
                <a:latin typeface="Arial Black"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strVal val="2/3*#ppt_w"/>
                                          </p:val>
                                        </p:tav>
                                        <p:tav tm="100000">
                                          <p:val>
                                            <p:strVal val="#ppt_w"/>
                                          </p:val>
                                        </p:tav>
                                      </p:tavLst>
                                    </p:anim>
                                    <p:anim calcmode="lin" valueType="num">
                                      <p:cBhvr>
                                        <p:cTn id="8" dur="2000" fill="hold"/>
                                        <p:tgtEl>
                                          <p:spTgt spid="102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srcRect/>
          <a:stretch>
            <a:fillRect/>
          </a:stretch>
        </p:blipFill>
        <p:spPr bwMode="auto">
          <a:xfrm>
            <a:off x="1182293" y="1163811"/>
            <a:ext cx="6779413" cy="5694189"/>
          </a:xfrm>
          <a:prstGeom prst="rect">
            <a:avLst/>
          </a:prstGeom>
          <a:noFill/>
          <a:ln w="9525">
            <a:noFill/>
            <a:miter lim="800000"/>
            <a:headEnd/>
            <a:tailEnd/>
          </a:ln>
        </p:spPr>
      </p:pic>
      <p:sp>
        <p:nvSpPr>
          <p:cNvPr id="4" name="Téglalap 3"/>
          <p:cNvSpPr/>
          <p:nvPr/>
        </p:nvSpPr>
        <p:spPr>
          <a:xfrm>
            <a:off x="251520" y="404664"/>
            <a:ext cx="8640960" cy="400110"/>
          </a:xfrm>
          <a:prstGeom prst="rect">
            <a:avLst/>
          </a:prstGeom>
        </p:spPr>
        <p:txBody>
          <a:bodyPr wrap="square">
            <a:spAutoFit/>
          </a:bodyPr>
          <a:lstStyle/>
          <a:p>
            <a:pPr algn="ctr"/>
            <a:r>
              <a:rPr lang="hu-HU" sz="2000" dirty="0" smtClean="0">
                <a:latin typeface="Arial Black" pitchFamily="34" charset="0"/>
              </a:rPr>
              <a:t> </a:t>
            </a:r>
            <a:r>
              <a:rPr lang="hu-HU" sz="2000" b="1" dirty="0" smtClean="0">
                <a:latin typeface="Arial Black" pitchFamily="34" charset="0"/>
              </a:rPr>
              <a:t>ESZTERGOMI BAZILIKA – PORTIKUSZ, TIMPANON </a:t>
            </a:r>
            <a:endParaRPr lang="hu-HU"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2/3*#ppt_w"/>
                                          </p:val>
                                        </p:tav>
                                        <p:tav tm="100000">
                                          <p:val>
                                            <p:strVal val="#ppt_w"/>
                                          </p:val>
                                        </p:tav>
                                      </p:tavLst>
                                    </p:anim>
                                    <p:anim calcmode="lin" valueType="num">
                                      <p:cBhvr>
                                        <p:cTn id="8" dur="20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onfector.hu/wp-content/uploads/2020/09/esztergom_bazilika_03_kicsi.jpg"/>
          <p:cNvPicPr>
            <a:picLocks noChangeAspect="1" noChangeArrowheads="1"/>
          </p:cNvPicPr>
          <p:nvPr/>
        </p:nvPicPr>
        <p:blipFill>
          <a:blip r:embed="rId2" cstate="email"/>
          <a:srcRect/>
          <a:stretch>
            <a:fillRect/>
          </a:stretch>
        </p:blipFill>
        <p:spPr bwMode="auto">
          <a:xfrm>
            <a:off x="269521" y="908720"/>
            <a:ext cx="8604957" cy="5736637"/>
          </a:xfrm>
          <a:prstGeom prst="rect">
            <a:avLst/>
          </a:prstGeom>
          <a:noFill/>
        </p:spPr>
      </p:pic>
      <p:sp>
        <p:nvSpPr>
          <p:cNvPr id="3" name="Téglalap 2"/>
          <p:cNvSpPr/>
          <p:nvPr/>
        </p:nvSpPr>
        <p:spPr>
          <a:xfrm>
            <a:off x="323528" y="260648"/>
            <a:ext cx="8496944" cy="400110"/>
          </a:xfrm>
          <a:prstGeom prst="rect">
            <a:avLst/>
          </a:prstGeom>
        </p:spPr>
        <p:txBody>
          <a:bodyPr wrap="square">
            <a:spAutoFit/>
          </a:bodyPr>
          <a:lstStyle/>
          <a:p>
            <a:pPr algn="ctr"/>
            <a:r>
              <a:rPr lang="hu-HU" sz="2000" b="1" dirty="0" smtClean="0">
                <a:latin typeface="Arial Black" pitchFamily="34" charset="0"/>
              </a:rPr>
              <a:t> ESZTERGOMI BAZILIKA – KORINTHOSZI OSZLOPFŐ </a:t>
            </a:r>
            <a:endParaRPr lang="hu-HU"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strVal val="2/3*#ppt_w"/>
                                          </p:val>
                                        </p:tav>
                                        <p:tav tm="100000">
                                          <p:val>
                                            <p:strVal val="#ppt_w"/>
                                          </p:val>
                                        </p:tav>
                                      </p:tavLst>
                                    </p:anim>
                                    <p:anim calcmode="lin" valueType="num">
                                      <p:cBhvr>
                                        <p:cTn id="8" dur="2000" fill="hold"/>
                                        <p:tgtEl>
                                          <p:spTgt spid="102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cstate="email"/>
          <a:srcRect/>
          <a:stretch>
            <a:fillRect/>
          </a:stretch>
        </p:blipFill>
        <p:spPr bwMode="auto">
          <a:xfrm>
            <a:off x="2375248" y="0"/>
            <a:ext cx="6768752" cy="6873723"/>
          </a:xfrm>
          <a:prstGeom prst="rect">
            <a:avLst/>
          </a:prstGeom>
          <a:noFill/>
          <a:ln w="9525">
            <a:noFill/>
            <a:miter lim="800000"/>
            <a:headEnd/>
            <a:tailEnd/>
          </a:ln>
          <a:effectLst/>
        </p:spPr>
      </p:pic>
      <p:sp>
        <p:nvSpPr>
          <p:cNvPr id="3" name="Téglalap 2"/>
          <p:cNvSpPr/>
          <p:nvPr/>
        </p:nvSpPr>
        <p:spPr>
          <a:xfrm>
            <a:off x="0" y="404664"/>
            <a:ext cx="2339752" cy="3477875"/>
          </a:xfrm>
          <a:prstGeom prst="rect">
            <a:avLst/>
          </a:prstGeom>
        </p:spPr>
        <p:txBody>
          <a:bodyPr wrap="square">
            <a:spAutoFit/>
          </a:bodyPr>
          <a:lstStyle/>
          <a:p>
            <a:pPr algn="ctr"/>
            <a:r>
              <a:rPr lang="hu-HU" sz="2000" dirty="0" smtClean="0">
                <a:latin typeface="Arial Black" pitchFamily="34" charset="0"/>
              </a:rPr>
              <a:t> </a:t>
            </a:r>
            <a:r>
              <a:rPr lang="hu-HU" sz="2000" b="1" dirty="0" smtClean="0">
                <a:latin typeface="Arial Black" pitchFamily="34" charset="0"/>
              </a:rPr>
              <a:t>ESZTERGOMI BAZILIKA  KUPOLA</a:t>
            </a:r>
          </a:p>
          <a:p>
            <a:pPr algn="ctr"/>
            <a:r>
              <a:rPr lang="hu-HU" sz="2000" b="1" dirty="0" smtClean="0">
                <a:latin typeface="Arial Black" pitchFamily="34" charset="0"/>
              </a:rPr>
              <a:t> </a:t>
            </a:r>
            <a:r>
              <a:rPr lang="hu-HU" sz="2000" dirty="0" smtClean="0">
                <a:latin typeface="Arial Black" pitchFamily="34" charset="0"/>
              </a:rPr>
              <a:t>1822–1869 </a:t>
            </a:r>
          </a:p>
          <a:p>
            <a:pPr algn="ctr"/>
            <a:endParaRPr lang="hu-HU" sz="2000" dirty="0" smtClean="0">
              <a:latin typeface="Arial Black" pitchFamily="34" charset="0"/>
            </a:endParaRPr>
          </a:p>
          <a:p>
            <a:pPr algn="ctr"/>
            <a:r>
              <a:rPr lang="hu-HU" sz="2000" dirty="0" smtClean="0">
                <a:latin typeface="Arial Black" pitchFamily="34" charset="0"/>
              </a:rPr>
              <a:t>33,5 m átmérőjű kupolát </a:t>
            </a:r>
          </a:p>
          <a:p>
            <a:pPr algn="ctr"/>
            <a:r>
              <a:rPr lang="hu-HU" sz="2000" dirty="0" smtClean="0">
                <a:latin typeface="Arial Black" pitchFamily="34" charset="0"/>
              </a:rPr>
              <a:t>24 db</a:t>
            </a:r>
          </a:p>
          <a:p>
            <a:pPr algn="ctr"/>
            <a:r>
              <a:rPr lang="hu-HU" sz="2000" dirty="0" smtClean="0">
                <a:latin typeface="Arial Black" pitchFamily="34" charset="0"/>
              </a:rPr>
              <a:t> korinthoszi oszlop tartja</a:t>
            </a:r>
            <a:endParaRPr lang="hu-HU" sz="2000"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36865"/>
                                        </p:tgtEl>
                                        <p:attrNameLst>
                                          <p:attrName>style.visibility</p:attrName>
                                        </p:attrNameLst>
                                      </p:cBhvr>
                                      <p:to>
                                        <p:strVal val="visible"/>
                                      </p:to>
                                    </p:set>
                                    <p:anim calcmode="lin" valueType="num">
                                      <p:cBhvr>
                                        <p:cTn id="7" dur="2000" fill="hold"/>
                                        <p:tgtEl>
                                          <p:spTgt spid="36865"/>
                                        </p:tgtEl>
                                        <p:attrNameLst>
                                          <p:attrName>ppt_w</p:attrName>
                                        </p:attrNameLst>
                                      </p:cBhvr>
                                      <p:tavLst>
                                        <p:tav tm="0">
                                          <p:val>
                                            <p:strVal val="2/3*#ppt_w"/>
                                          </p:val>
                                        </p:tav>
                                        <p:tav tm="100000">
                                          <p:val>
                                            <p:strVal val="#ppt_w"/>
                                          </p:val>
                                        </p:tav>
                                      </p:tavLst>
                                    </p:anim>
                                    <p:anim calcmode="lin" valueType="num">
                                      <p:cBhvr>
                                        <p:cTn id="8" dur="2000" fill="hold"/>
                                        <p:tgtEl>
                                          <p:spTgt spid="3686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email"/>
          <a:srcRect/>
          <a:stretch>
            <a:fillRect/>
          </a:stretch>
        </p:blipFill>
        <p:spPr bwMode="auto">
          <a:xfrm>
            <a:off x="340582" y="836712"/>
            <a:ext cx="8462835" cy="5544616"/>
          </a:xfrm>
          <a:prstGeom prst="rect">
            <a:avLst/>
          </a:prstGeom>
          <a:noFill/>
          <a:ln w="9525">
            <a:noFill/>
            <a:miter lim="800000"/>
            <a:headEnd/>
            <a:tailEnd/>
          </a:ln>
          <a:effectLst/>
        </p:spPr>
      </p:pic>
      <p:sp>
        <p:nvSpPr>
          <p:cNvPr id="3" name="Téglalap 2"/>
          <p:cNvSpPr/>
          <p:nvPr/>
        </p:nvSpPr>
        <p:spPr>
          <a:xfrm>
            <a:off x="359024" y="260648"/>
            <a:ext cx="8784976" cy="461665"/>
          </a:xfrm>
          <a:prstGeom prst="rect">
            <a:avLst/>
          </a:prstGeom>
        </p:spPr>
        <p:txBody>
          <a:bodyPr wrap="square">
            <a:spAutoFit/>
          </a:bodyPr>
          <a:lstStyle/>
          <a:p>
            <a:pPr algn="ctr"/>
            <a:r>
              <a:rPr lang="hu-HU" sz="2000" dirty="0" smtClean="0">
                <a:latin typeface="Arial Black" pitchFamily="34" charset="0"/>
              </a:rPr>
              <a:t> </a:t>
            </a:r>
            <a:r>
              <a:rPr lang="hu-HU" sz="2000" b="1" dirty="0" smtClean="0">
                <a:latin typeface="Arial Black" pitchFamily="34" charset="0"/>
              </a:rPr>
              <a:t>ESZTERGOMI BAZILIKA - KUPOLA, (részlet</a:t>
            </a:r>
            <a:r>
              <a:rPr lang="hu-HU" sz="2400" b="1" dirty="0" smtClean="0">
                <a:latin typeface="Arial Black" pitchFamily="34" charset="0"/>
              </a:rPr>
              <a:t>)</a:t>
            </a:r>
            <a:endParaRPr lang="hu-HU"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2/3*#ppt_w"/>
                                          </p:val>
                                        </p:tav>
                                        <p:tav tm="100000">
                                          <p:val>
                                            <p:strVal val="#ppt_w"/>
                                          </p:val>
                                        </p:tav>
                                      </p:tavLst>
                                    </p:anim>
                                    <p:anim calcmode="lin" valueType="num">
                                      <p:cBhvr>
                                        <p:cTn id="8" dur="2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kirándulásokMŰVKÖR\2008.08.08 Dunakanyar\2008-08-08, Dunakanyar\Dunakanyar 088.jpg"/>
          <p:cNvPicPr>
            <a:picLocks noChangeAspect="1" noChangeArrowheads="1"/>
          </p:cNvPicPr>
          <p:nvPr/>
        </p:nvPicPr>
        <p:blipFill>
          <a:blip r:embed="rId3" cstate="email">
            <a:lum contrast="20000"/>
          </a:blip>
          <a:srcRect/>
          <a:stretch>
            <a:fillRect/>
          </a:stretch>
        </p:blipFill>
        <p:spPr bwMode="auto">
          <a:xfrm>
            <a:off x="923595" y="1124744"/>
            <a:ext cx="7296810" cy="5472608"/>
          </a:xfrm>
          <a:prstGeom prst="rect">
            <a:avLst/>
          </a:prstGeom>
          <a:noFill/>
        </p:spPr>
      </p:pic>
      <p:sp>
        <p:nvSpPr>
          <p:cNvPr id="5" name="Téglalap 4"/>
          <p:cNvSpPr/>
          <p:nvPr/>
        </p:nvSpPr>
        <p:spPr>
          <a:xfrm>
            <a:off x="0" y="188640"/>
            <a:ext cx="9144000" cy="1015663"/>
          </a:xfrm>
          <a:prstGeom prst="rect">
            <a:avLst/>
          </a:prstGeom>
        </p:spPr>
        <p:txBody>
          <a:bodyPr wrap="square">
            <a:spAutoFit/>
          </a:bodyPr>
          <a:lstStyle/>
          <a:p>
            <a:pPr algn="ctr">
              <a:lnSpc>
                <a:spcPts val="2400"/>
              </a:lnSpc>
            </a:pPr>
            <a:r>
              <a:rPr lang="hu-HU" sz="2000" b="1" dirty="0" smtClean="0">
                <a:latin typeface="Arial Black" pitchFamily="34" charset="0"/>
              </a:rPr>
              <a:t> ESZTERGOMI BAZILIKA,  Építészek: HILD JÓZSEF Klasszicista stílus, (PACKH JÁNOS (Óegyiptomi stílus)</a:t>
            </a:r>
          </a:p>
          <a:p>
            <a:pPr algn="ctr">
              <a:lnSpc>
                <a:spcPts val="2400"/>
              </a:lnSpc>
            </a:pPr>
            <a:r>
              <a:rPr lang="hu-HU" sz="2000" b="1" dirty="0" smtClean="0">
                <a:latin typeface="Arial Black" pitchFamily="34" charset="0"/>
              </a:rPr>
              <a:t> 1822–1869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2/3*#ppt_w"/>
                                          </p:val>
                                        </p:tav>
                                        <p:tav tm="100000">
                                          <p:val>
                                            <p:strVal val="#ppt_w"/>
                                          </p:val>
                                        </p:tav>
                                      </p:tavLst>
                                    </p:anim>
                                    <p:anim calcmode="lin" valueType="num">
                                      <p:cBhvr>
                                        <p:cTn id="8" dur="20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51520" y="1268760"/>
            <a:ext cx="8640960" cy="4154984"/>
          </a:xfrm>
          <a:prstGeom prst="rect">
            <a:avLst/>
          </a:prstGeom>
        </p:spPr>
        <p:txBody>
          <a:bodyPr wrap="square">
            <a:spAutoFit/>
          </a:bodyPr>
          <a:lstStyle/>
          <a:p>
            <a:pPr algn="ctr"/>
            <a:r>
              <a:rPr lang="hu-HU" sz="3600" b="1" dirty="0" smtClean="0">
                <a:latin typeface="Arial Black" pitchFamily="34" charset="0"/>
              </a:rPr>
              <a:t>KÖLCSEY FERENC</a:t>
            </a:r>
          </a:p>
          <a:p>
            <a:pPr algn="ctr"/>
            <a:r>
              <a:rPr lang="hu-HU" sz="3600" b="1" dirty="0" smtClean="0">
                <a:latin typeface="Arial Black" pitchFamily="34" charset="0"/>
              </a:rPr>
              <a:t> SÍREMLÉKE, SZATMÁRCSEKE</a:t>
            </a:r>
          </a:p>
          <a:p>
            <a:pPr algn="ctr"/>
            <a:endParaRPr lang="hu-HU" sz="2400" b="1" dirty="0" smtClean="0">
              <a:latin typeface="Arial Black" pitchFamily="34" charset="0"/>
            </a:endParaRPr>
          </a:p>
          <a:p>
            <a:pPr algn="ctr"/>
            <a:r>
              <a:rPr lang="hu-HU" sz="2400" b="1" dirty="0" smtClean="0">
                <a:latin typeface="Arial Black" pitchFamily="34" charset="0"/>
              </a:rPr>
              <a:t> </a:t>
            </a:r>
            <a:r>
              <a:rPr lang="hu-HU" sz="2400" dirty="0" smtClean="0">
                <a:latin typeface="Arial Black" pitchFamily="34" charset="0"/>
              </a:rPr>
              <a:t>Klasszicista stílus </a:t>
            </a:r>
          </a:p>
          <a:p>
            <a:pPr algn="ctr"/>
            <a:r>
              <a:rPr lang="hu-HU" sz="2400" dirty="0" smtClean="0">
                <a:latin typeface="Arial Black" pitchFamily="34" charset="0"/>
              </a:rPr>
              <a:t>Tervező</a:t>
            </a:r>
          </a:p>
          <a:p>
            <a:pPr algn="ctr"/>
            <a:r>
              <a:rPr lang="hu-HU" sz="2400" dirty="0" smtClean="0">
                <a:latin typeface="Arial Black" pitchFamily="34" charset="0"/>
              </a:rPr>
              <a:t>GERENDAY ANTAL</a:t>
            </a:r>
          </a:p>
          <a:p>
            <a:pPr algn="ctr"/>
            <a:r>
              <a:rPr lang="hu-HU" sz="2400" dirty="0" smtClean="0">
                <a:latin typeface="Arial Black" pitchFamily="34" charset="0"/>
              </a:rPr>
              <a:t>(</a:t>
            </a:r>
            <a:r>
              <a:rPr lang="hu-HU" sz="2400" dirty="0" err="1" smtClean="0">
                <a:latin typeface="Arial Black" pitchFamily="34" charset="0"/>
              </a:rPr>
              <a:t>Gerenday</a:t>
            </a:r>
            <a:r>
              <a:rPr lang="hu-HU" sz="2400" dirty="0" smtClean="0">
                <a:latin typeface="Arial Black" pitchFamily="34" charset="0"/>
              </a:rPr>
              <a:t> sírkőgyárban</a:t>
            </a:r>
          </a:p>
          <a:p>
            <a:pPr algn="ctr"/>
            <a:r>
              <a:rPr lang="hu-HU" sz="2400" dirty="0" smtClean="0">
                <a:latin typeface="Arial Black" pitchFamily="34" charset="0"/>
              </a:rPr>
              <a:t> készült)</a:t>
            </a:r>
          </a:p>
          <a:p>
            <a:pPr algn="ctr"/>
            <a:r>
              <a:rPr lang="hu-HU" sz="2400" b="1" dirty="0" smtClean="0">
                <a:latin typeface="Arial Black" pitchFamily="34" charset="0"/>
              </a:rPr>
              <a:t> </a:t>
            </a:r>
          </a:p>
          <a:p>
            <a:pPr algn="ctr"/>
            <a:r>
              <a:rPr lang="hu-HU" sz="2400" b="1" dirty="0" smtClean="0">
                <a:latin typeface="Arial Black" pitchFamily="34" charset="0"/>
              </a:rPr>
              <a:t>(</a:t>
            </a:r>
            <a:r>
              <a:rPr lang="hu-HU" sz="2400" dirty="0" smtClean="0">
                <a:latin typeface="Arial Black" pitchFamily="34" charset="0"/>
              </a:rPr>
              <a:t>2010.07.20. – 23.)</a:t>
            </a:r>
            <a:endParaRPr lang="hu-HU" sz="2400" b="1" dirty="0" smtClean="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2/3*#ppt_w"/>
                                          </p:val>
                                        </p:tav>
                                        <p:tav tm="100000">
                                          <p:val>
                                            <p:strVal val="#ppt_w"/>
                                          </p:val>
                                        </p:tav>
                                      </p:tavLst>
                                    </p:anim>
                                    <p:anim calcmode="lin" valueType="num">
                                      <p:cBhvr>
                                        <p:cTn id="8" dur="20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s://s3.eu-central-1.amazonaws.com/kozterkep/photos/a91b9a795d205b6dbc65f149c0bc089f_1.jpg"/>
          <p:cNvPicPr>
            <a:picLocks noChangeAspect="1" noChangeArrowheads="1"/>
          </p:cNvPicPr>
          <p:nvPr/>
        </p:nvPicPr>
        <p:blipFill>
          <a:blip r:embed="rId2" cstate="email"/>
          <a:srcRect/>
          <a:stretch>
            <a:fillRect/>
          </a:stretch>
        </p:blipFill>
        <p:spPr bwMode="auto">
          <a:xfrm>
            <a:off x="3563888" y="0"/>
            <a:ext cx="5143500" cy="6858000"/>
          </a:xfrm>
          <a:prstGeom prst="rect">
            <a:avLst/>
          </a:prstGeom>
          <a:noFill/>
        </p:spPr>
      </p:pic>
      <p:sp>
        <p:nvSpPr>
          <p:cNvPr id="3" name="Téglalap 2"/>
          <p:cNvSpPr/>
          <p:nvPr/>
        </p:nvSpPr>
        <p:spPr>
          <a:xfrm>
            <a:off x="0" y="776159"/>
            <a:ext cx="3563888" cy="5016758"/>
          </a:xfrm>
          <a:prstGeom prst="rect">
            <a:avLst/>
          </a:prstGeom>
        </p:spPr>
        <p:txBody>
          <a:bodyPr wrap="square">
            <a:spAutoFit/>
          </a:bodyPr>
          <a:lstStyle/>
          <a:p>
            <a:pPr algn="ctr">
              <a:lnSpc>
                <a:spcPts val="2400"/>
              </a:lnSpc>
            </a:pPr>
            <a:r>
              <a:rPr lang="hu-HU" sz="2400" b="1" dirty="0" smtClean="0">
                <a:latin typeface="Arial Black" pitchFamily="34" charset="0"/>
              </a:rPr>
              <a:t>KÖLCSEY FERENC </a:t>
            </a:r>
          </a:p>
          <a:p>
            <a:pPr algn="ctr">
              <a:lnSpc>
                <a:spcPts val="2400"/>
              </a:lnSpc>
            </a:pPr>
            <a:r>
              <a:rPr lang="hu-HU" sz="2400" b="1" dirty="0" smtClean="0">
                <a:latin typeface="Arial Black" pitchFamily="34" charset="0"/>
              </a:rPr>
              <a:t>SÍREMLÉKE</a:t>
            </a:r>
          </a:p>
          <a:p>
            <a:pPr algn="ctr">
              <a:lnSpc>
                <a:spcPts val="2400"/>
              </a:lnSpc>
            </a:pPr>
            <a:r>
              <a:rPr lang="hu-HU" sz="2400" b="1" dirty="0" smtClean="0">
                <a:latin typeface="Arial Black" pitchFamily="34" charset="0"/>
              </a:rPr>
              <a:t>Szatmárcseke</a:t>
            </a:r>
          </a:p>
          <a:p>
            <a:pPr algn="ctr">
              <a:lnSpc>
                <a:spcPts val="2400"/>
              </a:lnSpc>
            </a:pPr>
            <a:endParaRPr lang="hu-HU" sz="2400" dirty="0" smtClean="0">
              <a:latin typeface="Arial Black" pitchFamily="34" charset="0"/>
            </a:endParaRPr>
          </a:p>
          <a:p>
            <a:pPr algn="ctr">
              <a:lnSpc>
                <a:spcPts val="2400"/>
              </a:lnSpc>
            </a:pPr>
            <a:r>
              <a:rPr lang="hu-HU" sz="2400" dirty="0" smtClean="0">
                <a:latin typeface="Arial Black" pitchFamily="34" charset="0"/>
              </a:rPr>
              <a:t>Tervező</a:t>
            </a:r>
          </a:p>
          <a:p>
            <a:pPr algn="ctr">
              <a:lnSpc>
                <a:spcPts val="2400"/>
              </a:lnSpc>
            </a:pPr>
            <a:r>
              <a:rPr lang="hu-HU" sz="2400" b="1" dirty="0" smtClean="0">
                <a:latin typeface="Arial Black" pitchFamily="34" charset="0"/>
              </a:rPr>
              <a:t> GERENDAY ANTAL </a:t>
            </a:r>
          </a:p>
          <a:p>
            <a:pPr algn="ctr">
              <a:lnSpc>
                <a:spcPts val="2400"/>
              </a:lnSpc>
            </a:pPr>
            <a:r>
              <a:rPr lang="hu-HU" sz="2400" dirty="0" smtClean="0">
                <a:latin typeface="Arial Black" pitchFamily="34" charset="0"/>
              </a:rPr>
              <a:t>(részlet)</a:t>
            </a:r>
          </a:p>
          <a:p>
            <a:pPr algn="ctr">
              <a:lnSpc>
                <a:spcPts val="2400"/>
              </a:lnSpc>
            </a:pPr>
            <a:r>
              <a:rPr lang="hu-HU" sz="2400" dirty="0" smtClean="0">
                <a:latin typeface="Arial Black" pitchFamily="34" charset="0"/>
              </a:rPr>
              <a:t> </a:t>
            </a:r>
            <a:r>
              <a:rPr lang="hu-HU" sz="2400" b="1" dirty="0" smtClean="0">
                <a:latin typeface="Arial Black" pitchFamily="34" charset="0"/>
              </a:rPr>
              <a:t>Klasszicista stílus</a:t>
            </a:r>
            <a:r>
              <a:rPr lang="hu-HU" sz="2400" dirty="0" smtClean="0">
                <a:latin typeface="Arial Black" pitchFamily="34" charset="0"/>
              </a:rPr>
              <a:t>  </a:t>
            </a:r>
            <a:r>
              <a:rPr lang="hu-HU" sz="2400" dirty="0" err="1" smtClean="0">
                <a:latin typeface="Arial Black" pitchFamily="34" charset="0"/>
              </a:rPr>
              <a:t>Gerenday</a:t>
            </a:r>
            <a:r>
              <a:rPr lang="hu-HU" sz="2400" dirty="0" smtClean="0">
                <a:latin typeface="Arial Black" pitchFamily="34" charset="0"/>
              </a:rPr>
              <a:t> sírkőgyárban készítették </a:t>
            </a:r>
          </a:p>
          <a:p>
            <a:pPr algn="ctr">
              <a:lnSpc>
                <a:spcPts val="2400"/>
              </a:lnSpc>
            </a:pPr>
            <a:r>
              <a:rPr lang="hu-HU" sz="2400" b="1" dirty="0" smtClean="0">
                <a:latin typeface="Arial Black" pitchFamily="34" charset="0"/>
              </a:rPr>
              <a:t> (</a:t>
            </a:r>
            <a:r>
              <a:rPr lang="hu-HU" sz="2400" dirty="0" smtClean="0">
                <a:latin typeface="Arial Black" pitchFamily="34" charset="0"/>
              </a:rPr>
              <a:t>Halálának 100. évfordulóján avatták fel)</a:t>
            </a:r>
            <a:endParaRPr lang="hu-HU" sz="2400" b="1" dirty="0" smtClean="0">
              <a:latin typeface="Arial Black" pitchFamily="34" charset="0"/>
            </a:endParaRPr>
          </a:p>
          <a:p>
            <a:pPr algn="ctr">
              <a:lnSpc>
                <a:spcPts val="2400"/>
              </a:lnSpc>
            </a:pPr>
            <a:endParaRPr lang="hu-HU" sz="2000" b="1" dirty="0" smtClean="0">
              <a:latin typeface="Arial Black" pitchFamily="34" charset="0"/>
            </a:endParaRPr>
          </a:p>
          <a:p>
            <a:pPr algn="ctr">
              <a:lnSpc>
                <a:spcPts val="2400"/>
              </a:lnSpc>
            </a:pPr>
            <a:r>
              <a:rPr lang="hu-HU" sz="2000" b="1" dirty="0" smtClean="0">
                <a:latin typeface="Arial Black" pitchFamily="34" charset="0"/>
              </a:rPr>
              <a:t>(</a:t>
            </a:r>
            <a:r>
              <a:rPr lang="hu-HU" sz="2000" dirty="0" smtClean="0">
                <a:latin typeface="Arial Black" pitchFamily="34" charset="0"/>
              </a:rPr>
              <a:t>2010.07.20.-23.)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2000" fill="hold"/>
                                        <p:tgtEl>
                                          <p:spTgt spid="83970"/>
                                        </p:tgtEl>
                                        <p:attrNameLst>
                                          <p:attrName>ppt_w</p:attrName>
                                        </p:attrNameLst>
                                      </p:cBhvr>
                                      <p:tavLst>
                                        <p:tav tm="0">
                                          <p:val>
                                            <p:strVal val="2/3*#ppt_w"/>
                                          </p:val>
                                        </p:tav>
                                        <p:tav tm="100000">
                                          <p:val>
                                            <p:strVal val="#ppt_w"/>
                                          </p:val>
                                        </p:tav>
                                      </p:tavLst>
                                    </p:anim>
                                    <p:anim calcmode="lin" valueType="num">
                                      <p:cBhvr>
                                        <p:cTn id="8" dur="2000" fill="hold"/>
                                        <p:tgtEl>
                                          <p:spTgt spid="8397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lum contrast="10000"/>
          </a:blip>
          <a:srcRect/>
          <a:stretch>
            <a:fillRect/>
          </a:stretch>
        </p:blipFill>
        <p:spPr bwMode="auto">
          <a:xfrm>
            <a:off x="3491880" y="0"/>
            <a:ext cx="5256584" cy="6858000"/>
          </a:xfrm>
          <a:prstGeom prst="rect">
            <a:avLst/>
          </a:prstGeom>
          <a:noFill/>
          <a:ln w="9525">
            <a:noFill/>
            <a:miter lim="800000"/>
            <a:headEnd/>
            <a:tailEnd/>
          </a:ln>
        </p:spPr>
      </p:pic>
      <p:sp>
        <p:nvSpPr>
          <p:cNvPr id="4" name="Téglalap 3"/>
          <p:cNvSpPr/>
          <p:nvPr/>
        </p:nvSpPr>
        <p:spPr>
          <a:xfrm>
            <a:off x="0" y="404664"/>
            <a:ext cx="3563888" cy="4401205"/>
          </a:xfrm>
          <a:prstGeom prst="rect">
            <a:avLst/>
          </a:prstGeom>
        </p:spPr>
        <p:txBody>
          <a:bodyPr wrap="square">
            <a:spAutoFit/>
          </a:bodyPr>
          <a:lstStyle/>
          <a:p>
            <a:pPr algn="ctr">
              <a:lnSpc>
                <a:spcPts val="2400"/>
              </a:lnSpc>
            </a:pPr>
            <a:r>
              <a:rPr lang="hu-HU" sz="2400" b="1" dirty="0" smtClean="0">
                <a:latin typeface="Arial Black" pitchFamily="34" charset="0"/>
              </a:rPr>
              <a:t>KÖLCSEY FERENC SÍREMLÉKE </a:t>
            </a:r>
          </a:p>
          <a:p>
            <a:pPr algn="ctr">
              <a:lnSpc>
                <a:spcPts val="2400"/>
              </a:lnSpc>
            </a:pPr>
            <a:r>
              <a:rPr lang="hu-HU" sz="2400" dirty="0" smtClean="0">
                <a:latin typeface="Arial Black" pitchFamily="34" charset="0"/>
              </a:rPr>
              <a:t>(részlet) </a:t>
            </a:r>
          </a:p>
          <a:p>
            <a:pPr algn="ctr">
              <a:lnSpc>
                <a:spcPts val="2400"/>
              </a:lnSpc>
            </a:pPr>
            <a:r>
              <a:rPr lang="hu-HU" sz="2400" b="1" dirty="0" smtClean="0">
                <a:latin typeface="Arial Black" pitchFamily="34" charset="0"/>
              </a:rPr>
              <a:t> </a:t>
            </a:r>
          </a:p>
          <a:p>
            <a:pPr algn="ctr">
              <a:lnSpc>
                <a:spcPts val="2400"/>
              </a:lnSpc>
            </a:pPr>
            <a:r>
              <a:rPr lang="hu-HU" sz="2400" dirty="0" smtClean="0">
                <a:latin typeface="Arial Black" pitchFamily="34" charset="0"/>
              </a:rPr>
              <a:t>FELIRATOS, CÍMERES URNA</a:t>
            </a:r>
          </a:p>
          <a:p>
            <a:pPr algn="ctr">
              <a:lnSpc>
                <a:spcPts val="2400"/>
              </a:lnSpc>
            </a:pPr>
            <a:r>
              <a:rPr lang="hu-HU" sz="2400" b="1" dirty="0" smtClean="0">
                <a:latin typeface="Arial Black" pitchFamily="34" charset="0"/>
              </a:rPr>
              <a:t> Szatmárcseke </a:t>
            </a:r>
          </a:p>
          <a:p>
            <a:pPr algn="ctr">
              <a:lnSpc>
                <a:spcPts val="2400"/>
              </a:lnSpc>
            </a:pPr>
            <a:endParaRPr lang="hu-HU" sz="2400" dirty="0" smtClean="0">
              <a:latin typeface="Arial Black" pitchFamily="34" charset="0"/>
            </a:endParaRPr>
          </a:p>
          <a:p>
            <a:pPr algn="ctr">
              <a:lnSpc>
                <a:spcPts val="2400"/>
              </a:lnSpc>
            </a:pPr>
            <a:r>
              <a:rPr lang="hu-HU" sz="2400" dirty="0" smtClean="0">
                <a:latin typeface="Arial Black" pitchFamily="34" charset="0"/>
              </a:rPr>
              <a:t>  </a:t>
            </a:r>
            <a:r>
              <a:rPr lang="hu-HU" sz="2400" dirty="0" err="1" smtClean="0">
                <a:latin typeface="Arial Black" pitchFamily="34" charset="0"/>
              </a:rPr>
              <a:t>Gerenday</a:t>
            </a:r>
            <a:r>
              <a:rPr lang="hu-HU" sz="2400" dirty="0" smtClean="0">
                <a:latin typeface="Arial Black" pitchFamily="34" charset="0"/>
              </a:rPr>
              <a:t> sírkőgyárban készítették</a:t>
            </a:r>
            <a:r>
              <a:rPr lang="hu-HU" sz="2400" b="1" dirty="0" smtClean="0">
                <a:latin typeface="Arial Black" pitchFamily="34" charset="0"/>
              </a:rPr>
              <a:t> </a:t>
            </a:r>
          </a:p>
          <a:p>
            <a:pPr algn="ctr">
              <a:lnSpc>
                <a:spcPts val="2400"/>
              </a:lnSpc>
            </a:pPr>
            <a:endParaRPr lang="hu-HU" sz="2400" b="1" dirty="0" smtClean="0">
              <a:latin typeface="Arial Black" pitchFamily="34" charset="0"/>
            </a:endParaRPr>
          </a:p>
          <a:p>
            <a:pPr algn="ctr">
              <a:lnSpc>
                <a:spcPts val="2400"/>
              </a:lnSpc>
            </a:pPr>
            <a:r>
              <a:rPr lang="hu-HU" sz="2400" b="1" dirty="0" smtClean="0">
                <a:latin typeface="Arial Black" pitchFamily="34" charset="0"/>
              </a:rPr>
              <a:t> (</a:t>
            </a:r>
            <a:r>
              <a:rPr lang="hu-HU" sz="2400" dirty="0" smtClean="0">
                <a:latin typeface="Arial Black" pitchFamily="34" charset="0"/>
              </a:rPr>
              <a:t>2010.07.20. - 23.)</a:t>
            </a:r>
          </a:p>
          <a:p>
            <a:pPr algn="ctr">
              <a:lnSpc>
                <a:spcPts val="2400"/>
              </a:lnSpc>
            </a:pPr>
            <a:endParaRPr lang="hu-HU" sz="2400" dirty="0" smtClean="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2/3*#ppt_w"/>
                                          </p:val>
                                        </p:tav>
                                        <p:tav tm="100000">
                                          <p:val>
                                            <p:strVal val="#ppt_w"/>
                                          </p:val>
                                        </p:tav>
                                      </p:tavLst>
                                    </p:anim>
                                    <p:anim calcmode="lin" valueType="num">
                                      <p:cBhvr>
                                        <p:cTn id="8" dur="2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1859340"/>
            <a:ext cx="8352928" cy="2923877"/>
          </a:xfrm>
          <a:prstGeom prst="rect">
            <a:avLst/>
          </a:prstGeom>
        </p:spPr>
        <p:txBody>
          <a:bodyPr wrap="square">
            <a:spAutoFit/>
          </a:bodyPr>
          <a:lstStyle/>
          <a:p>
            <a:pPr algn="ctr"/>
            <a:r>
              <a:rPr lang="hu-HU" sz="3200" b="1" dirty="0" smtClean="0">
                <a:latin typeface="Arial Black" pitchFamily="34" charset="0"/>
              </a:rPr>
              <a:t>SZÉCHENYI  LÁNCHÍD, BUDAPEST</a:t>
            </a:r>
          </a:p>
          <a:p>
            <a:pPr algn="ctr"/>
            <a:r>
              <a:rPr lang="hu-HU" sz="3200" b="1" dirty="0" smtClean="0">
                <a:latin typeface="Arial Black" pitchFamily="34" charset="0"/>
              </a:rPr>
              <a:t> </a:t>
            </a:r>
            <a:r>
              <a:rPr lang="hu-HU" sz="2000" b="1" dirty="0" smtClean="0">
                <a:latin typeface="Arial Black" pitchFamily="34" charset="0"/>
              </a:rPr>
              <a:t>Tervező</a:t>
            </a:r>
          </a:p>
          <a:p>
            <a:pPr algn="ctr"/>
            <a:r>
              <a:rPr lang="hu-HU" sz="2000" b="1" dirty="0" smtClean="0">
                <a:latin typeface="Arial Black" pitchFamily="34" charset="0"/>
              </a:rPr>
              <a:t>WILLIAM TIERNEY CLARK </a:t>
            </a:r>
          </a:p>
          <a:p>
            <a:pPr algn="ctr"/>
            <a:r>
              <a:rPr lang="hu-HU" sz="2000" b="1" dirty="0" smtClean="0">
                <a:latin typeface="Arial Black" pitchFamily="34" charset="0"/>
              </a:rPr>
              <a:t>Építész </a:t>
            </a:r>
          </a:p>
          <a:p>
            <a:pPr algn="ctr"/>
            <a:r>
              <a:rPr lang="hu-HU" sz="2000" b="1" dirty="0" smtClean="0">
                <a:latin typeface="Arial Black" pitchFamily="34" charset="0"/>
              </a:rPr>
              <a:t>ADAM CLARK</a:t>
            </a:r>
          </a:p>
          <a:p>
            <a:pPr algn="ctr"/>
            <a:r>
              <a:rPr lang="hu-HU" sz="2000" b="1" dirty="0" smtClean="0">
                <a:latin typeface="Arial Black" pitchFamily="34" charset="0"/>
              </a:rPr>
              <a:t>1839-49, h:380 m, </a:t>
            </a:r>
            <a:r>
              <a:rPr lang="hu-HU" sz="2000" b="1" dirty="0" err="1" smtClean="0">
                <a:latin typeface="Arial Black" pitchFamily="34" charset="0"/>
              </a:rPr>
              <a:t>sz</a:t>
            </a:r>
            <a:r>
              <a:rPr lang="hu-HU" sz="2000" b="1" dirty="0" smtClean="0">
                <a:latin typeface="Arial Black" pitchFamily="34" charset="0"/>
              </a:rPr>
              <a:t>:14,8 m </a:t>
            </a:r>
          </a:p>
          <a:p>
            <a:pPr algn="ctr"/>
            <a:endParaRPr lang="hu-HU" sz="2000" b="1" dirty="0" smtClean="0">
              <a:latin typeface="Algerian" pitchFamily="82" charset="0"/>
            </a:endParaRPr>
          </a:p>
          <a:p>
            <a:pPr algn="ctr"/>
            <a:r>
              <a:rPr lang="hu-HU" sz="2000" b="1" dirty="0" smtClean="0">
                <a:latin typeface="Arial Black" pitchFamily="34" charset="0"/>
              </a:rPr>
              <a:t>(2015-09-15)</a:t>
            </a:r>
            <a:endParaRPr lang="hu-HU" sz="2000" b="1" dirty="0">
              <a:latin typeface="Arial Black"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kirándulásokMŰVKÖR\2010.07.20-23. Nyíregyháza\Képek 100720-23\20100720-23. 457.jpg"/>
          <p:cNvPicPr>
            <a:picLocks noChangeAspect="1" noChangeArrowheads="1"/>
          </p:cNvPicPr>
          <p:nvPr/>
        </p:nvPicPr>
        <p:blipFill>
          <a:blip r:embed="rId2" cstate="email"/>
          <a:srcRect/>
          <a:stretch>
            <a:fillRect/>
          </a:stretch>
        </p:blipFill>
        <p:spPr bwMode="auto">
          <a:xfrm>
            <a:off x="3635896" y="0"/>
            <a:ext cx="5143500" cy="6858000"/>
          </a:xfrm>
          <a:prstGeom prst="rect">
            <a:avLst/>
          </a:prstGeom>
          <a:noFill/>
        </p:spPr>
      </p:pic>
      <p:sp>
        <p:nvSpPr>
          <p:cNvPr id="4" name="Téglalap 3"/>
          <p:cNvSpPr/>
          <p:nvPr/>
        </p:nvSpPr>
        <p:spPr>
          <a:xfrm>
            <a:off x="0" y="908720"/>
            <a:ext cx="3635896" cy="3416320"/>
          </a:xfrm>
          <a:prstGeom prst="rect">
            <a:avLst/>
          </a:prstGeom>
        </p:spPr>
        <p:txBody>
          <a:bodyPr wrap="square">
            <a:spAutoFit/>
          </a:bodyPr>
          <a:lstStyle/>
          <a:p>
            <a:pPr algn="ctr"/>
            <a:r>
              <a:rPr lang="hu-HU" sz="2400" b="1" dirty="0" smtClean="0">
                <a:latin typeface="Arial Black" pitchFamily="34" charset="0"/>
              </a:rPr>
              <a:t>KÖLCSEY FERENC</a:t>
            </a:r>
          </a:p>
          <a:p>
            <a:pPr algn="ctr"/>
            <a:r>
              <a:rPr lang="hu-HU" sz="2400" b="1" dirty="0" smtClean="0">
                <a:latin typeface="Arial Black" pitchFamily="34" charset="0"/>
              </a:rPr>
              <a:t> SÍREMLÉKE</a:t>
            </a:r>
          </a:p>
          <a:p>
            <a:pPr algn="ctr"/>
            <a:r>
              <a:rPr lang="hu-HU" sz="2400" b="1" dirty="0" smtClean="0">
                <a:latin typeface="Arial Black" pitchFamily="34" charset="0"/>
              </a:rPr>
              <a:t>  Szatmárcseke</a:t>
            </a:r>
            <a:r>
              <a:rPr lang="hu-HU" sz="2400" dirty="0" smtClean="0">
                <a:latin typeface="Arial Black" pitchFamily="34" charset="0"/>
              </a:rPr>
              <a:t> </a:t>
            </a:r>
          </a:p>
          <a:p>
            <a:pPr algn="ctr"/>
            <a:endParaRPr lang="hu-HU" sz="2400" dirty="0" smtClean="0">
              <a:latin typeface="Arial Black" pitchFamily="34" charset="0"/>
            </a:endParaRPr>
          </a:p>
          <a:p>
            <a:pPr algn="ctr"/>
            <a:r>
              <a:rPr lang="hu-HU" sz="2400" dirty="0" smtClean="0">
                <a:latin typeface="Arial Black" pitchFamily="34" charset="0"/>
              </a:rPr>
              <a:t> </a:t>
            </a:r>
            <a:r>
              <a:rPr lang="hu-HU" sz="2400" dirty="0" err="1" smtClean="0">
                <a:latin typeface="Arial Black" pitchFamily="34" charset="0"/>
              </a:rPr>
              <a:t>Gerenday</a:t>
            </a:r>
            <a:r>
              <a:rPr lang="hu-HU" sz="2400" dirty="0" smtClean="0">
                <a:latin typeface="Arial Black" pitchFamily="34" charset="0"/>
              </a:rPr>
              <a:t> sírkőgyárban</a:t>
            </a:r>
          </a:p>
          <a:p>
            <a:pPr algn="ctr"/>
            <a:r>
              <a:rPr lang="hu-HU" sz="2400" dirty="0" smtClean="0">
                <a:latin typeface="Arial Black" pitchFamily="34" charset="0"/>
              </a:rPr>
              <a:t> készült</a:t>
            </a:r>
            <a:endParaRPr lang="hu-HU" sz="2400" b="1" dirty="0" smtClean="0">
              <a:latin typeface="Arial Black" pitchFamily="34" charset="0"/>
            </a:endParaRPr>
          </a:p>
          <a:p>
            <a:pPr algn="ctr"/>
            <a:r>
              <a:rPr lang="hu-HU" sz="2400" b="1" dirty="0" smtClean="0">
                <a:latin typeface="Arial Black" pitchFamily="34" charset="0"/>
              </a:rPr>
              <a:t> </a:t>
            </a:r>
          </a:p>
          <a:p>
            <a:pPr algn="ctr"/>
            <a:r>
              <a:rPr lang="hu-HU" sz="2400" b="1" dirty="0" smtClean="0">
                <a:latin typeface="Arial Black" pitchFamily="34" charset="0"/>
              </a:rPr>
              <a:t>(</a:t>
            </a:r>
            <a:r>
              <a:rPr lang="hu-HU" sz="2400" dirty="0" smtClean="0">
                <a:latin typeface="Arial Black" pitchFamily="34" charset="0"/>
              </a:rPr>
              <a:t>2010.07.20. - 23.</a:t>
            </a:r>
            <a:r>
              <a:rPr lang="hu-HU" sz="2400"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strVal val="2/3*#ppt_w"/>
                                          </p:val>
                                        </p:tav>
                                        <p:tav tm="100000">
                                          <p:val>
                                            <p:strVal val="#ppt_w"/>
                                          </p:val>
                                        </p:tav>
                                      </p:tavLst>
                                    </p:anim>
                                    <p:anim calcmode="lin" valueType="num">
                                      <p:cBhvr>
                                        <p:cTn id="8" dur="2000" fill="hold"/>
                                        <p:tgtEl>
                                          <p:spTgt spid="102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kirándulásokMŰVKÖR\2010.07.20-23. Nyíregyháza\Képek 100720-23\20100720-23. 461.jpg"/>
          <p:cNvPicPr>
            <a:picLocks noChangeAspect="1" noChangeArrowheads="1"/>
          </p:cNvPicPr>
          <p:nvPr/>
        </p:nvPicPr>
        <p:blipFill>
          <a:blip r:embed="rId3" cstate="email">
            <a:lum contrast="10000"/>
          </a:blip>
          <a:srcRect/>
          <a:stretch>
            <a:fillRect/>
          </a:stretch>
        </p:blipFill>
        <p:spPr bwMode="auto">
          <a:xfrm>
            <a:off x="970036" y="1268760"/>
            <a:ext cx="7203928" cy="5402946"/>
          </a:xfrm>
          <a:prstGeom prst="rect">
            <a:avLst/>
          </a:prstGeom>
          <a:noFill/>
        </p:spPr>
      </p:pic>
      <p:sp>
        <p:nvSpPr>
          <p:cNvPr id="4" name="Téglalap 3"/>
          <p:cNvSpPr/>
          <p:nvPr/>
        </p:nvSpPr>
        <p:spPr>
          <a:xfrm>
            <a:off x="0" y="260648"/>
            <a:ext cx="9144000" cy="711990"/>
          </a:xfrm>
          <a:prstGeom prst="rect">
            <a:avLst/>
          </a:prstGeom>
        </p:spPr>
        <p:txBody>
          <a:bodyPr wrap="square">
            <a:spAutoFit/>
          </a:bodyPr>
          <a:lstStyle/>
          <a:p>
            <a:pPr algn="ctr">
              <a:lnSpc>
                <a:spcPts val="2400"/>
              </a:lnSpc>
            </a:pPr>
            <a:r>
              <a:rPr lang="hu-HU" sz="2400" b="1" dirty="0" smtClean="0">
                <a:latin typeface="Arial Black" pitchFamily="34" charset="0"/>
              </a:rPr>
              <a:t>ART PAGONY TAGJAI KÖLCSEY FERENC SÍREMLÉKE ELŐTT SZATMÁRCSEKE, (</a:t>
            </a:r>
            <a:r>
              <a:rPr lang="hu-HU" sz="2400" dirty="0" smtClean="0">
                <a:latin typeface="Arial Black" pitchFamily="34" charset="0"/>
              </a:rPr>
              <a:t>2010. 07. 20.- 23.)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strVal val="2/3*#ppt_w"/>
                                          </p:val>
                                        </p:tav>
                                        <p:tav tm="100000">
                                          <p:val>
                                            <p:strVal val="#ppt_w"/>
                                          </p:val>
                                        </p:tav>
                                      </p:tavLst>
                                    </p:anim>
                                    <p:anim calcmode="lin" valueType="num">
                                      <p:cBhvr>
                                        <p:cTn id="8" dur="2000" fill="hold"/>
                                        <p:tgtEl>
                                          <p:spTgt spid="102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422490"/>
            <a:ext cx="9144000" cy="3724096"/>
          </a:xfrm>
          <a:prstGeom prst="rect">
            <a:avLst/>
          </a:prstGeom>
        </p:spPr>
        <p:txBody>
          <a:bodyPr wrap="square">
            <a:spAutoFit/>
          </a:bodyPr>
          <a:lstStyle/>
          <a:p>
            <a:pPr algn="ctr"/>
            <a:r>
              <a:rPr lang="hu-HU" sz="3600" b="1" dirty="0" smtClean="0">
                <a:latin typeface="Arial Black" pitchFamily="34" charset="0"/>
              </a:rPr>
              <a:t>  ZIRCI CISZTERCI  APÁTSÁG</a:t>
            </a:r>
            <a:r>
              <a:rPr lang="hu-HU" sz="3600" dirty="0" smtClean="0">
                <a:latin typeface="Arial Black" pitchFamily="34" charset="0"/>
              </a:rPr>
              <a:t> </a:t>
            </a:r>
          </a:p>
          <a:p>
            <a:pPr algn="ctr"/>
            <a:r>
              <a:rPr lang="hu-HU" sz="2400" dirty="0" smtClean="0">
                <a:latin typeface="Arial Black" pitchFamily="34" charset="0"/>
              </a:rPr>
              <a:t>(BAROKK)</a:t>
            </a:r>
          </a:p>
          <a:p>
            <a:pPr algn="ctr"/>
            <a:r>
              <a:rPr lang="hu-HU" sz="2400" dirty="0" smtClean="0">
                <a:latin typeface="Arial Black" pitchFamily="34" charset="0"/>
              </a:rPr>
              <a:t> (1732-1752) </a:t>
            </a:r>
          </a:p>
          <a:p>
            <a:pPr algn="ctr"/>
            <a:r>
              <a:rPr lang="hu-HU" sz="2400" b="1" dirty="0" smtClean="0">
                <a:latin typeface="Arial Black" pitchFamily="34" charset="0"/>
              </a:rPr>
              <a:t>KLASSZICISTA BŐVÍTÉS</a:t>
            </a:r>
          </a:p>
          <a:p>
            <a:pPr algn="ctr"/>
            <a:r>
              <a:rPr lang="hu-HU" sz="2400" dirty="0" smtClean="0">
                <a:latin typeface="Arial Black" pitchFamily="34" charset="0"/>
              </a:rPr>
              <a:t>1839-1841</a:t>
            </a:r>
          </a:p>
          <a:p>
            <a:pPr algn="ctr"/>
            <a:r>
              <a:rPr lang="hu-HU" sz="2400" dirty="0" smtClean="0">
                <a:latin typeface="Arial Black" pitchFamily="34" charset="0"/>
              </a:rPr>
              <a:t>1844-1857</a:t>
            </a:r>
          </a:p>
          <a:p>
            <a:pPr algn="ctr"/>
            <a:r>
              <a:rPr lang="hu-HU" sz="2400" dirty="0" smtClean="0">
                <a:latin typeface="Arial Black" pitchFamily="34" charset="0"/>
              </a:rPr>
              <a:t> FŐHOMLOKZAT </a:t>
            </a:r>
          </a:p>
          <a:p>
            <a:pPr algn="ctr"/>
            <a:r>
              <a:rPr lang="hu-HU" sz="2400" dirty="0" smtClean="0">
                <a:latin typeface="Arial Black" pitchFamily="34" charset="0"/>
              </a:rPr>
              <a:t>1854</a:t>
            </a:r>
            <a:endParaRPr lang="hu-HU" sz="2400" b="1" dirty="0" smtClean="0">
              <a:latin typeface="Arial Black" pitchFamily="34" charset="0"/>
            </a:endParaRPr>
          </a:p>
          <a:p>
            <a:pPr algn="ctr"/>
            <a:r>
              <a:rPr lang="hu-HU" sz="2400" dirty="0" smtClean="0">
                <a:latin typeface="Arial Black" pitchFamily="34" charset="0"/>
              </a:rPr>
              <a:t>(2014.07.30. - 08.01.)</a:t>
            </a:r>
            <a:endParaRPr lang="hu-HU" sz="2400" b="1"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2/3*#ppt_w"/>
                                          </p:val>
                                        </p:tav>
                                        <p:tav tm="100000">
                                          <p:val>
                                            <p:strVal val="#ppt_w"/>
                                          </p:val>
                                        </p:tav>
                                      </p:tavLst>
                                    </p:anim>
                                    <p:anim calcmode="lin" valueType="num">
                                      <p:cBhvr>
                                        <p:cTn id="8" dur="2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https://upload.wikimedia.org/wikipedia/commons/6/66/Cistercian_Convent_Zirc.jpg"/>
          <p:cNvPicPr>
            <a:picLocks noChangeAspect="1" noChangeArrowheads="1"/>
          </p:cNvPicPr>
          <p:nvPr/>
        </p:nvPicPr>
        <p:blipFill>
          <a:blip r:embed="rId2" cstate="email">
            <a:lum contrast="10000"/>
          </a:blip>
          <a:srcRect/>
          <a:stretch>
            <a:fillRect/>
          </a:stretch>
        </p:blipFill>
        <p:spPr bwMode="auto">
          <a:xfrm>
            <a:off x="384144" y="836712"/>
            <a:ext cx="8375712" cy="5602193"/>
          </a:xfrm>
          <a:prstGeom prst="rect">
            <a:avLst/>
          </a:prstGeom>
          <a:noFill/>
        </p:spPr>
      </p:pic>
      <p:sp>
        <p:nvSpPr>
          <p:cNvPr id="4" name="Téglalap 3"/>
          <p:cNvSpPr/>
          <p:nvPr/>
        </p:nvSpPr>
        <p:spPr>
          <a:xfrm>
            <a:off x="179512" y="188640"/>
            <a:ext cx="8964488" cy="400110"/>
          </a:xfrm>
          <a:prstGeom prst="rect">
            <a:avLst/>
          </a:prstGeom>
        </p:spPr>
        <p:txBody>
          <a:bodyPr wrap="square">
            <a:spAutoFit/>
          </a:bodyPr>
          <a:lstStyle/>
          <a:p>
            <a:pPr algn="ctr">
              <a:lnSpc>
                <a:spcPts val="2400"/>
              </a:lnSpc>
            </a:pPr>
            <a:r>
              <a:rPr lang="hu-HU" sz="2000" b="1" dirty="0" smtClean="0">
                <a:latin typeface="Arial Black" pitchFamily="34" charset="0"/>
              </a:rPr>
              <a:t>ZIRCI CISZTERCI TEMPLOM ÉS APÁTSÁG LÉGI FOTÓJA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82274"/>
                                        </p:tgtEl>
                                        <p:attrNameLst>
                                          <p:attrName>style.visibility</p:attrName>
                                        </p:attrNameLst>
                                      </p:cBhvr>
                                      <p:to>
                                        <p:strVal val="visible"/>
                                      </p:to>
                                    </p:set>
                                    <p:anim calcmode="lin" valueType="num">
                                      <p:cBhvr>
                                        <p:cTn id="7" dur="2000" fill="hold"/>
                                        <p:tgtEl>
                                          <p:spTgt spid="182274"/>
                                        </p:tgtEl>
                                        <p:attrNameLst>
                                          <p:attrName>ppt_w</p:attrName>
                                        </p:attrNameLst>
                                      </p:cBhvr>
                                      <p:tavLst>
                                        <p:tav tm="0">
                                          <p:val>
                                            <p:strVal val="2/3*#ppt_w"/>
                                          </p:val>
                                        </p:tav>
                                        <p:tav tm="100000">
                                          <p:val>
                                            <p:strVal val="#ppt_w"/>
                                          </p:val>
                                        </p:tav>
                                      </p:tavLst>
                                    </p:anim>
                                    <p:anim calcmode="lin" valueType="num">
                                      <p:cBhvr>
                                        <p:cTn id="8" dur="2000" fill="hold"/>
                                        <p:tgtEl>
                                          <p:spTgt spid="18227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img_20210703_153202 (1).jpg"/>
          <p:cNvPicPr>
            <a:picLocks noChangeAspect="1" noChangeArrowheads="1"/>
          </p:cNvPicPr>
          <p:nvPr/>
        </p:nvPicPr>
        <p:blipFill>
          <a:blip r:embed="rId2" cstate="email"/>
          <a:srcRect/>
          <a:stretch>
            <a:fillRect/>
          </a:stretch>
        </p:blipFill>
        <p:spPr bwMode="auto">
          <a:xfrm>
            <a:off x="898155" y="1124744"/>
            <a:ext cx="7347689" cy="5510767"/>
          </a:xfrm>
          <a:prstGeom prst="rect">
            <a:avLst/>
          </a:prstGeom>
          <a:noFill/>
        </p:spPr>
      </p:pic>
      <p:sp>
        <p:nvSpPr>
          <p:cNvPr id="3" name="Téglalap 2"/>
          <p:cNvSpPr/>
          <p:nvPr/>
        </p:nvSpPr>
        <p:spPr>
          <a:xfrm>
            <a:off x="0" y="188640"/>
            <a:ext cx="9144000" cy="1015663"/>
          </a:xfrm>
          <a:prstGeom prst="rect">
            <a:avLst/>
          </a:prstGeom>
        </p:spPr>
        <p:txBody>
          <a:bodyPr wrap="square">
            <a:spAutoFit/>
          </a:bodyPr>
          <a:lstStyle/>
          <a:p>
            <a:pPr algn="ctr">
              <a:lnSpc>
                <a:spcPts val="2400"/>
              </a:lnSpc>
            </a:pPr>
            <a:r>
              <a:rPr lang="hu-HU" sz="2000" b="1" dirty="0" smtClean="0">
                <a:latin typeface="Arial Black" pitchFamily="34" charset="0"/>
              </a:rPr>
              <a:t>ZIRCI CISZTERCI APÁTSÁG</a:t>
            </a:r>
            <a:r>
              <a:rPr lang="hu-HU" sz="2000" dirty="0" smtClean="0">
                <a:latin typeface="Arial Black" pitchFamily="34" charset="0"/>
              </a:rPr>
              <a:t> </a:t>
            </a:r>
            <a:r>
              <a:rPr lang="hu-HU" sz="2000" b="1" dirty="0" smtClean="0">
                <a:latin typeface="Arial Black" pitchFamily="34" charset="0"/>
              </a:rPr>
              <a:t>NAGYBOLDOGASSZONY</a:t>
            </a:r>
          </a:p>
          <a:p>
            <a:pPr algn="ctr">
              <a:lnSpc>
                <a:spcPts val="2400"/>
              </a:lnSpc>
            </a:pPr>
            <a:r>
              <a:rPr lang="hu-HU" sz="2000" b="1" dirty="0" smtClean="0">
                <a:latin typeface="Arial Black" pitchFamily="34" charset="0"/>
              </a:rPr>
              <a:t> BAZILIKA (</a:t>
            </a:r>
            <a:r>
              <a:rPr lang="hu-HU" sz="2000" dirty="0" smtClean="0">
                <a:latin typeface="Arial Black" pitchFamily="34" charset="0"/>
              </a:rPr>
              <a:t>BAROKK,(1732-1752), ÉS </a:t>
            </a:r>
            <a:r>
              <a:rPr lang="hu-HU" sz="2000" b="1" dirty="0" smtClean="0">
                <a:latin typeface="Arial Black" pitchFamily="34" charset="0"/>
              </a:rPr>
              <a:t> KLASSZICISTA STÍLUS,</a:t>
            </a:r>
            <a:r>
              <a:rPr lang="hu-HU" sz="2000" dirty="0" smtClean="0">
                <a:latin typeface="Arial Black" pitchFamily="34" charset="0"/>
              </a:rPr>
              <a:t>1839 -1841/1844 -1857)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strVal val="2/3*#ppt_w"/>
                                          </p:val>
                                        </p:tav>
                                        <p:tav tm="100000">
                                          <p:val>
                                            <p:strVal val="#ppt_w"/>
                                          </p:val>
                                        </p:tav>
                                      </p:tavLst>
                                    </p:anim>
                                    <p:anim calcmode="lin" valueType="num">
                                      <p:cBhvr>
                                        <p:cTn id="8" dur="2000" fill="hold"/>
                                        <p:tgtEl>
                                          <p:spTgt spid="102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2" cstate="email"/>
          <a:srcRect/>
          <a:stretch>
            <a:fillRect/>
          </a:stretch>
        </p:blipFill>
        <p:spPr bwMode="auto">
          <a:xfrm>
            <a:off x="429422" y="1412776"/>
            <a:ext cx="8285156" cy="4913290"/>
          </a:xfrm>
          <a:prstGeom prst="rect">
            <a:avLst/>
          </a:prstGeom>
          <a:noFill/>
          <a:ln w="9525">
            <a:noFill/>
            <a:miter lim="800000"/>
            <a:headEnd/>
            <a:tailEnd/>
          </a:ln>
        </p:spPr>
      </p:pic>
      <p:sp>
        <p:nvSpPr>
          <p:cNvPr id="5" name="Téglalap 4"/>
          <p:cNvSpPr/>
          <p:nvPr/>
        </p:nvSpPr>
        <p:spPr>
          <a:xfrm>
            <a:off x="0" y="332656"/>
            <a:ext cx="9144000" cy="707886"/>
          </a:xfrm>
          <a:prstGeom prst="rect">
            <a:avLst/>
          </a:prstGeom>
        </p:spPr>
        <p:txBody>
          <a:bodyPr wrap="square">
            <a:spAutoFit/>
          </a:bodyPr>
          <a:lstStyle/>
          <a:p>
            <a:pPr algn="ctr">
              <a:lnSpc>
                <a:spcPts val="2400"/>
              </a:lnSpc>
            </a:pPr>
            <a:r>
              <a:rPr lang="hu-HU" sz="2000" b="1" dirty="0" smtClean="0">
                <a:latin typeface="Arial Black" pitchFamily="34" charset="0"/>
              </a:rPr>
              <a:t>A ZIRCI CISZTERCI APÁTSÁG </a:t>
            </a:r>
            <a:r>
              <a:rPr lang="hu-HU" sz="2000" dirty="0" smtClean="0">
                <a:latin typeface="Arial Black" pitchFamily="34" charset="0"/>
              </a:rPr>
              <a:t> </a:t>
            </a:r>
            <a:r>
              <a:rPr lang="hu-HU" sz="2000" b="1" dirty="0" smtClean="0">
                <a:latin typeface="Arial Black" pitchFamily="34" charset="0"/>
              </a:rPr>
              <a:t>NAGYBOLDOGASSZONY BAZILIKA, KLASSZICISTA STÍLUSÚ, RÉSZLETE</a:t>
            </a:r>
            <a:r>
              <a:rPr lang="hu-HU" sz="2000" dirty="0" smtClean="0">
                <a:latin typeface="Arial Black"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83298"/>
                                        </p:tgtEl>
                                        <p:attrNameLst>
                                          <p:attrName>style.visibility</p:attrName>
                                        </p:attrNameLst>
                                      </p:cBhvr>
                                      <p:to>
                                        <p:strVal val="visible"/>
                                      </p:to>
                                    </p:set>
                                    <p:anim calcmode="lin" valueType="num">
                                      <p:cBhvr>
                                        <p:cTn id="7" dur="2000" fill="hold"/>
                                        <p:tgtEl>
                                          <p:spTgt spid="183298"/>
                                        </p:tgtEl>
                                        <p:attrNameLst>
                                          <p:attrName>ppt_w</p:attrName>
                                        </p:attrNameLst>
                                      </p:cBhvr>
                                      <p:tavLst>
                                        <p:tav tm="0">
                                          <p:val>
                                            <p:strVal val="2/3*#ppt_w"/>
                                          </p:val>
                                        </p:tav>
                                        <p:tav tm="100000">
                                          <p:val>
                                            <p:strVal val="#ppt_w"/>
                                          </p:val>
                                        </p:tav>
                                      </p:tavLst>
                                    </p:anim>
                                    <p:anim calcmode="lin" valueType="num">
                                      <p:cBhvr>
                                        <p:cTn id="8" dur="2000" fill="hold"/>
                                        <p:tgtEl>
                                          <p:spTgt spid="18329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A szeles Bakony békeszigete – Zirci apátsá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1027" name="Picture 3" descr="C:\Users\User\Downloads\a-szeles-bakony-bekeszigete-zirci-apatsag-60e8a238-8192738.jpg"/>
          <p:cNvPicPr>
            <a:picLocks noChangeAspect="1" noChangeArrowheads="1"/>
          </p:cNvPicPr>
          <p:nvPr/>
        </p:nvPicPr>
        <p:blipFill>
          <a:blip r:embed="rId2" cstate="email">
            <a:lum contrast="10000"/>
          </a:blip>
          <a:srcRect/>
          <a:stretch>
            <a:fillRect/>
          </a:stretch>
        </p:blipFill>
        <p:spPr bwMode="auto">
          <a:xfrm>
            <a:off x="420102" y="1628800"/>
            <a:ext cx="8303796" cy="5052169"/>
          </a:xfrm>
          <a:prstGeom prst="rect">
            <a:avLst/>
          </a:prstGeom>
          <a:noFill/>
        </p:spPr>
      </p:pic>
      <p:sp>
        <p:nvSpPr>
          <p:cNvPr id="4" name="Téglalap 3"/>
          <p:cNvSpPr/>
          <p:nvPr/>
        </p:nvSpPr>
        <p:spPr>
          <a:xfrm>
            <a:off x="0" y="260648"/>
            <a:ext cx="9144000" cy="1015663"/>
          </a:xfrm>
          <a:prstGeom prst="rect">
            <a:avLst/>
          </a:prstGeom>
        </p:spPr>
        <p:txBody>
          <a:bodyPr wrap="square">
            <a:spAutoFit/>
          </a:bodyPr>
          <a:lstStyle/>
          <a:p>
            <a:pPr algn="ctr">
              <a:lnSpc>
                <a:spcPts val="2400"/>
              </a:lnSpc>
            </a:pPr>
            <a:r>
              <a:rPr lang="hu-HU" sz="2000" b="1" dirty="0" smtClean="0">
                <a:latin typeface="Arial Black" pitchFamily="34" charset="0"/>
              </a:rPr>
              <a:t>ZIRCI CISZTERCI APÁTSÁGA, KÖNYVTÁR ÉS MÚZEUM KLASSZICISTA STÍLUSÚ BŐVÍTÉS, </a:t>
            </a:r>
            <a:r>
              <a:rPr lang="hu-HU" sz="2000" dirty="0" smtClean="0">
                <a:latin typeface="Arial Black" pitchFamily="34" charset="0"/>
              </a:rPr>
              <a:t>1839-1841, TIMPANON  ÉS  KORINTHOSZI OSZLOPOK JELZIK A STÍLUST </a:t>
            </a:r>
            <a:endParaRPr lang="hu-HU" sz="2000"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2000" fill="hold"/>
                                        <p:tgtEl>
                                          <p:spTgt spid="1027"/>
                                        </p:tgtEl>
                                        <p:attrNameLst>
                                          <p:attrName>ppt_w</p:attrName>
                                        </p:attrNameLst>
                                      </p:cBhvr>
                                      <p:tavLst>
                                        <p:tav tm="0">
                                          <p:val>
                                            <p:strVal val="2/3*#ppt_w"/>
                                          </p:val>
                                        </p:tav>
                                        <p:tav tm="100000">
                                          <p:val>
                                            <p:strVal val="#ppt_w"/>
                                          </p:val>
                                        </p:tav>
                                      </p:tavLst>
                                    </p:anim>
                                    <p:anim calcmode="lin" valueType="num">
                                      <p:cBhvr>
                                        <p:cTn id="8" dur="2000" fill="hold"/>
                                        <p:tgtEl>
                                          <p:spTgt spid="102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51520" y="692696"/>
            <a:ext cx="2448272" cy="3785652"/>
          </a:xfrm>
          <a:prstGeom prst="rect">
            <a:avLst/>
          </a:prstGeom>
        </p:spPr>
        <p:txBody>
          <a:bodyPr wrap="square">
            <a:spAutoFit/>
          </a:bodyPr>
          <a:lstStyle/>
          <a:p>
            <a:pPr algn="ctr"/>
            <a:r>
              <a:rPr lang="hu-HU" sz="2000" dirty="0" smtClean="0">
                <a:latin typeface="Arial Black" pitchFamily="34" charset="0"/>
              </a:rPr>
              <a:t>A MÚZEUM SZÁRNY KLASSZICISTA STÍLUSÚ BŐVÍTÉSE A MONOSTORNAK</a:t>
            </a:r>
          </a:p>
          <a:p>
            <a:pPr algn="ctr"/>
            <a:endParaRPr lang="hu-HU" sz="2000" b="1" dirty="0" smtClean="0">
              <a:latin typeface="Arial Black" pitchFamily="34" charset="0"/>
            </a:endParaRPr>
          </a:p>
          <a:p>
            <a:pPr algn="ctr"/>
            <a:r>
              <a:rPr lang="hu-HU" sz="2000" b="1" dirty="0" smtClean="0">
                <a:latin typeface="Arial Black" pitchFamily="34" charset="0"/>
              </a:rPr>
              <a:t>ZIRCI CISZTERCI APÁTSÁG</a:t>
            </a:r>
          </a:p>
          <a:p>
            <a:pPr algn="ctr"/>
            <a:r>
              <a:rPr lang="hu-HU" sz="2000" b="1" dirty="0" smtClean="0">
                <a:latin typeface="Arial Black" pitchFamily="34" charset="0"/>
              </a:rPr>
              <a:t>A MÚZEUM BEJÁRATA</a:t>
            </a:r>
          </a:p>
        </p:txBody>
      </p:sp>
      <p:pic>
        <p:nvPicPr>
          <p:cNvPr id="150530" name="Picture 2" descr="https://upload.wikimedia.org/wikipedia/commons/thumb/e/e1/Abtei%2C_Hauptgeb%C3%A4ude%2C_Mitte%2C_2024_Zirc.jpg/960px-Abtei%2C_Hauptgeb%C3%A4ude%2C_Mitte%2C_2024_Zirc.jpg?uselang=fr"/>
          <p:cNvPicPr>
            <a:picLocks noChangeAspect="1" noChangeArrowheads="1"/>
          </p:cNvPicPr>
          <p:nvPr/>
        </p:nvPicPr>
        <p:blipFill>
          <a:blip r:embed="rId2" cstate="email"/>
          <a:srcRect/>
          <a:stretch>
            <a:fillRect/>
          </a:stretch>
        </p:blipFill>
        <p:spPr bwMode="auto">
          <a:xfrm>
            <a:off x="2720898" y="0"/>
            <a:ext cx="6423102"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50530"/>
                                        </p:tgtEl>
                                        <p:attrNameLst>
                                          <p:attrName>style.visibility</p:attrName>
                                        </p:attrNameLst>
                                      </p:cBhvr>
                                      <p:to>
                                        <p:strVal val="visible"/>
                                      </p:to>
                                    </p:set>
                                    <p:anim calcmode="lin" valueType="num">
                                      <p:cBhvr>
                                        <p:cTn id="7" dur="2000" fill="hold"/>
                                        <p:tgtEl>
                                          <p:spTgt spid="150530"/>
                                        </p:tgtEl>
                                        <p:attrNameLst>
                                          <p:attrName>ppt_w</p:attrName>
                                        </p:attrNameLst>
                                      </p:cBhvr>
                                      <p:tavLst>
                                        <p:tav tm="0">
                                          <p:val>
                                            <p:strVal val="2/3*#ppt_w"/>
                                          </p:val>
                                        </p:tav>
                                        <p:tav tm="100000">
                                          <p:val>
                                            <p:strVal val="#ppt_w"/>
                                          </p:val>
                                        </p:tav>
                                      </p:tavLst>
                                    </p:anim>
                                    <p:anim calcmode="lin" valueType="num">
                                      <p:cBhvr>
                                        <p:cTn id="8" dur="2000" fill="hold"/>
                                        <p:tgtEl>
                                          <p:spTgt spid="15053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215516" y="260648"/>
            <a:ext cx="8712968" cy="400110"/>
          </a:xfrm>
          <a:prstGeom prst="rect">
            <a:avLst/>
          </a:prstGeom>
        </p:spPr>
        <p:txBody>
          <a:bodyPr wrap="square">
            <a:spAutoFit/>
          </a:bodyPr>
          <a:lstStyle/>
          <a:p>
            <a:pPr algn="ctr"/>
            <a:r>
              <a:rPr lang="hu-HU" sz="2000" dirty="0" smtClean="0">
                <a:latin typeface="Arial Black" pitchFamily="34" charset="0"/>
              </a:rPr>
              <a:t>A </a:t>
            </a:r>
            <a:r>
              <a:rPr lang="hu-HU" sz="2000" b="1" dirty="0" smtClean="0">
                <a:latin typeface="Arial Black" pitchFamily="34" charset="0"/>
              </a:rPr>
              <a:t>ZIRCI CISZTERCI APÁTSÁG - MÚZEUM BEJÁRATA</a:t>
            </a:r>
          </a:p>
        </p:txBody>
      </p:sp>
      <p:pic>
        <p:nvPicPr>
          <p:cNvPr id="3" name="Picture 2" descr="E:\kirándulásokMŰVKÖR\2014.07.30-08.01. Bakony\03Kektura\Anna\SAM_4776.JPG"/>
          <p:cNvPicPr>
            <a:picLocks noChangeAspect="1" noChangeArrowheads="1"/>
          </p:cNvPicPr>
          <p:nvPr/>
        </p:nvPicPr>
        <p:blipFill>
          <a:blip r:embed="rId3" cstate="email"/>
          <a:srcRect/>
          <a:stretch>
            <a:fillRect/>
          </a:stretch>
        </p:blipFill>
        <p:spPr bwMode="auto">
          <a:xfrm>
            <a:off x="755576" y="944724"/>
            <a:ext cx="7632847" cy="572463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2/3*#ppt_w"/>
                                          </p:val>
                                        </p:tav>
                                        <p:tav tm="100000">
                                          <p:val>
                                            <p:strVal val="#ppt_w"/>
                                          </p:val>
                                        </p:tav>
                                      </p:tavLst>
                                    </p:anim>
                                    <p:anim calcmode="lin" valueType="num">
                                      <p:cBhvr>
                                        <p:cTn id="8" dur="20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E:\kirándulásokMŰVKÖR\2014.07.30-08.01. Bakony\03Kektura\Bakony140730 0801\DSCF5103.JPG"/>
          <p:cNvPicPr>
            <a:picLocks noChangeAspect="1" noChangeArrowheads="1"/>
          </p:cNvPicPr>
          <p:nvPr/>
        </p:nvPicPr>
        <p:blipFill>
          <a:blip r:embed="rId2" cstate="email"/>
          <a:srcRect/>
          <a:stretch>
            <a:fillRect/>
          </a:stretch>
        </p:blipFill>
        <p:spPr bwMode="auto">
          <a:xfrm>
            <a:off x="683485" y="764704"/>
            <a:ext cx="7777029" cy="5832772"/>
          </a:xfrm>
          <a:prstGeom prst="rect">
            <a:avLst/>
          </a:prstGeom>
          <a:noFill/>
        </p:spPr>
      </p:pic>
      <p:sp>
        <p:nvSpPr>
          <p:cNvPr id="5" name="Téglalap 4"/>
          <p:cNvSpPr/>
          <p:nvPr/>
        </p:nvSpPr>
        <p:spPr>
          <a:xfrm>
            <a:off x="179512" y="260648"/>
            <a:ext cx="8784976" cy="400110"/>
          </a:xfrm>
          <a:prstGeom prst="rect">
            <a:avLst/>
          </a:prstGeom>
        </p:spPr>
        <p:txBody>
          <a:bodyPr wrap="square">
            <a:spAutoFit/>
          </a:bodyPr>
          <a:lstStyle/>
          <a:p>
            <a:pPr algn="ctr"/>
            <a:r>
              <a:rPr lang="hu-HU" sz="2000" b="1" dirty="0" smtClean="0">
                <a:latin typeface="Arial Black" pitchFamily="34" charset="0"/>
              </a:rPr>
              <a:t> ZIRCI CISZTERCI APÁTSÁG - KÖNYVTÁR </a:t>
            </a:r>
            <a:endParaRPr lang="hu-HU" sz="20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80226"/>
                                        </p:tgtEl>
                                        <p:attrNameLst>
                                          <p:attrName>style.visibility</p:attrName>
                                        </p:attrNameLst>
                                      </p:cBhvr>
                                      <p:to>
                                        <p:strVal val="visible"/>
                                      </p:to>
                                    </p:set>
                                    <p:anim calcmode="lin" valueType="num">
                                      <p:cBhvr>
                                        <p:cTn id="7" dur="2000" fill="hold"/>
                                        <p:tgtEl>
                                          <p:spTgt spid="180226"/>
                                        </p:tgtEl>
                                        <p:attrNameLst>
                                          <p:attrName>ppt_w</p:attrName>
                                        </p:attrNameLst>
                                      </p:cBhvr>
                                      <p:tavLst>
                                        <p:tav tm="0">
                                          <p:val>
                                            <p:strVal val="2/3*#ppt_w"/>
                                          </p:val>
                                        </p:tav>
                                        <p:tav tm="100000">
                                          <p:val>
                                            <p:strVal val="#ppt_w"/>
                                          </p:val>
                                        </p:tav>
                                      </p:tavLst>
                                    </p:anim>
                                    <p:anim calcmode="lin" valueType="num">
                                      <p:cBhvr>
                                        <p:cTn id="8" dur="2000" fill="hold"/>
                                        <p:tgtEl>
                                          <p:spTgt spid="18022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p:cNvSpPr/>
          <p:nvPr/>
        </p:nvSpPr>
        <p:spPr>
          <a:xfrm>
            <a:off x="323528" y="260648"/>
            <a:ext cx="8640960" cy="830997"/>
          </a:xfrm>
          <a:prstGeom prst="rect">
            <a:avLst/>
          </a:prstGeom>
        </p:spPr>
        <p:txBody>
          <a:bodyPr wrap="square">
            <a:spAutoFit/>
          </a:bodyPr>
          <a:lstStyle/>
          <a:p>
            <a:pPr algn="ctr"/>
            <a:endParaRPr lang="hu-HU" sz="2400" dirty="0" smtClean="0">
              <a:latin typeface="Arial Black" pitchFamily="34" charset="0"/>
            </a:endParaRPr>
          </a:p>
          <a:p>
            <a:pPr algn="ctr"/>
            <a:endParaRPr lang="hu-HU" sz="2400" dirty="0">
              <a:latin typeface="Arial Black" pitchFamily="34" charset="0"/>
            </a:endParaRPr>
          </a:p>
        </p:txBody>
      </p:sp>
      <p:sp>
        <p:nvSpPr>
          <p:cNvPr id="8" name="Téglalap 7"/>
          <p:cNvSpPr/>
          <p:nvPr/>
        </p:nvSpPr>
        <p:spPr>
          <a:xfrm>
            <a:off x="0" y="260648"/>
            <a:ext cx="9144000" cy="711990"/>
          </a:xfrm>
          <a:prstGeom prst="rect">
            <a:avLst/>
          </a:prstGeom>
        </p:spPr>
        <p:txBody>
          <a:bodyPr wrap="square">
            <a:spAutoFit/>
          </a:bodyPr>
          <a:lstStyle/>
          <a:p>
            <a:pPr algn="ctr">
              <a:lnSpc>
                <a:spcPts val="2400"/>
              </a:lnSpc>
            </a:pPr>
            <a:r>
              <a:rPr lang="hu-HU" sz="2000" b="1" dirty="0" smtClean="0">
                <a:latin typeface="Arial Black" pitchFamily="34" charset="0"/>
              </a:rPr>
              <a:t>SZÉCHENYI  LÁNCHÍD, BUDAPEST,1839 -1849</a:t>
            </a:r>
          </a:p>
          <a:p>
            <a:pPr algn="ctr">
              <a:lnSpc>
                <a:spcPts val="2400"/>
              </a:lnSpc>
            </a:pPr>
            <a:r>
              <a:rPr lang="hu-HU" sz="2000" b="1" dirty="0" smtClean="0">
                <a:latin typeface="Arial Black" pitchFamily="34" charset="0"/>
              </a:rPr>
              <a:t> </a:t>
            </a:r>
            <a:r>
              <a:rPr lang="hu-HU" sz="2000" b="1" dirty="0" err="1" smtClean="0">
                <a:latin typeface="Arial Black" pitchFamily="34" charset="0"/>
              </a:rPr>
              <a:t>TervezŐ</a:t>
            </a:r>
            <a:r>
              <a:rPr lang="hu-HU" sz="2000" b="1" dirty="0" smtClean="0">
                <a:latin typeface="Arial Black" pitchFamily="34" charset="0"/>
              </a:rPr>
              <a:t>: William  </a:t>
            </a:r>
            <a:r>
              <a:rPr lang="hu-HU" sz="2000" b="1" dirty="0" err="1" smtClean="0">
                <a:latin typeface="Arial Black" pitchFamily="34" charset="0"/>
              </a:rPr>
              <a:t>Tierney</a:t>
            </a:r>
            <a:r>
              <a:rPr lang="hu-HU" sz="2000" b="1" dirty="0" smtClean="0">
                <a:latin typeface="Arial Black" pitchFamily="34" charset="0"/>
              </a:rPr>
              <a:t> Clark, Építész: Adam Clark</a:t>
            </a:r>
          </a:p>
        </p:txBody>
      </p:sp>
      <p:pic>
        <p:nvPicPr>
          <p:cNvPr id="9" name="Picture 2" descr="C:\önképző 2015\CSONTVÁRI\IMGP0408.JPG"/>
          <p:cNvPicPr>
            <a:picLocks noChangeAspect="1" noChangeArrowheads="1"/>
          </p:cNvPicPr>
          <p:nvPr/>
        </p:nvPicPr>
        <p:blipFill>
          <a:blip r:embed="rId2" cstate="email">
            <a:lum contrast="20000"/>
          </a:blip>
          <a:srcRect/>
          <a:stretch>
            <a:fillRect/>
          </a:stretch>
        </p:blipFill>
        <p:spPr bwMode="auto">
          <a:xfrm>
            <a:off x="875589" y="1313384"/>
            <a:ext cx="7392821" cy="554461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strVal val="2/3*#ppt_w"/>
                                          </p:val>
                                        </p:tav>
                                        <p:tav tm="100000">
                                          <p:val>
                                            <p:strVal val="#ppt_w"/>
                                          </p:val>
                                        </p:tav>
                                      </p:tavLst>
                                    </p:anim>
                                    <p:anim calcmode="lin" valueType="num">
                                      <p:cBhvr>
                                        <p:cTn id="8" dur="2000" fill="hold"/>
                                        <p:tgtEl>
                                          <p:spTgt spid="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323528" y="1228397"/>
            <a:ext cx="8496944" cy="4893647"/>
          </a:xfrm>
          <a:prstGeom prst="rect">
            <a:avLst/>
          </a:prstGeom>
        </p:spPr>
        <p:txBody>
          <a:bodyPr wrap="square">
            <a:spAutoFit/>
          </a:bodyPr>
          <a:lstStyle/>
          <a:p>
            <a:pPr algn="ctr"/>
            <a:r>
              <a:rPr lang="hu-HU" sz="3600" dirty="0" smtClean="0">
                <a:latin typeface="Arial Black" pitchFamily="34" charset="0"/>
              </a:rPr>
              <a:t>DEBRECENI</a:t>
            </a:r>
          </a:p>
          <a:p>
            <a:pPr algn="ctr"/>
            <a:r>
              <a:rPr lang="hu-HU" sz="3600" dirty="0" smtClean="0">
                <a:latin typeface="Arial Black" pitchFamily="34" charset="0"/>
              </a:rPr>
              <a:t> REFORMÁTUS NAGYTEMPLOM</a:t>
            </a:r>
          </a:p>
          <a:p>
            <a:pPr algn="ctr"/>
            <a:endParaRPr lang="hu-HU" sz="2400" dirty="0" smtClean="0">
              <a:latin typeface="Arial Black" pitchFamily="34" charset="0"/>
            </a:endParaRPr>
          </a:p>
          <a:p>
            <a:pPr algn="ctr"/>
            <a:r>
              <a:rPr lang="hu-HU" sz="2400" dirty="0" smtClean="0">
                <a:latin typeface="Arial Black" pitchFamily="34" charset="0"/>
              </a:rPr>
              <a:t> TERVEZŐK</a:t>
            </a:r>
          </a:p>
          <a:p>
            <a:pPr algn="ctr"/>
            <a:r>
              <a:rPr lang="hu-HU" sz="2400" dirty="0" smtClean="0">
                <a:latin typeface="Arial Black" pitchFamily="34" charset="0"/>
              </a:rPr>
              <a:t> PÉCHY MIHÁLY </a:t>
            </a:r>
          </a:p>
          <a:p>
            <a:pPr algn="ctr"/>
            <a:r>
              <a:rPr lang="hu-HU" sz="2400" dirty="0" smtClean="0">
                <a:latin typeface="Arial Black" pitchFamily="34" charset="0"/>
              </a:rPr>
              <a:t>THALLER JÓZSEF</a:t>
            </a:r>
            <a:r>
              <a:rPr lang="hu-HU" sz="2400" u="sng" dirty="0" smtClean="0">
                <a:latin typeface="Arial Black" pitchFamily="34" charset="0"/>
              </a:rPr>
              <a:t> </a:t>
            </a:r>
          </a:p>
          <a:p>
            <a:pPr algn="ctr"/>
            <a:r>
              <a:rPr lang="hu-HU" sz="2400" dirty="0" smtClean="0">
                <a:latin typeface="Arial Black" pitchFamily="34" charset="0"/>
              </a:rPr>
              <a:t>1805 - 1824</a:t>
            </a:r>
          </a:p>
          <a:p>
            <a:pPr algn="ctr"/>
            <a:endParaRPr lang="hu-HU" sz="2400" dirty="0" smtClean="0">
              <a:latin typeface="Arial Black" pitchFamily="34" charset="0"/>
            </a:endParaRPr>
          </a:p>
          <a:p>
            <a:pPr algn="ctr"/>
            <a:r>
              <a:rPr lang="hu-HU" sz="2400" dirty="0" smtClean="0">
                <a:latin typeface="Arial Black" pitchFamily="34" charset="0"/>
              </a:rPr>
              <a:t> (2015 04.28.-05.01.)</a:t>
            </a:r>
          </a:p>
          <a:p>
            <a:endParaRPr lang="hu-HU" sz="2400" b="1" dirty="0" smtClean="0">
              <a:latin typeface="Arial Black" pitchFamily="34" charset="0"/>
            </a:endParaRPr>
          </a:p>
          <a:p>
            <a:endParaRPr lang="hu-HU" sz="2400" b="1" dirty="0" smtClean="0">
              <a:latin typeface="Arial Black" pitchFamily="34" charset="0"/>
            </a:endParaRPr>
          </a:p>
          <a:p>
            <a:endParaRPr lang="hu-HU" sz="2400"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2/3*#ppt_w"/>
                                          </p:val>
                                        </p:tav>
                                        <p:tav tm="100000">
                                          <p:val>
                                            <p:strVal val="#ppt_w"/>
                                          </p:val>
                                        </p:tav>
                                      </p:tavLst>
                                    </p:anim>
                                    <p:anim calcmode="lin" valueType="num">
                                      <p:cBhvr>
                                        <p:cTn id="8" dur="20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C:\Users\User\Downloads\jpg_fotok.jpg"/>
          <p:cNvPicPr>
            <a:picLocks noChangeAspect="1" noChangeArrowheads="1"/>
          </p:cNvPicPr>
          <p:nvPr/>
        </p:nvPicPr>
        <p:blipFill>
          <a:blip r:embed="rId2" cstate="email">
            <a:lum contrast="10000"/>
          </a:blip>
          <a:srcRect/>
          <a:stretch>
            <a:fillRect/>
          </a:stretch>
        </p:blipFill>
        <p:spPr bwMode="auto">
          <a:xfrm>
            <a:off x="816292" y="908720"/>
            <a:ext cx="7511415" cy="5641906"/>
          </a:xfrm>
          <a:prstGeom prst="rect">
            <a:avLst/>
          </a:prstGeom>
          <a:noFill/>
        </p:spPr>
      </p:pic>
      <p:sp>
        <p:nvSpPr>
          <p:cNvPr id="3" name="Szövegdoboz 2"/>
          <p:cNvSpPr txBox="1"/>
          <p:nvPr/>
        </p:nvSpPr>
        <p:spPr>
          <a:xfrm>
            <a:off x="251520" y="188640"/>
            <a:ext cx="8568952" cy="707886"/>
          </a:xfrm>
          <a:prstGeom prst="rect">
            <a:avLst/>
          </a:prstGeom>
          <a:noFill/>
        </p:spPr>
        <p:txBody>
          <a:bodyPr wrap="square" rtlCol="0">
            <a:spAutoFit/>
          </a:bodyPr>
          <a:lstStyle/>
          <a:p>
            <a:pPr algn="ctr">
              <a:lnSpc>
                <a:spcPts val="2400"/>
              </a:lnSpc>
            </a:pPr>
            <a:r>
              <a:rPr lang="hu-HU" sz="2000" b="1" dirty="0" smtClean="0">
                <a:latin typeface="Arial Black" pitchFamily="34" charset="0"/>
              </a:rPr>
              <a:t>DEBRECEN, REFORMÁTUS  NAGYTEMPLOM, REFORMÁTUS KOLLÉGIUM</a:t>
            </a:r>
            <a:r>
              <a:rPr lang="hu-HU" sz="2000" dirty="0" smtClean="0">
                <a:latin typeface="Arial Black" pitchFamily="34" charset="0"/>
              </a:rPr>
              <a:t>, LÉGI FELVÉTEL</a:t>
            </a:r>
            <a:endParaRPr lang="hu-HU" sz="2000"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29378"/>
                                        </p:tgtEl>
                                        <p:attrNameLst>
                                          <p:attrName>style.visibility</p:attrName>
                                        </p:attrNameLst>
                                      </p:cBhvr>
                                      <p:to>
                                        <p:strVal val="visible"/>
                                      </p:to>
                                    </p:set>
                                    <p:anim calcmode="lin" valueType="num">
                                      <p:cBhvr>
                                        <p:cTn id="7" dur="2000" fill="hold"/>
                                        <p:tgtEl>
                                          <p:spTgt spid="229378"/>
                                        </p:tgtEl>
                                        <p:attrNameLst>
                                          <p:attrName>ppt_w</p:attrName>
                                        </p:attrNameLst>
                                      </p:cBhvr>
                                      <p:tavLst>
                                        <p:tav tm="0">
                                          <p:val>
                                            <p:strVal val="2/3*#ppt_w"/>
                                          </p:val>
                                        </p:tav>
                                        <p:tav tm="100000">
                                          <p:val>
                                            <p:strVal val="#ppt_w"/>
                                          </p:val>
                                        </p:tav>
                                      </p:tavLst>
                                    </p:anim>
                                    <p:anim calcmode="lin" valueType="num">
                                      <p:cBhvr>
                                        <p:cTn id="8" dur="2000" fill="hold"/>
                                        <p:tgtEl>
                                          <p:spTgt spid="22937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9/9f/Debreceni_reform%C3%A1tus_nagytemplom.jpg/1280px-Debreceni_reform%C3%A1tus_nagytemplom.jpg"/>
          <p:cNvPicPr>
            <a:picLocks noChangeAspect="1" noChangeArrowheads="1"/>
          </p:cNvPicPr>
          <p:nvPr/>
        </p:nvPicPr>
        <p:blipFill>
          <a:blip r:embed="rId3" cstate="email">
            <a:lum bright="20000" contrast="20000"/>
          </a:blip>
          <a:srcRect/>
          <a:stretch>
            <a:fillRect/>
          </a:stretch>
        </p:blipFill>
        <p:spPr bwMode="auto">
          <a:xfrm>
            <a:off x="848713" y="908720"/>
            <a:ext cx="7446573" cy="5584930"/>
          </a:xfrm>
          <a:prstGeom prst="rect">
            <a:avLst/>
          </a:prstGeom>
          <a:noFill/>
        </p:spPr>
      </p:pic>
      <p:sp>
        <p:nvSpPr>
          <p:cNvPr id="4" name="Téglalap 3"/>
          <p:cNvSpPr/>
          <p:nvPr/>
        </p:nvSpPr>
        <p:spPr>
          <a:xfrm>
            <a:off x="0" y="188640"/>
            <a:ext cx="9054244" cy="769441"/>
          </a:xfrm>
          <a:prstGeom prst="rect">
            <a:avLst/>
          </a:prstGeom>
        </p:spPr>
        <p:txBody>
          <a:bodyPr wrap="square">
            <a:spAutoFit/>
          </a:bodyPr>
          <a:lstStyle/>
          <a:p>
            <a:pPr algn="ctr"/>
            <a:r>
              <a:rPr lang="hu-HU" sz="2000" dirty="0" smtClean="0">
                <a:latin typeface="Arial Black" pitchFamily="34" charset="0"/>
              </a:rPr>
              <a:t>A </a:t>
            </a:r>
            <a:r>
              <a:rPr lang="hu-HU" sz="2000" b="1" dirty="0" smtClean="0">
                <a:latin typeface="Arial Black" pitchFamily="34" charset="0"/>
              </a:rPr>
              <a:t>DEBRECENI REFORMÁTUS NAGYTEMPLOM</a:t>
            </a:r>
          </a:p>
          <a:p>
            <a:pPr algn="ctr"/>
            <a:r>
              <a:rPr lang="hu-HU" sz="2000" b="1" dirty="0" smtClean="0">
                <a:latin typeface="Arial Black" pitchFamily="34" charset="0"/>
              </a:rPr>
              <a:t> TERVEZŐK: PÉCHY MIHÁLY, THALLER JÓZSEF,</a:t>
            </a:r>
            <a:r>
              <a:rPr lang="hu-HU" sz="2000" dirty="0" smtClean="0">
                <a:latin typeface="Arial Black" pitchFamily="34" charset="0"/>
              </a:rPr>
              <a:t>1805 -1824</a:t>
            </a:r>
            <a:r>
              <a:rPr lang="hu-HU" sz="2400" dirty="0" smtClean="0">
                <a:latin typeface="Arial Black" pitchFamily="34" charset="0"/>
              </a:rPr>
              <a:t> </a:t>
            </a:r>
            <a:endParaRPr lang="hu-HU" sz="2400"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2000" fill="hold"/>
                                        <p:tgtEl>
                                          <p:spTgt spid="3074"/>
                                        </p:tgtEl>
                                        <p:attrNameLst>
                                          <p:attrName>ppt_w</p:attrName>
                                        </p:attrNameLst>
                                      </p:cBhvr>
                                      <p:tavLst>
                                        <p:tav tm="0">
                                          <p:val>
                                            <p:strVal val="2/3*#ppt_w"/>
                                          </p:val>
                                        </p:tav>
                                        <p:tav tm="100000">
                                          <p:val>
                                            <p:strVal val="#ppt_w"/>
                                          </p:val>
                                        </p:tav>
                                      </p:tavLst>
                                    </p:anim>
                                    <p:anim calcmode="lin" valueType="num">
                                      <p:cBhvr>
                                        <p:cTn id="8" dur="2000" fill="hold"/>
                                        <p:tgtEl>
                                          <p:spTgt spid="307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ownloads\Debrecen2013október11_043.jpg"/>
          <p:cNvPicPr>
            <a:picLocks noChangeAspect="1" noChangeArrowheads="1"/>
          </p:cNvPicPr>
          <p:nvPr/>
        </p:nvPicPr>
        <p:blipFill>
          <a:blip r:embed="rId2" cstate="email">
            <a:lum bright="-10000" contrast="10000"/>
          </a:blip>
          <a:srcRect/>
          <a:stretch>
            <a:fillRect/>
          </a:stretch>
        </p:blipFill>
        <p:spPr bwMode="auto">
          <a:xfrm>
            <a:off x="498582" y="953344"/>
            <a:ext cx="8146836" cy="5904656"/>
          </a:xfrm>
          <a:prstGeom prst="rect">
            <a:avLst/>
          </a:prstGeom>
          <a:noFill/>
        </p:spPr>
      </p:pic>
      <p:sp>
        <p:nvSpPr>
          <p:cNvPr id="3" name="Téglalap 2"/>
          <p:cNvSpPr/>
          <p:nvPr/>
        </p:nvSpPr>
        <p:spPr>
          <a:xfrm>
            <a:off x="89756" y="188640"/>
            <a:ext cx="9054244" cy="707886"/>
          </a:xfrm>
          <a:prstGeom prst="rect">
            <a:avLst/>
          </a:prstGeom>
        </p:spPr>
        <p:txBody>
          <a:bodyPr wrap="square">
            <a:spAutoFit/>
          </a:bodyPr>
          <a:lstStyle/>
          <a:p>
            <a:pPr algn="ctr">
              <a:lnSpc>
                <a:spcPts val="2400"/>
              </a:lnSpc>
            </a:pPr>
            <a:r>
              <a:rPr lang="hu-HU" sz="2000" dirty="0" smtClean="0">
                <a:latin typeface="Arial Black" pitchFamily="34" charset="0"/>
              </a:rPr>
              <a:t>FŐHIMLOKZAT - </a:t>
            </a:r>
            <a:r>
              <a:rPr lang="hu-HU" sz="2000" b="1" dirty="0" smtClean="0">
                <a:latin typeface="Arial Black" pitchFamily="34" charset="0"/>
              </a:rPr>
              <a:t> REFORMÁTUS NAGYTEMPLOM </a:t>
            </a:r>
            <a:r>
              <a:rPr lang="hu-HU" sz="2000" dirty="0" smtClean="0">
                <a:latin typeface="Arial Black" pitchFamily="34" charset="0"/>
              </a:rPr>
              <a:t>(részlet)</a:t>
            </a:r>
          </a:p>
          <a:p>
            <a:pPr algn="ctr">
              <a:lnSpc>
                <a:spcPts val="2400"/>
              </a:lnSpc>
            </a:pPr>
            <a:r>
              <a:rPr lang="hu-HU" sz="2000" b="1" dirty="0" smtClean="0">
                <a:latin typeface="Arial Black" pitchFamily="34" charset="0"/>
              </a:rPr>
              <a:t> TERVEZŐK: PÉCHY MIHÁLY, THALLER JÓZSEF,</a:t>
            </a:r>
            <a:r>
              <a:rPr lang="hu-HU" sz="2000" dirty="0" smtClean="0">
                <a:latin typeface="Arial Black" pitchFamily="34" charset="0"/>
              </a:rPr>
              <a:t>1805-1824</a:t>
            </a:r>
            <a:r>
              <a:rPr lang="hu-HU" sz="2400" dirty="0" smtClean="0"/>
              <a:t> </a:t>
            </a:r>
            <a:endParaRPr lang="hu-HU"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2000" fill="hold"/>
                                        <p:tgtEl>
                                          <p:spTgt spid="5122"/>
                                        </p:tgtEl>
                                        <p:attrNameLst>
                                          <p:attrName>ppt_w</p:attrName>
                                        </p:attrNameLst>
                                      </p:cBhvr>
                                      <p:tavLst>
                                        <p:tav tm="0">
                                          <p:val>
                                            <p:strVal val="2/3*#ppt_w"/>
                                          </p:val>
                                        </p:tav>
                                        <p:tav tm="100000">
                                          <p:val>
                                            <p:strVal val="#ppt_w"/>
                                          </p:val>
                                        </p:tav>
                                      </p:tavLst>
                                    </p:anim>
                                    <p:anim calcmode="lin" valueType="num">
                                      <p:cBhvr>
                                        <p:cTn id="8" dur="2000" fill="hold"/>
                                        <p:tgtEl>
                                          <p:spTgt spid="512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ownloads\Debrecen2013október11_043.jpg"/>
          <p:cNvPicPr>
            <a:picLocks noChangeAspect="1" noChangeArrowheads="1"/>
          </p:cNvPicPr>
          <p:nvPr/>
        </p:nvPicPr>
        <p:blipFill>
          <a:blip r:embed="rId2" cstate="email">
            <a:lum bright="-10000" contrast="10000"/>
          </a:blip>
          <a:srcRect/>
          <a:stretch>
            <a:fillRect/>
          </a:stretch>
        </p:blipFill>
        <p:spPr bwMode="auto">
          <a:xfrm>
            <a:off x="499851" y="908720"/>
            <a:ext cx="8144298" cy="5733256"/>
          </a:xfrm>
          <a:prstGeom prst="rect">
            <a:avLst/>
          </a:prstGeom>
          <a:noFill/>
        </p:spPr>
      </p:pic>
      <p:sp>
        <p:nvSpPr>
          <p:cNvPr id="3" name="Téglalap 2"/>
          <p:cNvSpPr/>
          <p:nvPr/>
        </p:nvSpPr>
        <p:spPr>
          <a:xfrm>
            <a:off x="0" y="188640"/>
            <a:ext cx="9054244" cy="712118"/>
          </a:xfrm>
          <a:prstGeom prst="rect">
            <a:avLst/>
          </a:prstGeom>
        </p:spPr>
        <p:txBody>
          <a:bodyPr wrap="square">
            <a:spAutoFit/>
          </a:bodyPr>
          <a:lstStyle/>
          <a:p>
            <a:pPr algn="ctr">
              <a:lnSpc>
                <a:spcPts val="2400"/>
              </a:lnSpc>
            </a:pPr>
            <a:r>
              <a:rPr lang="hu-HU" sz="2000" dirty="0" smtClean="0">
                <a:latin typeface="Arial Black" pitchFamily="34" charset="0"/>
              </a:rPr>
              <a:t>A </a:t>
            </a:r>
            <a:r>
              <a:rPr lang="hu-HU" sz="2000" b="1" dirty="0" smtClean="0">
                <a:latin typeface="Arial Black" pitchFamily="34" charset="0"/>
              </a:rPr>
              <a:t>DEBRECENI REFORMÁTUS NAGYTEMPLOM</a:t>
            </a:r>
          </a:p>
          <a:p>
            <a:pPr algn="ctr">
              <a:lnSpc>
                <a:spcPts val="2400"/>
              </a:lnSpc>
            </a:pPr>
            <a:r>
              <a:rPr lang="hu-HU" sz="2000" b="1" dirty="0" smtClean="0">
                <a:latin typeface="Arial Black" pitchFamily="34" charset="0"/>
              </a:rPr>
              <a:t>JÓN OSZLOPFŐK</a:t>
            </a:r>
            <a:endParaRPr lang="hu-HU"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2000" fill="hold"/>
                                        <p:tgtEl>
                                          <p:spTgt spid="5122"/>
                                        </p:tgtEl>
                                        <p:attrNameLst>
                                          <p:attrName>ppt_w</p:attrName>
                                        </p:attrNameLst>
                                      </p:cBhvr>
                                      <p:tavLst>
                                        <p:tav tm="0">
                                          <p:val>
                                            <p:strVal val="2/3*#ppt_w"/>
                                          </p:val>
                                        </p:tav>
                                        <p:tav tm="100000">
                                          <p:val>
                                            <p:strVal val="#ppt_w"/>
                                          </p:val>
                                        </p:tav>
                                      </p:tavLst>
                                    </p:anim>
                                    <p:anim calcmode="lin" valueType="num">
                                      <p:cBhvr>
                                        <p:cTn id="8" dur="2000" fill="hold"/>
                                        <p:tgtEl>
                                          <p:spTgt spid="512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lum contrast="10000"/>
          </a:blip>
          <a:srcRect r="1820" b="610"/>
          <a:stretch>
            <a:fillRect/>
          </a:stretch>
        </p:blipFill>
        <p:spPr bwMode="auto">
          <a:xfrm>
            <a:off x="968009" y="1196752"/>
            <a:ext cx="7207982" cy="5472608"/>
          </a:xfrm>
          <a:prstGeom prst="rect">
            <a:avLst/>
          </a:prstGeom>
          <a:noFill/>
          <a:ln w="9525">
            <a:noFill/>
            <a:miter lim="800000"/>
            <a:headEnd/>
            <a:tailEnd/>
          </a:ln>
        </p:spPr>
      </p:pic>
      <p:sp>
        <p:nvSpPr>
          <p:cNvPr id="4" name="Téglalap 3"/>
          <p:cNvSpPr/>
          <p:nvPr/>
        </p:nvSpPr>
        <p:spPr>
          <a:xfrm>
            <a:off x="0" y="188640"/>
            <a:ext cx="9144000" cy="1015663"/>
          </a:xfrm>
          <a:prstGeom prst="rect">
            <a:avLst/>
          </a:prstGeom>
        </p:spPr>
        <p:txBody>
          <a:bodyPr wrap="square">
            <a:spAutoFit/>
          </a:bodyPr>
          <a:lstStyle/>
          <a:p>
            <a:pPr algn="ctr">
              <a:lnSpc>
                <a:spcPts val="2400"/>
              </a:lnSpc>
            </a:pPr>
            <a:r>
              <a:rPr lang="hu-HU" sz="2000" b="1" dirty="0" smtClean="0">
                <a:latin typeface="Arial Black" pitchFamily="34" charset="0"/>
              </a:rPr>
              <a:t>DEBRECENI REFORMÁTUS NAGYTEMPLOMBAN</a:t>
            </a:r>
          </a:p>
          <a:p>
            <a:pPr algn="ctr">
              <a:lnSpc>
                <a:spcPts val="2400"/>
              </a:lnSpc>
            </a:pPr>
            <a:r>
              <a:rPr lang="hu-HU" sz="2000" dirty="0" smtClean="0">
                <a:latin typeface="Arial Black" pitchFamily="34" charset="0"/>
              </a:rPr>
              <a:t>1500 m²</a:t>
            </a:r>
            <a:r>
              <a:rPr lang="hu-HU" sz="2000" dirty="0" err="1" smtClean="0">
                <a:latin typeface="Arial Black" pitchFamily="34" charset="0"/>
              </a:rPr>
              <a:t>-es</a:t>
            </a:r>
            <a:r>
              <a:rPr lang="hu-HU" sz="2000" dirty="0" smtClean="0">
                <a:latin typeface="Arial Black" pitchFamily="34" charset="0"/>
              </a:rPr>
              <a:t> alapterületével az ország legnagyobb református temploma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strVal val="2/3*#ppt_w"/>
                                          </p:val>
                                        </p:tav>
                                        <p:tav tm="100000">
                                          <p:val>
                                            <p:strVal val="#ppt_w"/>
                                          </p:val>
                                        </p:tav>
                                      </p:tavLst>
                                    </p:anim>
                                    <p:anim calcmode="lin" valueType="num">
                                      <p:cBhvr>
                                        <p:cTn id="8" dur="2000" fill="hold"/>
                                        <p:tgtEl>
                                          <p:spTgt spid="205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lum contrast="10000"/>
          </a:blip>
          <a:srcRect l="2822" t="1085" r="2170" b="3594"/>
          <a:stretch>
            <a:fillRect/>
          </a:stretch>
        </p:blipFill>
        <p:spPr bwMode="auto">
          <a:xfrm>
            <a:off x="714124" y="836712"/>
            <a:ext cx="7715752" cy="5805912"/>
          </a:xfrm>
          <a:prstGeom prst="rect">
            <a:avLst/>
          </a:prstGeom>
          <a:noFill/>
          <a:ln w="9525">
            <a:noFill/>
            <a:miter lim="800000"/>
            <a:headEnd/>
            <a:tailEnd/>
          </a:ln>
        </p:spPr>
      </p:pic>
      <p:sp>
        <p:nvSpPr>
          <p:cNvPr id="3" name="Szövegdoboz 2"/>
          <p:cNvSpPr txBox="1"/>
          <p:nvPr/>
        </p:nvSpPr>
        <p:spPr>
          <a:xfrm>
            <a:off x="251520" y="188640"/>
            <a:ext cx="8640960" cy="711990"/>
          </a:xfrm>
          <a:prstGeom prst="rect">
            <a:avLst/>
          </a:prstGeom>
          <a:noFill/>
        </p:spPr>
        <p:txBody>
          <a:bodyPr wrap="square" rtlCol="0">
            <a:spAutoFit/>
          </a:bodyPr>
          <a:lstStyle/>
          <a:p>
            <a:pPr algn="ctr">
              <a:lnSpc>
                <a:spcPts val="2400"/>
              </a:lnSpc>
            </a:pPr>
            <a:r>
              <a:rPr lang="hu-HU" sz="2000" dirty="0" smtClean="0">
                <a:latin typeface="Arial Black" pitchFamily="34" charset="0"/>
              </a:rPr>
              <a:t> DEBRECEN PIAC UTCA,  NAGYTEMPLOM ELŐTT JOBBA</a:t>
            </a:r>
          </a:p>
          <a:p>
            <a:pPr algn="ctr">
              <a:lnSpc>
                <a:spcPts val="2400"/>
              </a:lnSpc>
            </a:pPr>
            <a:r>
              <a:rPr lang="hu-HU" sz="2000" dirty="0" smtClean="0">
                <a:latin typeface="Arial Black" pitchFamily="34" charset="0"/>
              </a:rPr>
              <a:t> A RÉGI VÁROSHÁZA</a:t>
            </a:r>
            <a:endParaRPr lang="hu-HU" sz="2000"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strVal val="2/3*#ppt_w"/>
                                          </p:val>
                                        </p:tav>
                                        <p:tav tm="100000">
                                          <p:val>
                                            <p:strVal val="#ppt_w"/>
                                          </p:val>
                                        </p:tav>
                                      </p:tavLst>
                                    </p:anim>
                                    <p:anim calcmode="lin" valueType="num">
                                      <p:cBhvr>
                                        <p:cTn id="8" dur="2000" fill="hold"/>
                                        <p:tgtEl>
                                          <p:spTgt spid="205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1916832"/>
            <a:ext cx="8640960" cy="4154984"/>
          </a:xfrm>
          <a:prstGeom prst="rect">
            <a:avLst/>
          </a:prstGeom>
        </p:spPr>
        <p:txBody>
          <a:bodyPr wrap="square">
            <a:spAutoFit/>
          </a:bodyPr>
          <a:lstStyle/>
          <a:p>
            <a:pPr algn="ctr"/>
            <a:r>
              <a:rPr lang="hu-HU" sz="3600" dirty="0" smtClean="0">
                <a:latin typeface="Arial Black" pitchFamily="34" charset="0"/>
              </a:rPr>
              <a:t>DEBRECENI REFORMÁTUS KOLLÉGIUM</a:t>
            </a:r>
          </a:p>
          <a:p>
            <a:pPr algn="ctr"/>
            <a:endParaRPr lang="hu-HU" sz="2400" dirty="0" smtClean="0">
              <a:latin typeface="Arial Black" pitchFamily="34" charset="0"/>
            </a:endParaRPr>
          </a:p>
          <a:p>
            <a:pPr algn="ctr"/>
            <a:r>
              <a:rPr lang="hu-HU" sz="2400" dirty="0" smtClean="0">
                <a:latin typeface="Arial Black" pitchFamily="34" charset="0"/>
              </a:rPr>
              <a:t> Tervező</a:t>
            </a:r>
          </a:p>
          <a:p>
            <a:pPr algn="ctr"/>
            <a:r>
              <a:rPr lang="hu-HU" sz="2400" dirty="0" smtClean="0">
                <a:latin typeface="Arial Black" pitchFamily="34" charset="0"/>
              </a:rPr>
              <a:t> PÉCHY MIHÁLY </a:t>
            </a:r>
          </a:p>
          <a:p>
            <a:pPr algn="ctr"/>
            <a:r>
              <a:rPr lang="hu-HU" sz="2400" dirty="0" smtClean="0">
                <a:latin typeface="Arial Black" pitchFamily="34" charset="0"/>
              </a:rPr>
              <a:t>1804-1816 </a:t>
            </a:r>
          </a:p>
          <a:p>
            <a:pPr algn="ctr"/>
            <a:endParaRPr lang="hu-HU" sz="2400" dirty="0" smtClean="0">
              <a:latin typeface="Arial Black" pitchFamily="34" charset="0"/>
            </a:endParaRPr>
          </a:p>
          <a:p>
            <a:pPr algn="ctr"/>
            <a:r>
              <a:rPr lang="hu-HU" sz="2400" dirty="0" smtClean="0">
                <a:latin typeface="Arial Black" pitchFamily="34" charset="0"/>
              </a:rPr>
              <a:t> </a:t>
            </a:r>
          </a:p>
          <a:p>
            <a:pPr algn="ctr"/>
            <a:r>
              <a:rPr lang="hu-HU" sz="2400" dirty="0" smtClean="0">
                <a:latin typeface="Arial Black" pitchFamily="34" charset="0"/>
              </a:rPr>
              <a:t>(2015 04.28.-05.01.)</a:t>
            </a:r>
          </a:p>
          <a:p>
            <a:pPr algn="ctr"/>
            <a:endParaRPr lang="hu-HU" sz="2400" dirty="0" smtClean="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2/3*#ppt_w"/>
                                          </p:val>
                                        </p:tav>
                                        <p:tav tm="100000">
                                          <p:val>
                                            <p:strVal val="#ppt_w"/>
                                          </p:val>
                                        </p:tav>
                                      </p:tavLst>
                                    </p:anim>
                                    <p:anim calcmode="lin" valueType="num">
                                      <p:cBhvr>
                                        <p:cTn id="8" dur="2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descr="C:\Users\User\Downloads\p788-1.jpg"/>
          <p:cNvPicPr>
            <a:picLocks noChangeAspect="1" noChangeArrowheads="1"/>
          </p:cNvPicPr>
          <p:nvPr/>
        </p:nvPicPr>
        <p:blipFill>
          <a:blip r:embed="rId2" cstate="email">
            <a:lum contrast="20000"/>
          </a:blip>
          <a:srcRect/>
          <a:stretch>
            <a:fillRect/>
          </a:stretch>
        </p:blipFill>
        <p:spPr bwMode="auto">
          <a:xfrm>
            <a:off x="875589" y="1124744"/>
            <a:ext cx="7392822" cy="5544616"/>
          </a:xfrm>
          <a:prstGeom prst="rect">
            <a:avLst/>
          </a:prstGeom>
          <a:noFill/>
        </p:spPr>
      </p:pic>
      <p:sp>
        <p:nvSpPr>
          <p:cNvPr id="3" name="Téglalap 2"/>
          <p:cNvSpPr/>
          <p:nvPr/>
        </p:nvSpPr>
        <p:spPr>
          <a:xfrm>
            <a:off x="251520" y="188640"/>
            <a:ext cx="8712968" cy="711990"/>
          </a:xfrm>
          <a:prstGeom prst="rect">
            <a:avLst/>
          </a:prstGeom>
        </p:spPr>
        <p:txBody>
          <a:bodyPr wrap="square">
            <a:spAutoFit/>
          </a:bodyPr>
          <a:lstStyle/>
          <a:p>
            <a:pPr algn="ctr">
              <a:lnSpc>
                <a:spcPts val="2400"/>
              </a:lnSpc>
            </a:pPr>
            <a:r>
              <a:rPr lang="hu-HU" sz="2400" dirty="0" smtClean="0">
                <a:latin typeface="Arial Black" pitchFamily="34" charset="0"/>
              </a:rPr>
              <a:t> </a:t>
            </a:r>
            <a:r>
              <a:rPr lang="hu-HU" sz="2000" dirty="0" smtClean="0">
                <a:latin typeface="Arial Black" pitchFamily="34" charset="0"/>
              </a:rPr>
              <a:t>DEBRECENI REFORMÁTUS KOLLÉGIUM  </a:t>
            </a:r>
          </a:p>
          <a:p>
            <a:pPr algn="ctr">
              <a:lnSpc>
                <a:spcPts val="2400"/>
              </a:lnSpc>
            </a:pPr>
            <a:r>
              <a:rPr lang="hu-HU" sz="2000" dirty="0" smtClean="0">
                <a:latin typeface="Arial Black" pitchFamily="34" charset="0"/>
              </a:rPr>
              <a:t>Tervező: PÉCHY MIHÁLY, 1804 - 1816</a:t>
            </a:r>
            <a:endParaRPr lang="hu-HU" sz="2000"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34498"/>
                                        </p:tgtEl>
                                        <p:attrNameLst>
                                          <p:attrName>style.visibility</p:attrName>
                                        </p:attrNameLst>
                                      </p:cBhvr>
                                      <p:to>
                                        <p:strVal val="visible"/>
                                      </p:to>
                                    </p:set>
                                    <p:anim calcmode="lin" valueType="num">
                                      <p:cBhvr>
                                        <p:cTn id="7" dur="2000" fill="hold"/>
                                        <p:tgtEl>
                                          <p:spTgt spid="234498"/>
                                        </p:tgtEl>
                                        <p:attrNameLst>
                                          <p:attrName>ppt_w</p:attrName>
                                        </p:attrNameLst>
                                      </p:cBhvr>
                                      <p:tavLst>
                                        <p:tav tm="0">
                                          <p:val>
                                            <p:strVal val="2/3*#ppt_w"/>
                                          </p:val>
                                        </p:tav>
                                        <p:tav tm="100000">
                                          <p:val>
                                            <p:strVal val="#ppt_w"/>
                                          </p:val>
                                        </p:tav>
                                      </p:tavLst>
                                    </p:anim>
                                    <p:anim calcmode="lin" valueType="num">
                                      <p:cBhvr>
                                        <p:cTn id="8" dur="2000" fill="hold"/>
                                        <p:tgtEl>
                                          <p:spTgt spid="23449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15516" y="260648"/>
            <a:ext cx="8712968" cy="711990"/>
          </a:xfrm>
          <a:prstGeom prst="rect">
            <a:avLst/>
          </a:prstGeom>
        </p:spPr>
        <p:txBody>
          <a:bodyPr wrap="square">
            <a:spAutoFit/>
          </a:bodyPr>
          <a:lstStyle/>
          <a:p>
            <a:pPr algn="ctr">
              <a:lnSpc>
                <a:spcPts val="2400"/>
              </a:lnSpc>
            </a:pPr>
            <a:r>
              <a:rPr lang="hu-HU" sz="2000" dirty="0" smtClean="0">
                <a:latin typeface="Arial Black" pitchFamily="34" charset="0"/>
              </a:rPr>
              <a:t> DEBRECENI REFORMÁTUS KOLLÉGIUM - FŐÉPÜLET Tervező: PÉCHY MIHÁLY, 1804 -1816</a:t>
            </a:r>
            <a:endParaRPr lang="hu-HU" sz="2000" dirty="0">
              <a:latin typeface="Arial Black" pitchFamily="34" charset="0"/>
            </a:endParaRPr>
          </a:p>
        </p:txBody>
      </p:sp>
      <p:pic>
        <p:nvPicPr>
          <p:cNvPr id="217090" name="Picture 2" descr="A Közgyűjtemények épülete"/>
          <p:cNvPicPr>
            <a:picLocks noChangeAspect="1" noChangeArrowheads="1"/>
          </p:cNvPicPr>
          <p:nvPr/>
        </p:nvPicPr>
        <p:blipFill>
          <a:blip r:embed="rId2" cstate="email"/>
          <a:srcRect/>
          <a:stretch>
            <a:fillRect/>
          </a:stretch>
        </p:blipFill>
        <p:spPr bwMode="auto">
          <a:xfrm>
            <a:off x="540877" y="1268760"/>
            <a:ext cx="8062245" cy="5400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17090"/>
                                        </p:tgtEl>
                                        <p:attrNameLst>
                                          <p:attrName>style.visibility</p:attrName>
                                        </p:attrNameLst>
                                      </p:cBhvr>
                                      <p:to>
                                        <p:strVal val="visible"/>
                                      </p:to>
                                    </p:set>
                                    <p:anim calcmode="lin" valueType="num">
                                      <p:cBhvr>
                                        <p:cTn id="7" dur="2000" fill="hold"/>
                                        <p:tgtEl>
                                          <p:spTgt spid="217090"/>
                                        </p:tgtEl>
                                        <p:attrNameLst>
                                          <p:attrName>ppt_w</p:attrName>
                                        </p:attrNameLst>
                                      </p:cBhvr>
                                      <p:tavLst>
                                        <p:tav tm="0">
                                          <p:val>
                                            <p:strVal val="2/3*#ppt_w"/>
                                          </p:val>
                                        </p:tav>
                                        <p:tav tm="100000">
                                          <p:val>
                                            <p:strVal val="#ppt_w"/>
                                          </p:val>
                                        </p:tav>
                                      </p:tavLst>
                                    </p:anim>
                                    <p:anim calcmode="lin" valueType="num">
                                      <p:cBhvr>
                                        <p:cTn id="8" dur="2000" fill="hold"/>
                                        <p:tgtEl>
                                          <p:spTgt spid="21709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metropol.hu/2023/08/OuZyB2RSh_4e7RBRNH7avuCb5915c_yAbtFSrbrm3Uc/fit/1200/799/no/1/aHR0cHM6Ly9jbXNjZG4uYXBwLmNvbnRlbnQucHJpdmF0ZS9jb250ZW50LzIwYmYwZTYzNjMyYjRhMGQ5ODZhZDYyNzAwNTMzYTU3.jpg"/>
          <p:cNvPicPr>
            <a:picLocks noChangeAspect="1" noChangeArrowheads="1"/>
          </p:cNvPicPr>
          <p:nvPr/>
        </p:nvPicPr>
        <p:blipFill>
          <a:blip r:embed="rId2" cstate="email"/>
          <a:srcRect/>
          <a:stretch>
            <a:fillRect/>
          </a:stretch>
        </p:blipFill>
        <p:spPr bwMode="auto">
          <a:xfrm>
            <a:off x="215516" y="764704"/>
            <a:ext cx="8712968" cy="5794124"/>
          </a:xfrm>
          <a:prstGeom prst="rect">
            <a:avLst/>
          </a:prstGeom>
          <a:noFill/>
        </p:spPr>
      </p:pic>
      <p:sp>
        <p:nvSpPr>
          <p:cNvPr id="3" name="Téglalap 2"/>
          <p:cNvSpPr/>
          <p:nvPr/>
        </p:nvSpPr>
        <p:spPr>
          <a:xfrm>
            <a:off x="323528" y="188640"/>
            <a:ext cx="8640960" cy="400110"/>
          </a:xfrm>
          <a:prstGeom prst="rect">
            <a:avLst/>
          </a:prstGeom>
        </p:spPr>
        <p:txBody>
          <a:bodyPr wrap="square">
            <a:spAutoFit/>
          </a:bodyPr>
          <a:lstStyle/>
          <a:p>
            <a:pPr algn="ctr"/>
            <a:r>
              <a:rPr lang="hu-HU" sz="2000" b="1" dirty="0" smtClean="0">
                <a:latin typeface="Arial Black" pitchFamily="34" charset="0"/>
              </a:rPr>
              <a:t>SZÉCHENYI  LÁNCHÍD, BUDAPEST,</a:t>
            </a:r>
            <a:r>
              <a:rPr lang="hu-HU" sz="2000" dirty="0" smtClean="0">
                <a:latin typeface="Arial Black" pitchFamily="34" charset="0"/>
              </a:rPr>
              <a:t> </a:t>
            </a:r>
            <a:r>
              <a:rPr lang="hu-HU" sz="2000" b="1" dirty="0" smtClean="0">
                <a:latin typeface="Arial Black" pitchFamily="34" charset="0"/>
              </a:rPr>
              <a:t>(részlet),1839-49</a:t>
            </a:r>
            <a:endParaRPr lang="hu-HU" sz="2000" b="1"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strVal val="2/3*#ppt_w"/>
                                          </p:val>
                                        </p:tav>
                                        <p:tav tm="100000">
                                          <p:val>
                                            <p:strVal val="#ppt_w"/>
                                          </p:val>
                                        </p:tav>
                                      </p:tavLst>
                                    </p:anim>
                                    <p:anim calcmode="lin" valueType="num">
                                      <p:cBhvr>
                                        <p:cTn id="8" dur="2000" fill="hold"/>
                                        <p:tgtEl>
                                          <p:spTgt spid="102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https://ezerevparkja.hu/wp-content/uploads/2014/03/debrecen.jpg"/>
          <p:cNvPicPr>
            <a:picLocks noChangeAspect="1" noChangeArrowheads="1"/>
          </p:cNvPicPr>
          <p:nvPr/>
        </p:nvPicPr>
        <p:blipFill>
          <a:blip r:embed="rId2" cstate="email"/>
          <a:srcRect/>
          <a:stretch>
            <a:fillRect/>
          </a:stretch>
        </p:blipFill>
        <p:spPr bwMode="auto">
          <a:xfrm>
            <a:off x="2904204" y="1772816"/>
            <a:ext cx="6239796" cy="4673608"/>
          </a:xfrm>
          <a:prstGeom prst="rect">
            <a:avLst/>
          </a:prstGeom>
          <a:noFill/>
        </p:spPr>
      </p:pic>
      <p:sp>
        <p:nvSpPr>
          <p:cNvPr id="3" name="Téglalap 2"/>
          <p:cNvSpPr/>
          <p:nvPr/>
        </p:nvSpPr>
        <p:spPr>
          <a:xfrm>
            <a:off x="0" y="620688"/>
            <a:ext cx="9144000" cy="1015663"/>
          </a:xfrm>
          <a:prstGeom prst="rect">
            <a:avLst/>
          </a:prstGeom>
        </p:spPr>
        <p:txBody>
          <a:bodyPr wrap="square">
            <a:spAutoFit/>
          </a:bodyPr>
          <a:lstStyle/>
          <a:p>
            <a:pPr algn="ctr">
              <a:lnSpc>
                <a:spcPts val="2400"/>
              </a:lnSpc>
            </a:pPr>
            <a:r>
              <a:rPr lang="hu-HU" sz="2000" dirty="0" smtClean="0">
                <a:latin typeface="Arial Black" pitchFamily="34" charset="0"/>
              </a:rPr>
              <a:t> KORINTHOSZI OSZLOPOK  </a:t>
            </a:r>
          </a:p>
          <a:p>
            <a:pPr algn="ctr">
              <a:lnSpc>
                <a:spcPts val="2400"/>
              </a:lnSpc>
            </a:pPr>
            <a:r>
              <a:rPr lang="hu-HU" sz="2000" dirty="0" smtClean="0">
                <a:latin typeface="Arial Black" pitchFamily="34" charset="0"/>
              </a:rPr>
              <a:t>DEBRECENI REFORMÁTUS KOLLÉGIUM</a:t>
            </a:r>
          </a:p>
          <a:p>
            <a:pPr algn="ctr">
              <a:lnSpc>
                <a:spcPts val="2400"/>
              </a:lnSpc>
            </a:pPr>
            <a:r>
              <a:rPr lang="hu-HU" sz="2000" dirty="0" smtClean="0">
                <a:latin typeface="Arial Black" pitchFamily="34" charset="0"/>
              </a:rPr>
              <a:t>  </a:t>
            </a:r>
            <a:endParaRPr lang="hu-HU" sz="2000" dirty="0"/>
          </a:p>
        </p:txBody>
      </p:sp>
      <p:pic>
        <p:nvPicPr>
          <p:cNvPr id="4" name="Picture 2" descr="https://ezerevparkja.hu/wp-content/uploads/2014/03/debrecen.jpg"/>
          <p:cNvPicPr>
            <a:picLocks noChangeAspect="1" noChangeArrowheads="1"/>
          </p:cNvPicPr>
          <p:nvPr/>
        </p:nvPicPr>
        <p:blipFill>
          <a:blip r:embed="rId3" cstate="email"/>
          <a:srcRect/>
          <a:stretch>
            <a:fillRect/>
          </a:stretch>
        </p:blipFill>
        <p:spPr bwMode="auto">
          <a:xfrm>
            <a:off x="251520" y="3429000"/>
            <a:ext cx="2448272" cy="298233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37570"/>
                                        </p:tgtEl>
                                        <p:attrNameLst>
                                          <p:attrName>style.visibility</p:attrName>
                                        </p:attrNameLst>
                                      </p:cBhvr>
                                      <p:to>
                                        <p:strVal val="visible"/>
                                      </p:to>
                                    </p:set>
                                    <p:anim calcmode="lin" valueType="num">
                                      <p:cBhvr>
                                        <p:cTn id="7" dur="2000" fill="hold"/>
                                        <p:tgtEl>
                                          <p:spTgt spid="237570"/>
                                        </p:tgtEl>
                                        <p:attrNameLst>
                                          <p:attrName>ppt_w</p:attrName>
                                        </p:attrNameLst>
                                      </p:cBhvr>
                                      <p:tavLst>
                                        <p:tav tm="0">
                                          <p:val>
                                            <p:strVal val="2/3*#ppt_w"/>
                                          </p:val>
                                        </p:tav>
                                        <p:tav tm="100000">
                                          <p:val>
                                            <p:strVal val="#ppt_w"/>
                                          </p:val>
                                        </p:tav>
                                      </p:tavLst>
                                    </p:anim>
                                    <p:anim calcmode="lin" valueType="num">
                                      <p:cBhvr>
                                        <p:cTn id="8" dur="2000" fill="hold"/>
                                        <p:tgtEl>
                                          <p:spTgt spid="237570"/>
                                        </p:tgtEl>
                                        <p:attrNameLst>
                                          <p:attrName>ppt_h</p:attrName>
                                        </p:attrNameLst>
                                      </p:cBhvr>
                                      <p:tavLst>
                                        <p:tav tm="0">
                                          <p:val>
                                            <p:strVal val="2/3*#ppt_h"/>
                                          </p:val>
                                        </p:tav>
                                        <p:tav tm="100000">
                                          <p:val>
                                            <p:strVal val="#ppt_h"/>
                                          </p:val>
                                        </p:tav>
                                      </p:tavLst>
                                    </p:anim>
                                  </p:childTnLst>
                                </p:cTn>
                              </p:par>
                              <p:par>
                                <p:cTn id="9" presetID="23" presetClass="entr" presetSubtype="27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strVal val="2/3*#ppt_w"/>
                                          </p:val>
                                        </p:tav>
                                        <p:tav tm="100000">
                                          <p:val>
                                            <p:strVal val="#ppt_w"/>
                                          </p:val>
                                        </p:tav>
                                      </p:tavLst>
                                    </p:anim>
                                    <p:anim calcmode="lin" valueType="num">
                                      <p:cBhvr>
                                        <p:cTn id="12" dur="20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0" y="404664"/>
            <a:ext cx="9144000" cy="1323439"/>
          </a:xfrm>
          <a:prstGeom prst="rect">
            <a:avLst/>
          </a:prstGeom>
        </p:spPr>
        <p:txBody>
          <a:bodyPr wrap="square">
            <a:spAutoFit/>
          </a:bodyPr>
          <a:lstStyle/>
          <a:p>
            <a:pPr algn="ctr">
              <a:lnSpc>
                <a:spcPts val="2400"/>
              </a:lnSpc>
            </a:pPr>
            <a:r>
              <a:rPr lang="hu-HU" sz="2000" b="1" dirty="0" smtClean="0">
                <a:latin typeface="Arial Black" pitchFamily="34" charset="0"/>
              </a:rPr>
              <a:t>ORANDO ET LABORANDO </a:t>
            </a:r>
          </a:p>
          <a:p>
            <a:pPr algn="ctr">
              <a:lnSpc>
                <a:spcPts val="2400"/>
              </a:lnSpc>
            </a:pPr>
            <a:r>
              <a:rPr lang="hu-HU" sz="2000" dirty="0" smtClean="0">
                <a:latin typeface="Arial Black" pitchFamily="34" charset="0"/>
              </a:rPr>
              <a:t>(IMÁDKOZVA ÉS DOLGOZVA) </a:t>
            </a:r>
          </a:p>
          <a:p>
            <a:pPr algn="ctr">
              <a:lnSpc>
                <a:spcPts val="2400"/>
              </a:lnSpc>
            </a:pPr>
            <a:r>
              <a:rPr lang="hu-HU" sz="2000" dirty="0" smtClean="0">
                <a:latin typeface="Arial Black" pitchFamily="34" charset="0"/>
              </a:rPr>
              <a:t>REFORMÁTUS KOLLÉGIUM JELMONDATA</a:t>
            </a:r>
          </a:p>
          <a:p>
            <a:pPr algn="ctr">
              <a:lnSpc>
                <a:spcPts val="2400"/>
              </a:lnSpc>
            </a:pPr>
            <a:r>
              <a:rPr lang="hu-HU" sz="2000" dirty="0" smtClean="0">
                <a:latin typeface="Arial Black" pitchFamily="34" charset="0"/>
              </a:rPr>
              <a:t> A BELSŐ UDVARON</a:t>
            </a:r>
            <a:endParaRPr lang="hu-HU" sz="2000" dirty="0">
              <a:latin typeface="Arial Black" pitchFamily="34" charset="0"/>
            </a:endParaRPr>
          </a:p>
        </p:txBody>
      </p:sp>
      <p:pic>
        <p:nvPicPr>
          <p:cNvPr id="235526" name="Picture 6" descr="Orando et laborando"/>
          <p:cNvPicPr>
            <a:picLocks noChangeAspect="1" noChangeArrowheads="1"/>
          </p:cNvPicPr>
          <p:nvPr/>
        </p:nvPicPr>
        <p:blipFill>
          <a:blip r:embed="rId2" cstate="email">
            <a:lum bright="10000" contrast="20000"/>
          </a:blip>
          <a:srcRect/>
          <a:stretch>
            <a:fillRect/>
          </a:stretch>
        </p:blipFill>
        <p:spPr bwMode="auto">
          <a:xfrm>
            <a:off x="86888" y="1844824"/>
            <a:ext cx="8970224" cy="418553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35526"/>
                                        </p:tgtEl>
                                        <p:attrNameLst>
                                          <p:attrName>style.visibility</p:attrName>
                                        </p:attrNameLst>
                                      </p:cBhvr>
                                      <p:to>
                                        <p:strVal val="visible"/>
                                      </p:to>
                                    </p:set>
                                    <p:anim calcmode="lin" valueType="num">
                                      <p:cBhvr>
                                        <p:cTn id="7" dur="2000" fill="hold"/>
                                        <p:tgtEl>
                                          <p:spTgt spid="235526"/>
                                        </p:tgtEl>
                                        <p:attrNameLst>
                                          <p:attrName>ppt_w</p:attrName>
                                        </p:attrNameLst>
                                      </p:cBhvr>
                                      <p:tavLst>
                                        <p:tav tm="0">
                                          <p:val>
                                            <p:strVal val="2/3*#ppt_w"/>
                                          </p:val>
                                        </p:tav>
                                        <p:tav tm="100000">
                                          <p:val>
                                            <p:strVal val="#ppt_w"/>
                                          </p:val>
                                        </p:tav>
                                      </p:tavLst>
                                    </p:anim>
                                    <p:anim calcmode="lin" valueType="num">
                                      <p:cBhvr>
                                        <p:cTn id="8" dur="2000" fill="hold"/>
                                        <p:tgtEl>
                                          <p:spTgt spid="23552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descr="Református Kollégium, a Nagykönyvtár"/>
          <p:cNvPicPr>
            <a:picLocks noChangeAspect="1" noChangeArrowheads="1"/>
          </p:cNvPicPr>
          <p:nvPr/>
        </p:nvPicPr>
        <p:blipFill>
          <a:blip r:embed="rId2" cstate="email"/>
          <a:srcRect/>
          <a:stretch>
            <a:fillRect/>
          </a:stretch>
        </p:blipFill>
        <p:spPr bwMode="auto">
          <a:xfrm>
            <a:off x="863588" y="980728"/>
            <a:ext cx="7416824" cy="5562617"/>
          </a:xfrm>
          <a:prstGeom prst="rect">
            <a:avLst/>
          </a:prstGeom>
          <a:noFill/>
        </p:spPr>
      </p:pic>
      <p:sp>
        <p:nvSpPr>
          <p:cNvPr id="3" name="Téglalap 2"/>
          <p:cNvSpPr/>
          <p:nvPr/>
        </p:nvSpPr>
        <p:spPr>
          <a:xfrm>
            <a:off x="0" y="260648"/>
            <a:ext cx="9144000" cy="400110"/>
          </a:xfrm>
          <a:prstGeom prst="rect">
            <a:avLst/>
          </a:prstGeom>
        </p:spPr>
        <p:txBody>
          <a:bodyPr wrap="square">
            <a:spAutoFit/>
          </a:bodyPr>
          <a:lstStyle/>
          <a:p>
            <a:pPr algn="ctr">
              <a:lnSpc>
                <a:spcPts val="2400"/>
              </a:lnSpc>
            </a:pPr>
            <a:r>
              <a:rPr lang="hu-HU" sz="2000" dirty="0" smtClean="0">
                <a:latin typeface="Arial Black" pitchFamily="34" charset="0"/>
              </a:rPr>
              <a:t> KÖNYVTÁR </a:t>
            </a:r>
            <a:r>
              <a:rPr lang="hu-HU" sz="2000" dirty="0" smtClean="0"/>
              <a:t> </a:t>
            </a:r>
            <a:r>
              <a:rPr lang="hu-HU" sz="2000" b="1" dirty="0" smtClean="0">
                <a:latin typeface="Arial Black" pitchFamily="34" charset="0"/>
              </a:rPr>
              <a:t>-</a:t>
            </a:r>
            <a:r>
              <a:rPr lang="hu-HU" sz="2000" dirty="0" smtClean="0"/>
              <a:t> </a:t>
            </a:r>
            <a:r>
              <a:rPr lang="hu-HU" sz="2000" dirty="0" smtClean="0">
                <a:latin typeface="Arial Black" pitchFamily="34" charset="0"/>
              </a:rPr>
              <a:t>DEBRECENI REFORMÁTUS KOLLÉGIUM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36546"/>
                                        </p:tgtEl>
                                        <p:attrNameLst>
                                          <p:attrName>style.visibility</p:attrName>
                                        </p:attrNameLst>
                                      </p:cBhvr>
                                      <p:to>
                                        <p:strVal val="visible"/>
                                      </p:to>
                                    </p:set>
                                    <p:anim calcmode="lin" valueType="num">
                                      <p:cBhvr>
                                        <p:cTn id="7" dur="2000" fill="hold"/>
                                        <p:tgtEl>
                                          <p:spTgt spid="236546"/>
                                        </p:tgtEl>
                                        <p:attrNameLst>
                                          <p:attrName>ppt_w</p:attrName>
                                        </p:attrNameLst>
                                      </p:cBhvr>
                                      <p:tavLst>
                                        <p:tav tm="0">
                                          <p:val>
                                            <p:strVal val="2/3*#ppt_w"/>
                                          </p:val>
                                        </p:tav>
                                        <p:tav tm="100000">
                                          <p:val>
                                            <p:strVal val="#ppt_w"/>
                                          </p:val>
                                        </p:tav>
                                      </p:tavLst>
                                    </p:anim>
                                    <p:anim calcmode="lin" valueType="num">
                                      <p:cBhvr>
                                        <p:cTn id="8" dur="2000" fill="hold"/>
                                        <p:tgtEl>
                                          <p:spTgt spid="23654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contrast="10000"/>
          </a:blip>
          <a:srcRect l="935" t="943" r="1869" b="614"/>
          <a:stretch>
            <a:fillRect/>
          </a:stretch>
        </p:blipFill>
        <p:spPr bwMode="auto">
          <a:xfrm>
            <a:off x="827584" y="1169368"/>
            <a:ext cx="7488832" cy="5688632"/>
          </a:xfrm>
          <a:prstGeom prst="rect">
            <a:avLst/>
          </a:prstGeom>
          <a:noFill/>
          <a:ln w="9525">
            <a:noFill/>
            <a:miter lim="800000"/>
            <a:headEnd/>
            <a:tailEnd/>
          </a:ln>
        </p:spPr>
      </p:pic>
      <p:sp>
        <p:nvSpPr>
          <p:cNvPr id="3" name="Szövegdoboz 2"/>
          <p:cNvSpPr txBox="1"/>
          <p:nvPr/>
        </p:nvSpPr>
        <p:spPr>
          <a:xfrm>
            <a:off x="251520" y="260648"/>
            <a:ext cx="8712968" cy="707886"/>
          </a:xfrm>
          <a:prstGeom prst="rect">
            <a:avLst/>
          </a:prstGeom>
          <a:noFill/>
        </p:spPr>
        <p:txBody>
          <a:bodyPr wrap="square" rtlCol="0">
            <a:spAutoFit/>
          </a:bodyPr>
          <a:lstStyle/>
          <a:p>
            <a:pPr algn="ctr"/>
            <a:r>
              <a:rPr lang="hu-HU" sz="2000" dirty="0" smtClean="0">
                <a:latin typeface="Arial Black" pitchFamily="34" charset="0"/>
              </a:rPr>
              <a:t> MEGHALLGATJUK A REFORMÁTUS KOLLÉGIUM TÖRTÉNETÉT   </a:t>
            </a:r>
            <a:endParaRPr lang="hu-HU" sz="2000"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strVal val="2/3*#ppt_w"/>
                                          </p:val>
                                        </p:tav>
                                        <p:tav tm="100000">
                                          <p:val>
                                            <p:strVal val="#ppt_w"/>
                                          </p:val>
                                        </p:tav>
                                      </p:tavLst>
                                    </p:anim>
                                    <p:anim calcmode="lin" valueType="num">
                                      <p:cBhvr>
                                        <p:cTn id="8" dur="2000" fill="hold"/>
                                        <p:tgtEl>
                                          <p:spTgt spid="102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lum contrast="10000"/>
          </a:blip>
          <a:srcRect t="1282" r="2884" b="1282"/>
          <a:stretch>
            <a:fillRect/>
          </a:stretch>
        </p:blipFill>
        <p:spPr bwMode="auto">
          <a:xfrm>
            <a:off x="791580" y="980728"/>
            <a:ext cx="7560840" cy="5689345"/>
          </a:xfrm>
          <a:prstGeom prst="rect">
            <a:avLst/>
          </a:prstGeom>
          <a:noFill/>
          <a:ln w="9525">
            <a:noFill/>
            <a:miter lim="800000"/>
            <a:headEnd/>
            <a:tailEnd/>
          </a:ln>
        </p:spPr>
      </p:pic>
      <p:sp>
        <p:nvSpPr>
          <p:cNvPr id="3" name="Szövegdoboz 2"/>
          <p:cNvSpPr txBox="1"/>
          <p:nvPr/>
        </p:nvSpPr>
        <p:spPr>
          <a:xfrm>
            <a:off x="215516" y="260648"/>
            <a:ext cx="8712968" cy="769441"/>
          </a:xfrm>
          <a:prstGeom prst="rect">
            <a:avLst/>
          </a:prstGeom>
          <a:noFill/>
        </p:spPr>
        <p:txBody>
          <a:bodyPr wrap="square" rtlCol="0">
            <a:spAutoFit/>
          </a:bodyPr>
          <a:lstStyle/>
          <a:p>
            <a:pPr algn="ctr"/>
            <a:r>
              <a:rPr lang="hu-HU" sz="2400" dirty="0" smtClean="0">
                <a:latin typeface="Arial Black" pitchFamily="34" charset="0"/>
              </a:rPr>
              <a:t> </a:t>
            </a:r>
            <a:r>
              <a:rPr lang="hu-HU" sz="2000" dirty="0" smtClean="0">
                <a:latin typeface="Arial Black" pitchFamily="34" charset="0"/>
              </a:rPr>
              <a:t>KOLLÉGIUM BEJÁRATÁNÁL DEBRECENI REFORMÁTUS KOLLÉGIUM   </a:t>
            </a:r>
            <a:endParaRPr lang="hu-HU" sz="2000"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strVal val="2/3*#ppt_w"/>
                                          </p:val>
                                        </p:tav>
                                        <p:tav tm="100000">
                                          <p:val>
                                            <p:strVal val="#ppt_w"/>
                                          </p:val>
                                        </p:tav>
                                      </p:tavLst>
                                    </p:anim>
                                    <p:anim calcmode="lin" valueType="num">
                                      <p:cBhvr>
                                        <p:cTn id="8" dur="2000" fill="hold"/>
                                        <p:tgtEl>
                                          <p:spTgt spid="205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87524" y="1951672"/>
            <a:ext cx="8568952" cy="3600986"/>
          </a:xfrm>
          <a:prstGeom prst="rect">
            <a:avLst/>
          </a:prstGeom>
        </p:spPr>
        <p:txBody>
          <a:bodyPr wrap="square">
            <a:spAutoFit/>
          </a:bodyPr>
          <a:lstStyle/>
          <a:p>
            <a:pPr algn="ctr"/>
            <a:r>
              <a:rPr lang="hu-HU" sz="3600" dirty="0" smtClean="0">
                <a:latin typeface="Arial Black" pitchFamily="34" charset="0"/>
              </a:rPr>
              <a:t>DEBRECENI RÉGI VÁROSHÁZA </a:t>
            </a:r>
          </a:p>
          <a:p>
            <a:pPr algn="ctr"/>
            <a:endParaRPr lang="hu-HU" sz="2400" dirty="0" smtClean="0">
              <a:latin typeface="Arial Black" pitchFamily="34" charset="0"/>
            </a:endParaRPr>
          </a:p>
          <a:p>
            <a:pPr algn="ctr"/>
            <a:r>
              <a:rPr lang="hu-HU" sz="2400" dirty="0" smtClean="0">
                <a:latin typeface="Arial Black" pitchFamily="34" charset="0"/>
              </a:rPr>
              <a:t>Tervezők</a:t>
            </a:r>
          </a:p>
          <a:p>
            <a:pPr algn="ctr"/>
            <a:r>
              <a:rPr lang="pt-BR" sz="2400" dirty="0" smtClean="0">
                <a:latin typeface="Arial Black" pitchFamily="34" charset="0"/>
              </a:rPr>
              <a:t> POVOLNY FERENC </a:t>
            </a:r>
            <a:endParaRPr lang="hu-HU" sz="2400" dirty="0" smtClean="0">
              <a:latin typeface="Arial Black" pitchFamily="34" charset="0"/>
            </a:endParaRPr>
          </a:p>
          <a:p>
            <a:pPr algn="ctr"/>
            <a:r>
              <a:rPr lang="pt-BR" sz="2400" dirty="0" smtClean="0">
                <a:latin typeface="Arial Black" pitchFamily="34" charset="0"/>
              </a:rPr>
              <a:t> SÁGODY JÓZSEF</a:t>
            </a:r>
            <a:endParaRPr lang="hu-HU" sz="2400" dirty="0" smtClean="0">
              <a:latin typeface="Arial Black" pitchFamily="34" charset="0"/>
            </a:endParaRPr>
          </a:p>
          <a:p>
            <a:pPr algn="ctr"/>
            <a:r>
              <a:rPr lang="pt-BR" sz="2400" dirty="0" smtClean="0">
                <a:latin typeface="Arial Black" pitchFamily="34" charset="0"/>
              </a:rPr>
              <a:t> </a:t>
            </a:r>
            <a:r>
              <a:rPr lang="hu-HU" sz="2400" dirty="0" smtClean="0">
                <a:latin typeface="Arial Black" pitchFamily="34" charset="0"/>
              </a:rPr>
              <a:t>1843 </a:t>
            </a:r>
          </a:p>
          <a:p>
            <a:pPr algn="ctr"/>
            <a:endParaRPr lang="hu-HU" sz="2400" dirty="0" smtClean="0">
              <a:latin typeface="Arial Black" pitchFamily="34" charset="0"/>
            </a:endParaRPr>
          </a:p>
          <a:p>
            <a:pPr algn="ctr"/>
            <a:r>
              <a:rPr lang="hu-HU" sz="2400" dirty="0" smtClean="0">
                <a:latin typeface="Arial Black" pitchFamily="34" charset="0"/>
              </a:rPr>
              <a:t> (2015 04.28.-05.01.)</a:t>
            </a:r>
          </a:p>
          <a:p>
            <a:pPr algn="ctr"/>
            <a:r>
              <a:rPr lang="hu-HU" sz="2400" dirty="0" smtClean="0">
                <a:latin typeface="Arial Black"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2/3*#ppt_w"/>
                                          </p:val>
                                        </p:tav>
                                        <p:tav tm="100000">
                                          <p:val>
                                            <p:strVal val="#ppt_w"/>
                                          </p:val>
                                        </p:tav>
                                      </p:tavLst>
                                    </p:anim>
                                    <p:anim calcmode="lin" valueType="num">
                                      <p:cBhvr>
                                        <p:cTn id="8" dur="2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ebrecen hírei, debreceni hírek | Debrecen és Hajdú-Bihar megye hírei -  Dehir.hu"/>
          <p:cNvPicPr>
            <a:picLocks noChangeAspect="1" noChangeArrowheads="1"/>
          </p:cNvPicPr>
          <p:nvPr/>
        </p:nvPicPr>
        <p:blipFill>
          <a:blip r:embed="rId2" cstate="email"/>
          <a:srcRect/>
          <a:stretch>
            <a:fillRect/>
          </a:stretch>
        </p:blipFill>
        <p:spPr bwMode="auto">
          <a:xfrm>
            <a:off x="195486" y="1700808"/>
            <a:ext cx="8753028" cy="4376514"/>
          </a:xfrm>
          <a:prstGeom prst="rect">
            <a:avLst/>
          </a:prstGeom>
          <a:noFill/>
        </p:spPr>
      </p:pic>
      <p:sp>
        <p:nvSpPr>
          <p:cNvPr id="4" name="Téglalap 3"/>
          <p:cNvSpPr/>
          <p:nvPr/>
        </p:nvSpPr>
        <p:spPr>
          <a:xfrm>
            <a:off x="0" y="476672"/>
            <a:ext cx="9144000" cy="1019895"/>
          </a:xfrm>
          <a:prstGeom prst="rect">
            <a:avLst/>
          </a:prstGeom>
        </p:spPr>
        <p:txBody>
          <a:bodyPr wrap="square">
            <a:spAutoFit/>
          </a:bodyPr>
          <a:lstStyle/>
          <a:p>
            <a:pPr algn="ctr">
              <a:lnSpc>
                <a:spcPts val="2400"/>
              </a:lnSpc>
            </a:pPr>
            <a:r>
              <a:rPr lang="hu-HU" sz="2000" dirty="0" smtClean="0">
                <a:latin typeface="Arial Black" pitchFamily="34" charset="0"/>
              </a:rPr>
              <a:t>DEBRECENI  RÉGI VÁROSHÁZA</a:t>
            </a:r>
          </a:p>
          <a:p>
            <a:pPr algn="ctr">
              <a:lnSpc>
                <a:spcPts val="2400"/>
              </a:lnSpc>
            </a:pPr>
            <a:r>
              <a:rPr lang="hu-HU" sz="2000" dirty="0" smtClean="0">
                <a:latin typeface="Arial Black" pitchFamily="34" charset="0"/>
              </a:rPr>
              <a:t> Tervezők:</a:t>
            </a:r>
            <a:r>
              <a:rPr lang="pt-BR" sz="2000" dirty="0" smtClean="0">
                <a:latin typeface="Arial Black" pitchFamily="34" charset="0"/>
              </a:rPr>
              <a:t> POVOLNY FERENC és SÁGODY JÓZSE</a:t>
            </a:r>
            <a:endParaRPr lang="hu-HU" sz="2000" dirty="0" smtClean="0">
              <a:latin typeface="Arial Black" pitchFamily="34" charset="0"/>
            </a:endParaRPr>
          </a:p>
          <a:p>
            <a:pPr algn="ctr">
              <a:lnSpc>
                <a:spcPts val="2400"/>
              </a:lnSpc>
            </a:pPr>
            <a:r>
              <a:rPr lang="pt-BR" sz="2000" dirty="0" smtClean="0">
                <a:latin typeface="Arial Black" pitchFamily="34" charset="0"/>
              </a:rPr>
              <a:t> </a:t>
            </a:r>
            <a:r>
              <a:rPr lang="en-US" sz="2000" dirty="0" smtClean="0">
                <a:latin typeface="Arial Black" pitchFamily="34" charset="0"/>
              </a:rPr>
              <a:t>1838 </a:t>
            </a:r>
            <a:r>
              <a:rPr lang="hu-HU" sz="2000" dirty="0" smtClean="0">
                <a:latin typeface="Arial Black" pitchFamily="34" charset="0"/>
              </a:rPr>
              <a:t>-</a:t>
            </a:r>
            <a:r>
              <a:rPr lang="en-US" sz="2000" dirty="0" smtClean="0">
                <a:latin typeface="Arial Black" pitchFamily="34" charset="0"/>
              </a:rPr>
              <a:t>1842 (</a:t>
            </a:r>
            <a:r>
              <a:rPr lang="hu-HU" sz="2000" dirty="0" smtClean="0">
                <a:latin typeface="Arial Black" pitchFamily="34" charset="0"/>
              </a:rPr>
              <a:t>vagy</a:t>
            </a:r>
            <a:r>
              <a:rPr lang="en-US" sz="2000" dirty="0" smtClean="0">
                <a:latin typeface="Arial Black" pitchFamily="34" charset="0"/>
              </a:rPr>
              <a:t> 1843</a:t>
            </a:r>
            <a:r>
              <a:rPr lang="hu-HU" sz="2000"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2000" fill="hold"/>
                                        <p:tgtEl>
                                          <p:spTgt spid="8194"/>
                                        </p:tgtEl>
                                        <p:attrNameLst>
                                          <p:attrName>ppt_w</p:attrName>
                                        </p:attrNameLst>
                                      </p:cBhvr>
                                      <p:tavLst>
                                        <p:tav tm="0">
                                          <p:val>
                                            <p:strVal val="2/3*#ppt_w"/>
                                          </p:val>
                                        </p:tav>
                                        <p:tav tm="100000">
                                          <p:val>
                                            <p:strVal val="#ppt_w"/>
                                          </p:val>
                                        </p:tav>
                                      </p:tavLst>
                                    </p:anim>
                                    <p:anim calcmode="lin" valueType="num">
                                      <p:cBhvr>
                                        <p:cTn id="8" dur="2000" fill="hold"/>
                                        <p:tgtEl>
                                          <p:spTgt spid="819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C:\Users\User\Downloads\varoshaza-osz-min-1536x1025.jpg"/>
          <p:cNvPicPr>
            <a:picLocks noChangeAspect="1" noChangeArrowheads="1"/>
          </p:cNvPicPr>
          <p:nvPr/>
        </p:nvPicPr>
        <p:blipFill>
          <a:blip r:embed="rId2" cstate="email"/>
          <a:srcRect/>
          <a:stretch>
            <a:fillRect/>
          </a:stretch>
        </p:blipFill>
        <p:spPr bwMode="auto">
          <a:xfrm>
            <a:off x="471548" y="1196752"/>
            <a:ext cx="8200904" cy="5472608"/>
          </a:xfrm>
          <a:prstGeom prst="rect">
            <a:avLst/>
          </a:prstGeom>
          <a:noFill/>
        </p:spPr>
      </p:pic>
      <p:sp>
        <p:nvSpPr>
          <p:cNvPr id="3" name="Téglalap 2"/>
          <p:cNvSpPr/>
          <p:nvPr/>
        </p:nvSpPr>
        <p:spPr>
          <a:xfrm>
            <a:off x="0" y="188640"/>
            <a:ext cx="9144000" cy="1019766"/>
          </a:xfrm>
          <a:prstGeom prst="rect">
            <a:avLst/>
          </a:prstGeom>
        </p:spPr>
        <p:txBody>
          <a:bodyPr wrap="square">
            <a:spAutoFit/>
          </a:bodyPr>
          <a:lstStyle/>
          <a:p>
            <a:pPr algn="ctr">
              <a:lnSpc>
                <a:spcPts val="2400"/>
              </a:lnSpc>
            </a:pPr>
            <a:r>
              <a:rPr lang="hu-HU" sz="2000" dirty="0" smtClean="0">
                <a:latin typeface="Arial Black" pitchFamily="34" charset="0"/>
              </a:rPr>
              <a:t>DEBRECENI  RÉGI VÁROSHÁZA A PIAC UTCA FELŐL</a:t>
            </a:r>
            <a:r>
              <a:rPr lang="pt-BR" sz="2000" dirty="0" smtClean="0">
                <a:latin typeface="Arial Black" pitchFamily="34" charset="0"/>
              </a:rPr>
              <a:t> </a:t>
            </a:r>
            <a:endParaRPr lang="hu-HU" sz="2000" dirty="0" smtClean="0">
              <a:latin typeface="Arial Black" pitchFamily="34" charset="0"/>
            </a:endParaRPr>
          </a:p>
          <a:p>
            <a:pPr algn="ctr">
              <a:lnSpc>
                <a:spcPts val="2400"/>
              </a:lnSpc>
            </a:pPr>
            <a:r>
              <a:rPr lang="hu-HU" sz="2000" dirty="0" smtClean="0">
                <a:latin typeface="Arial Black" pitchFamily="34" charset="0"/>
              </a:rPr>
              <a:t> </a:t>
            </a:r>
            <a:r>
              <a:rPr lang="hu-HU" sz="2000" dirty="0" err="1" smtClean="0">
                <a:latin typeface="Arial Black" pitchFamily="34" charset="0"/>
              </a:rPr>
              <a:t>Tevezők</a:t>
            </a:r>
            <a:r>
              <a:rPr lang="hu-HU" sz="2000" dirty="0" smtClean="0">
                <a:latin typeface="Arial Black" pitchFamily="34" charset="0"/>
              </a:rPr>
              <a:t>:</a:t>
            </a:r>
            <a:r>
              <a:rPr lang="pt-BR" sz="2000" dirty="0" smtClean="0">
                <a:latin typeface="Arial Black" pitchFamily="34" charset="0"/>
              </a:rPr>
              <a:t> POVOLNY FERENC ÉS SÁGODY JÓZSEF</a:t>
            </a:r>
            <a:endParaRPr lang="hu-HU" sz="2000" dirty="0" smtClean="0">
              <a:latin typeface="Arial Black" pitchFamily="34" charset="0"/>
            </a:endParaRPr>
          </a:p>
          <a:p>
            <a:pPr algn="ctr">
              <a:lnSpc>
                <a:spcPts val="2400"/>
              </a:lnSpc>
            </a:pPr>
            <a:r>
              <a:rPr lang="pt-BR" sz="2000" dirty="0" smtClean="0">
                <a:latin typeface="Arial Black" pitchFamily="34" charset="0"/>
              </a:rPr>
              <a:t> </a:t>
            </a:r>
            <a:r>
              <a:rPr lang="en-US" sz="2000" dirty="0" smtClean="0">
                <a:latin typeface="Arial Black" pitchFamily="34" charset="0"/>
              </a:rPr>
              <a:t> 1838 </a:t>
            </a:r>
            <a:r>
              <a:rPr lang="hu-HU" sz="2000" dirty="0" smtClean="0">
                <a:latin typeface="Arial Black" pitchFamily="34" charset="0"/>
              </a:rPr>
              <a:t>-</a:t>
            </a:r>
            <a:r>
              <a:rPr lang="en-US" sz="2000" dirty="0" smtClean="0">
                <a:latin typeface="Arial Black" pitchFamily="34" charset="0"/>
              </a:rPr>
              <a:t>1842 </a:t>
            </a:r>
            <a:r>
              <a:rPr lang="hu-HU" sz="2000" dirty="0" smtClean="0">
                <a:latin typeface="Arial Black" pitchFamily="34" charset="0"/>
              </a:rPr>
              <a:t>(1843)</a:t>
            </a:r>
            <a:endParaRPr lang="hu-HU" sz="2000"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30402"/>
                                        </p:tgtEl>
                                        <p:attrNameLst>
                                          <p:attrName>style.visibility</p:attrName>
                                        </p:attrNameLst>
                                      </p:cBhvr>
                                      <p:to>
                                        <p:strVal val="visible"/>
                                      </p:to>
                                    </p:set>
                                    <p:anim calcmode="lin" valueType="num">
                                      <p:cBhvr>
                                        <p:cTn id="7" dur="2000" fill="hold"/>
                                        <p:tgtEl>
                                          <p:spTgt spid="230402"/>
                                        </p:tgtEl>
                                        <p:attrNameLst>
                                          <p:attrName>ppt_w</p:attrName>
                                        </p:attrNameLst>
                                      </p:cBhvr>
                                      <p:tavLst>
                                        <p:tav tm="0">
                                          <p:val>
                                            <p:strVal val="2/3*#ppt_w"/>
                                          </p:val>
                                        </p:tav>
                                        <p:tav tm="100000">
                                          <p:val>
                                            <p:strVal val="#ppt_w"/>
                                          </p:val>
                                        </p:tav>
                                      </p:tavLst>
                                    </p:anim>
                                    <p:anim calcmode="lin" valueType="num">
                                      <p:cBhvr>
                                        <p:cTn id="8" dur="2000" fill="hold"/>
                                        <p:tgtEl>
                                          <p:spTgt spid="23040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descr="C:\Users\User\Downloads\varoshaza-osz-min-1536x1025.jpg"/>
          <p:cNvPicPr>
            <a:picLocks noChangeAspect="1" noChangeArrowheads="1"/>
          </p:cNvPicPr>
          <p:nvPr/>
        </p:nvPicPr>
        <p:blipFill>
          <a:blip r:embed="rId2" cstate="email">
            <a:lum contrast="20000"/>
          </a:blip>
          <a:srcRect/>
          <a:stretch>
            <a:fillRect/>
          </a:stretch>
        </p:blipFill>
        <p:spPr bwMode="auto">
          <a:xfrm>
            <a:off x="1677315" y="1275805"/>
            <a:ext cx="5789369" cy="5582195"/>
          </a:xfrm>
          <a:prstGeom prst="rect">
            <a:avLst/>
          </a:prstGeom>
          <a:noFill/>
        </p:spPr>
      </p:pic>
      <p:sp>
        <p:nvSpPr>
          <p:cNvPr id="3" name="Téglalap 2"/>
          <p:cNvSpPr/>
          <p:nvPr/>
        </p:nvSpPr>
        <p:spPr>
          <a:xfrm>
            <a:off x="0" y="260648"/>
            <a:ext cx="9144000" cy="1015663"/>
          </a:xfrm>
          <a:prstGeom prst="rect">
            <a:avLst/>
          </a:prstGeom>
        </p:spPr>
        <p:txBody>
          <a:bodyPr wrap="square">
            <a:spAutoFit/>
          </a:bodyPr>
          <a:lstStyle/>
          <a:p>
            <a:pPr algn="ctr">
              <a:lnSpc>
                <a:spcPts val="2400"/>
              </a:lnSpc>
            </a:pPr>
            <a:r>
              <a:rPr lang="hu-HU" sz="2000" dirty="0" smtClean="0">
                <a:latin typeface="Arial Black" pitchFamily="34" charset="0"/>
              </a:rPr>
              <a:t> TIMPANON, KORINTHOSZI OSZLOPOK</a:t>
            </a:r>
          </a:p>
          <a:p>
            <a:pPr algn="ctr">
              <a:lnSpc>
                <a:spcPts val="2400"/>
              </a:lnSpc>
            </a:pPr>
            <a:r>
              <a:rPr lang="hu-HU" sz="2000" dirty="0" smtClean="0">
                <a:latin typeface="Arial Black" pitchFamily="34" charset="0"/>
              </a:rPr>
              <a:t>DEBRECENI  RÉGI VÁROSHÁZA, (RÉSZLET)</a:t>
            </a:r>
          </a:p>
          <a:p>
            <a:pPr algn="ctr">
              <a:lnSpc>
                <a:spcPts val="2400"/>
              </a:lnSpc>
            </a:pPr>
            <a:r>
              <a:rPr lang="hu-HU" sz="2000" dirty="0" err="1" smtClean="0">
                <a:latin typeface="Arial Black" pitchFamily="34" charset="0"/>
              </a:rPr>
              <a:t>tevezők</a:t>
            </a:r>
            <a:r>
              <a:rPr lang="hu-HU" sz="2000" dirty="0" smtClean="0">
                <a:latin typeface="Arial Black" pitchFamily="34" charset="0"/>
              </a:rPr>
              <a:t>:</a:t>
            </a:r>
            <a:r>
              <a:rPr lang="pt-BR" sz="2000" dirty="0" smtClean="0">
                <a:latin typeface="Arial Black" pitchFamily="34" charset="0"/>
              </a:rPr>
              <a:t> POVOLNY FERENC ÉS SÁGODY JÓZSEF</a:t>
            </a:r>
            <a:endParaRPr lang="hu-HU" sz="2000"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31426"/>
                                        </p:tgtEl>
                                        <p:attrNameLst>
                                          <p:attrName>style.visibility</p:attrName>
                                        </p:attrNameLst>
                                      </p:cBhvr>
                                      <p:to>
                                        <p:strVal val="visible"/>
                                      </p:to>
                                    </p:set>
                                    <p:anim calcmode="lin" valueType="num">
                                      <p:cBhvr>
                                        <p:cTn id="7" dur="2000" fill="hold"/>
                                        <p:tgtEl>
                                          <p:spTgt spid="231426"/>
                                        </p:tgtEl>
                                        <p:attrNameLst>
                                          <p:attrName>ppt_w</p:attrName>
                                        </p:attrNameLst>
                                      </p:cBhvr>
                                      <p:tavLst>
                                        <p:tav tm="0">
                                          <p:val>
                                            <p:strVal val="2/3*#ppt_w"/>
                                          </p:val>
                                        </p:tav>
                                        <p:tav tm="100000">
                                          <p:val>
                                            <p:strVal val="#ppt_w"/>
                                          </p:val>
                                        </p:tav>
                                      </p:tavLst>
                                    </p:anim>
                                    <p:anim calcmode="lin" valueType="num">
                                      <p:cBhvr>
                                        <p:cTn id="8" dur="2000" fill="hold"/>
                                        <p:tgtEl>
                                          <p:spTgt spid="23142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2" name="Picture 4" descr="https://upload.wikimedia.org/wikipedia/commons/thumb/9/98/Piac_Stra%C3%9Fe_20%2C_Tympanon%2C_Wappen%2C_2022_Debrecen.jpg/1280px-Piac_Stra%C3%9Fe_20%2C_Tympanon%2C_Wappen%2C_2022_Debrecen.jpg?uselang=fr"/>
          <p:cNvPicPr>
            <a:picLocks noChangeAspect="1" noChangeArrowheads="1"/>
          </p:cNvPicPr>
          <p:nvPr/>
        </p:nvPicPr>
        <p:blipFill>
          <a:blip r:embed="rId2" cstate="email">
            <a:lum contrast="30000"/>
          </a:blip>
          <a:srcRect/>
          <a:stretch>
            <a:fillRect/>
          </a:stretch>
        </p:blipFill>
        <p:spPr bwMode="auto">
          <a:xfrm>
            <a:off x="0" y="3448"/>
            <a:ext cx="4567403" cy="3425552"/>
          </a:xfrm>
          <a:prstGeom prst="rect">
            <a:avLst/>
          </a:prstGeom>
          <a:noFill/>
        </p:spPr>
      </p:pic>
      <p:sp>
        <p:nvSpPr>
          <p:cNvPr id="3" name="Téglalap 2"/>
          <p:cNvSpPr/>
          <p:nvPr/>
        </p:nvSpPr>
        <p:spPr>
          <a:xfrm>
            <a:off x="4572000" y="764704"/>
            <a:ext cx="4572000" cy="1943096"/>
          </a:xfrm>
          <a:prstGeom prst="rect">
            <a:avLst/>
          </a:prstGeom>
        </p:spPr>
        <p:txBody>
          <a:bodyPr wrap="square">
            <a:spAutoFit/>
          </a:bodyPr>
          <a:lstStyle/>
          <a:p>
            <a:pPr algn="ctr">
              <a:lnSpc>
                <a:spcPts val="2400"/>
              </a:lnSpc>
            </a:pPr>
            <a:r>
              <a:rPr lang="hu-HU" sz="2000" b="1" dirty="0" smtClean="0">
                <a:latin typeface="Arial Black" pitchFamily="34" charset="0"/>
              </a:rPr>
              <a:t>DEBRECENI  RÉGI VÁROSHÁZA</a:t>
            </a:r>
          </a:p>
          <a:p>
            <a:pPr algn="ctr">
              <a:lnSpc>
                <a:spcPts val="2400"/>
              </a:lnSpc>
            </a:pPr>
            <a:r>
              <a:rPr lang="hu-HU" sz="2000" b="1" dirty="0" smtClean="0">
                <a:latin typeface="Arial Black" pitchFamily="34" charset="0"/>
              </a:rPr>
              <a:t> (részletek)</a:t>
            </a:r>
          </a:p>
          <a:p>
            <a:pPr algn="ctr">
              <a:lnSpc>
                <a:spcPts val="2400"/>
              </a:lnSpc>
            </a:pPr>
            <a:r>
              <a:rPr lang="hu-HU" sz="2000" b="1" dirty="0" smtClean="0">
                <a:latin typeface="Arial Black" pitchFamily="34" charset="0"/>
              </a:rPr>
              <a:t>TIMPANON</a:t>
            </a:r>
          </a:p>
          <a:p>
            <a:pPr algn="ctr">
              <a:lnSpc>
                <a:spcPts val="2400"/>
              </a:lnSpc>
            </a:pPr>
            <a:r>
              <a:rPr lang="hu-HU" sz="2000" b="1" dirty="0" smtClean="0">
                <a:latin typeface="Arial Black" pitchFamily="34" charset="0"/>
              </a:rPr>
              <a:t>VÁROS CÍMERE </a:t>
            </a:r>
          </a:p>
          <a:p>
            <a:pPr algn="ctr">
              <a:lnSpc>
                <a:spcPts val="2400"/>
              </a:lnSpc>
            </a:pPr>
            <a:r>
              <a:rPr lang="hu-HU" sz="2000" b="1" dirty="0" smtClean="0">
                <a:latin typeface="Arial Black" pitchFamily="34" charset="0"/>
              </a:rPr>
              <a:t>KORINTHOSZI OSZLOPFŐ</a:t>
            </a:r>
          </a:p>
          <a:p>
            <a:pPr algn="ctr">
              <a:lnSpc>
                <a:spcPts val="2400"/>
              </a:lnSpc>
            </a:pPr>
            <a:endParaRPr lang="hu-HU" sz="2400" dirty="0">
              <a:latin typeface="Arial Black" pitchFamily="34" charset="0"/>
            </a:endParaRPr>
          </a:p>
        </p:txBody>
      </p:sp>
      <p:pic>
        <p:nvPicPr>
          <p:cNvPr id="4" name="Picture 2"/>
          <p:cNvPicPr>
            <a:picLocks noChangeAspect="1" noChangeArrowheads="1"/>
          </p:cNvPicPr>
          <p:nvPr/>
        </p:nvPicPr>
        <p:blipFill>
          <a:blip r:embed="rId3" cstate="email">
            <a:lum contrast="30000"/>
          </a:blip>
          <a:srcRect/>
          <a:stretch>
            <a:fillRect/>
          </a:stretch>
        </p:blipFill>
        <p:spPr bwMode="auto">
          <a:xfrm>
            <a:off x="5357432" y="3429000"/>
            <a:ext cx="3786568" cy="3168352"/>
          </a:xfrm>
          <a:prstGeom prst="rect">
            <a:avLst/>
          </a:prstGeom>
          <a:noFill/>
          <a:ln w="9525">
            <a:noFill/>
            <a:miter lim="800000"/>
            <a:headEnd/>
            <a:tailEnd/>
          </a:ln>
        </p:spPr>
      </p:pic>
      <p:pic>
        <p:nvPicPr>
          <p:cNvPr id="5" name="Picture 2"/>
          <p:cNvPicPr>
            <a:picLocks noChangeAspect="1" noChangeArrowheads="1"/>
          </p:cNvPicPr>
          <p:nvPr/>
        </p:nvPicPr>
        <p:blipFill>
          <a:blip r:embed="rId4" cstate="email">
            <a:lum contrast="30000"/>
          </a:blip>
          <a:srcRect/>
          <a:stretch>
            <a:fillRect/>
          </a:stretch>
        </p:blipFill>
        <p:spPr bwMode="auto">
          <a:xfrm>
            <a:off x="0" y="3429000"/>
            <a:ext cx="5160234" cy="321297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32452"/>
                                        </p:tgtEl>
                                        <p:attrNameLst>
                                          <p:attrName>style.visibility</p:attrName>
                                        </p:attrNameLst>
                                      </p:cBhvr>
                                      <p:to>
                                        <p:strVal val="visible"/>
                                      </p:to>
                                    </p:set>
                                    <p:anim calcmode="lin" valueType="num">
                                      <p:cBhvr>
                                        <p:cTn id="7" dur="2000" fill="hold"/>
                                        <p:tgtEl>
                                          <p:spTgt spid="232452"/>
                                        </p:tgtEl>
                                        <p:attrNameLst>
                                          <p:attrName>ppt_w</p:attrName>
                                        </p:attrNameLst>
                                      </p:cBhvr>
                                      <p:tavLst>
                                        <p:tav tm="0">
                                          <p:val>
                                            <p:strVal val="2/3*#ppt_w"/>
                                          </p:val>
                                        </p:tav>
                                        <p:tav tm="100000">
                                          <p:val>
                                            <p:strVal val="#ppt_w"/>
                                          </p:val>
                                        </p:tav>
                                      </p:tavLst>
                                    </p:anim>
                                    <p:anim calcmode="lin" valueType="num">
                                      <p:cBhvr>
                                        <p:cTn id="8" dur="2000" fill="hold"/>
                                        <p:tgtEl>
                                          <p:spTgt spid="232452"/>
                                        </p:tgtEl>
                                        <p:attrNameLst>
                                          <p:attrName>ppt_h</p:attrName>
                                        </p:attrNameLst>
                                      </p:cBhvr>
                                      <p:tavLst>
                                        <p:tav tm="0">
                                          <p:val>
                                            <p:strVal val="2/3*#ppt_h"/>
                                          </p:val>
                                        </p:tav>
                                        <p:tav tm="100000">
                                          <p:val>
                                            <p:strVal val="#ppt_h"/>
                                          </p:val>
                                        </p:tav>
                                      </p:tavLst>
                                    </p:anim>
                                  </p:childTnLst>
                                </p:cTn>
                              </p:par>
                              <p:par>
                                <p:cTn id="9" presetID="23" presetClass="entr" presetSubtype="27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strVal val="2/3*#ppt_w"/>
                                          </p:val>
                                        </p:tav>
                                        <p:tav tm="100000">
                                          <p:val>
                                            <p:strVal val="#ppt_w"/>
                                          </p:val>
                                        </p:tav>
                                      </p:tavLst>
                                    </p:anim>
                                    <p:anim calcmode="lin" valueType="num">
                                      <p:cBhvr>
                                        <p:cTn id="12" dur="2000" fill="hold"/>
                                        <p:tgtEl>
                                          <p:spTgt spid="5"/>
                                        </p:tgtEl>
                                        <p:attrNameLst>
                                          <p:attrName>ppt_h</p:attrName>
                                        </p:attrNameLst>
                                      </p:cBhvr>
                                      <p:tavLst>
                                        <p:tav tm="0">
                                          <p:val>
                                            <p:strVal val="2/3*#ppt_h"/>
                                          </p:val>
                                        </p:tav>
                                        <p:tav tm="100000">
                                          <p:val>
                                            <p:strVal val="#ppt_h"/>
                                          </p:val>
                                        </p:tav>
                                      </p:tavLst>
                                    </p:anim>
                                  </p:childTnLst>
                                </p:cTn>
                              </p:par>
                              <p:par>
                                <p:cTn id="13" presetID="23" presetClass="entr" presetSubtype="27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ppt_w</p:attrName>
                                        </p:attrNameLst>
                                      </p:cBhvr>
                                      <p:tavLst>
                                        <p:tav tm="0">
                                          <p:val>
                                            <p:strVal val="2/3*#ppt_w"/>
                                          </p:val>
                                        </p:tav>
                                        <p:tav tm="100000">
                                          <p:val>
                                            <p:strVal val="#ppt_w"/>
                                          </p:val>
                                        </p:tav>
                                      </p:tavLst>
                                    </p:anim>
                                    <p:anim calcmode="lin" valueType="num">
                                      <p:cBhvr>
                                        <p:cTn id="16" dur="20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önképző 2015\CSONTVÁRI\IMGP0431.JPG"/>
          <p:cNvPicPr>
            <a:picLocks noChangeAspect="1" noChangeArrowheads="1"/>
          </p:cNvPicPr>
          <p:nvPr/>
        </p:nvPicPr>
        <p:blipFill>
          <a:blip r:embed="rId2" cstate="email">
            <a:lum bright="10000" contrast="10000"/>
          </a:blip>
          <a:srcRect/>
          <a:stretch>
            <a:fillRect/>
          </a:stretch>
        </p:blipFill>
        <p:spPr bwMode="auto">
          <a:xfrm>
            <a:off x="1016605" y="1340768"/>
            <a:ext cx="7110790" cy="5333093"/>
          </a:xfrm>
          <a:prstGeom prst="rect">
            <a:avLst/>
          </a:prstGeom>
          <a:noFill/>
        </p:spPr>
      </p:pic>
      <p:sp>
        <p:nvSpPr>
          <p:cNvPr id="4" name="Téglalap 3"/>
          <p:cNvSpPr/>
          <p:nvPr/>
        </p:nvSpPr>
        <p:spPr>
          <a:xfrm>
            <a:off x="0" y="188640"/>
            <a:ext cx="9144000" cy="1019766"/>
          </a:xfrm>
          <a:prstGeom prst="rect">
            <a:avLst/>
          </a:prstGeom>
        </p:spPr>
        <p:txBody>
          <a:bodyPr wrap="square">
            <a:spAutoFit/>
          </a:bodyPr>
          <a:lstStyle/>
          <a:p>
            <a:pPr algn="ctr">
              <a:lnSpc>
                <a:spcPts val="2400"/>
              </a:lnSpc>
            </a:pPr>
            <a:r>
              <a:rPr lang="hu-HU" sz="2000" b="1" dirty="0" smtClean="0">
                <a:latin typeface="Arial Black" pitchFamily="34" charset="0"/>
              </a:rPr>
              <a:t>SZÉCHENYI LÁNCHÍD, BUDAPEST,</a:t>
            </a:r>
            <a:r>
              <a:rPr lang="hu-HU" sz="2000" dirty="0" smtClean="0">
                <a:latin typeface="Arial Black" pitchFamily="34" charset="0"/>
              </a:rPr>
              <a:t> 1839-49</a:t>
            </a:r>
            <a:endParaRPr lang="hu-HU" sz="2000" b="1" dirty="0" smtClean="0">
              <a:latin typeface="Arial Black" pitchFamily="34" charset="0"/>
            </a:endParaRPr>
          </a:p>
          <a:p>
            <a:pPr algn="ctr">
              <a:lnSpc>
                <a:spcPts val="2400"/>
              </a:lnSpc>
            </a:pPr>
            <a:r>
              <a:rPr lang="hu-HU" sz="2000" b="1" dirty="0" smtClean="0">
                <a:latin typeface="Arial Black" pitchFamily="34" charset="0"/>
              </a:rPr>
              <a:t> </a:t>
            </a:r>
            <a:r>
              <a:rPr lang="hu-HU" sz="2000" dirty="0" smtClean="0">
                <a:latin typeface="Arial Black" pitchFamily="34" charset="0"/>
              </a:rPr>
              <a:t>Tervező</a:t>
            </a:r>
            <a:r>
              <a:rPr lang="hu-HU" sz="2000" b="1" dirty="0" smtClean="0">
                <a:latin typeface="Arial Black" pitchFamily="34" charset="0"/>
              </a:rPr>
              <a:t>: WILLIAM TIERNEY CLARK </a:t>
            </a:r>
          </a:p>
          <a:p>
            <a:pPr algn="ctr">
              <a:lnSpc>
                <a:spcPts val="2400"/>
              </a:lnSpc>
            </a:pPr>
            <a:r>
              <a:rPr lang="hu-HU" sz="2000" dirty="0" smtClean="0">
                <a:latin typeface="Arial Black" pitchFamily="34" charset="0"/>
              </a:rPr>
              <a:t>Építész: </a:t>
            </a:r>
            <a:r>
              <a:rPr lang="hu-HU" sz="2000" b="1" dirty="0" smtClean="0">
                <a:latin typeface="Arial Black" pitchFamily="34" charset="0"/>
              </a:rPr>
              <a:t>ADAM CLARK,</a:t>
            </a:r>
            <a:r>
              <a:rPr lang="hu-HU" sz="2000" dirty="0" smtClean="0">
                <a:latin typeface="Arial Black" pitchFamily="34" charset="0"/>
              </a:rPr>
              <a:t> h: 380 m, </a:t>
            </a:r>
            <a:r>
              <a:rPr lang="hu-HU" sz="2000" dirty="0" err="1" smtClean="0">
                <a:latin typeface="Arial Black" pitchFamily="34" charset="0"/>
              </a:rPr>
              <a:t>sz</a:t>
            </a:r>
            <a:r>
              <a:rPr lang="hu-HU" sz="2000" dirty="0" smtClean="0">
                <a:latin typeface="Arial Black" pitchFamily="34" charset="0"/>
              </a:rPr>
              <a:t>: 14,8 m </a:t>
            </a:r>
            <a:endParaRPr lang="hu-HU" sz="2000"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2/3*#ppt_w"/>
                                          </p:val>
                                        </p:tav>
                                        <p:tav tm="100000">
                                          <p:val>
                                            <p:strVal val="#ppt_w"/>
                                          </p:val>
                                        </p:tav>
                                      </p:tavLst>
                                    </p:anim>
                                    <p:anim calcmode="lin" valueType="num">
                                      <p:cBhvr>
                                        <p:cTn id="8" dur="20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1844824"/>
            <a:ext cx="8496944" cy="3416320"/>
          </a:xfrm>
          <a:prstGeom prst="rect">
            <a:avLst/>
          </a:prstGeom>
        </p:spPr>
        <p:txBody>
          <a:bodyPr wrap="square">
            <a:spAutoFit/>
          </a:bodyPr>
          <a:lstStyle/>
          <a:p>
            <a:pPr algn="ctr"/>
            <a:r>
              <a:rPr lang="hu-HU" sz="3600" b="1" dirty="0" smtClean="0">
                <a:latin typeface="Arial Black" pitchFamily="34" charset="0"/>
              </a:rPr>
              <a:t>  KAZINCZY MAUZÓLEUM SZÉPHALOM </a:t>
            </a:r>
          </a:p>
          <a:p>
            <a:pPr algn="ctr"/>
            <a:endParaRPr lang="hu-HU" sz="2400" b="1" dirty="0" smtClean="0">
              <a:latin typeface="Arial Black" pitchFamily="34" charset="0"/>
            </a:endParaRPr>
          </a:p>
          <a:p>
            <a:pPr algn="ctr"/>
            <a:r>
              <a:rPr lang="hu-HU" sz="2400" b="1" dirty="0" smtClean="0">
                <a:latin typeface="Arial Black" pitchFamily="34" charset="0"/>
              </a:rPr>
              <a:t>Tervező</a:t>
            </a:r>
          </a:p>
          <a:p>
            <a:pPr algn="ctr"/>
            <a:r>
              <a:rPr lang="hu-HU" sz="2400" b="1" dirty="0" smtClean="0">
                <a:latin typeface="Arial Black" pitchFamily="34" charset="0"/>
              </a:rPr>
              <a:t> YBL MIKLÓS </a:t>
            </a:r>
          </a:p>
          <a:p>
            <a:pPr algn="ctr"/>
            <a:r>
              <a:rPr lang="hu-HU" sz="2400" b="1" dirty="0" smtClean="0">
                <a:latin typeface="Arial Black" pitchFamily="34" charset="0"/>
              </a:rPr>
              <a:t>1868-1873</a:t>
            </a:r>
          </a:p>
          <a:p>
            <a:pPr algn="ctr"/>
            <a:endParaRPr lang="hu-HU" sz="2400" b="1" dirty="0" smtClean="0">
              <a:latin typeface="Arial Black" pitchFamily="34" charset="0"/>
            </a:endParaRPr>
          </a:p>
          <a:p>
            <a:pPr algn="ctr"/>
            <a:r>
              <a:rPr lang="hu-HU" sz="2400" b="1" dirty="0" smtClean="0">
                <a:latin typeface="Arial Black" pitchFamily="34" charset="0"/>
              </a:rPr>
              <a:t>(2018.07.17. – 19.)  </a:t>
            </a:r>
            <a:endParaRPr lang="hu-HU" sz="2400" b="1"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2/3*#ppt_w"/>
                                          </p:val>
                                        </p:tav>
                                        <p:tav tm="100000">
                                          <p:val>
                                            <p:strVal val="#ppt_w"/>
                                          </p:val>
                                        </p:tav>
                                      </p:tavLst>
                                    </p:anim>
                                    <p:anim calcmode="lin" valueType="num">
                                      <p:cBhvr>
                                        <p:cTn id="8" dur="2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26458595_7f875169b9d19f409d471a01415ff44f_m"/>
          <p:cNvPicPr>
            <a:picLocks noGrp="1" noChangeAspect="1"/>
          </p:cNvPicPr>
          <p:nvPr isPhoto="1"/>
        </p:nvPicPr>
        <p:blipFill>
          <a:blip r:embed="rId2" cstate="email">
            <a:lum bright="10000" contrast="20000"/>
            <a:extLst>
              <a:ext uri="{28A0092B-C50C-407E-A947-70E740481C1C}">
                <a14:useLocalDpi xmlns="" xmlns:a14="http://schemas.microsoft.com/office/drawing/2010/main" val="0"/>
              </a:ext>
            </a:extLst>
          </a:blip>
          <a:stretch>
            <a:fillRect/>
          </a:stretch>
        </p:blipFill>
        <p:spPr>
          <a:xfrm>
            <a:off x="3779912" y="0"/>
            <a:ext cx="5112060" cy="6816080"/>
          </a:xfrm>
          <a:prstGeom prst="rect">
            <a:avLst/>
          </a:prstGeom>
          <a:noFill/>
          <a:ln>
            <a:noFill/>
          </a:ln>
        </p:spPr>
      </p:pic>
      <p:sp>
        <p:nvSpPr>
          <p:cNvPr id="4" name="Téglalap 3"/>
          <p:cNvSpPr/>
          <p:nvPr/>
        </p:nvSpPr>
        <p:spPr>
          <a:xfrm>
            <a:off x="179512" y="332656"/>
            <a:ext cx="3600400" cy="6247864"/>
          </a:xfrm>
          <a:prstGeom prst="rect">
            <a:avLst/>
          </a:prstGeom>
        </p:spPr>
        <p:txBody>
          <a:bodyPr wrap="square">
            <a:spAutoFit/>
          </a:bodyPr>
          <a:lstStyle/>
          <a:p>
            <a:pPr algn="ctr">
              <a:lnSpc>
                <a:spcPts val="2400"/>
              </a:lnSpc>
            </a:pPr>
            <a:r>
              <a:rPr lang="hu-HU" sz="2000" dirty="0" smtClean="0">
                <a:latin typeface="Arial Black" pitchFamily="34" charset="0"/>
              </a:rPr>
              <a:t>KAZINCZY FERENCNÉ  </a:t>
            </a:r>
          </a:p>
          <a:p>
            <a:pPr algn="ctr">
              <a:lnSpc>
                <a:spcPts val="2400"/>
              </a:lnSpc>
            </a:pPr>
            <a:r>
              <a:rPr lang="hu-HU" sz="2000" dirty="0" smtClean="0">
                <a:latin typeface="Arial Black" pitchFamily="34" charset="0"/>
              </a:rPr>
              <a:t>GRÓF TÖRÖK SOPHIE </a:t>
            </a:r>
          </a:p>
          <a:p>
            <a:pPr algn="ctr">
              <a:lnSpc>
                <a:spcPts val="2400"/>
              </a:lnSpc>
            </a:pPr>
            <a:r>
              <a:rPr lang="hu-HU" sz="2000" b="1" dirty="0" smtClean="0">
                <a:latin typeface="Arial Black" pitchFamily="34" charset="0"/>
              </a:rPr>
              <a:t>KAZINCZY MAUZÓLEUM SZÉPHALOM</a:t>
            </a:r>
          </a:p>
          <a:p>
            <a:pPr algn="ctr">
              <a:lnSpc>
                <a:spcPts val="2400"/>
              </a:lnSpc>
            </a:pPr>
            <a:r>
              <a:rPr lang="hu-HU" sz="2000" dirty="0" smtClean="0">
                <a:latin typeface="Arial Black" pitchFamily="34" charset="0"/>
              </a:rPr>
              <a:t> </a:t>
            </a:r>
          </a:p>
          <a:p>
            <a:pPr algn="ctr">
              <a:lnSpc>
                <a:spcPts val="2400"/>
              </a:lnSpc>
            </a:pPr>
            <a:r>
              <a:rPr lang="hu-HU" sz="2000" dirty="0" smtClean="0">
                <a:latin typeface="Arial Black" pitchFamily="34" charset="0"/>
              </a:rPr>
              <a:t>ALKOTÓ: </a:t>
            </a:r>
            <a:r>
              <a:rPr lang="hu-HU" sz="2000" b="1" dirty="0" smtClean="0">
                <a:latin typeface="Arial Black" pitchFamily="34" charset="0"/>
              </a:rPr>
              <a:t>BORSI ANTAL  </a:t>
            </a:r>
            <a:endParaRPr lang="hu-HU" sz="2000" dirty="0" smtClean="0">
              <a:latin typeface="Arial Black" pitchFamily="34" charset="0"/>
            </a:endParaRPr>
          </a:p>
          <a:p>
            <a:pPr algn="ctr">
              <a:lnSpc>
                <a:spcPts val="2400"/>
              </a:lnSpc>
            </a:pPr>
            <a:endParaRPr lang="hu-HU" sz="2400" b="1" dirty="0" smtClean="0">
              <a:latin typeface="Arial Black" pitchFamily="34" charset="0"/>
            </a:endParaRPr>
          </a:p>
          <a:p>
            <a:pPr algn="ctr">
              <a:lnSpc>
                <a:spcPts val="2400"/>
              </a:lnSpc>
            </a:pPr>
            <a:r>
              <a:rPr lang="hu-HU" sz="2400" b="1" dirty="0" smtClean="0"/>
              <a:t>Emlékcsarnokban az emlékoszlop alatt Kazinczy feleségével, az oszlop körül pedig négy gyermekük nyugszik és szolgálójuk, aki együtt raboskodott az íróval Munkács várában. Valamint három unokájuk is, egyedül legkisebb fiuk nem, aki Aradon halt vértanúhalált.</a:t>
            </a:r>
          </a:p>
          <a:p>
            <a:pPr algn="ctr">
              <a:lnSpc>
                <a:spcPts val="2400"/>
              </a:lnSpc>
            </a:pPr>
            <a:endParaRPr lang="hu-HU" sz="2400" dirty="0">
              <a:latin typeface="Arial Black" pitchFamily="34" charset="0"/>
            </a:endParaRPr>
          </a:p>
        </p:txBody>
      </p:sp>
    </p:spTree>
    <p:extLst>
      <p:ext uri="{BB962C8B-B14F-4D97-AF65-F5344CB8AC3E}">
        <p14:creationId xmlns="" xmlns:p14="http://schemas.microsoft.com/office/powerpoint/2010/main" val="5163181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2/3*#ppt_w"/>
                                          </p:val>
                                        </p:tav>
                                        <p:tav tm="100000">
                                          <p:val>
                                            <p:strVal val="#ppt_w"/>
                                          </p:val>
                                        </p:tav>
                                      </p:tavLst>
                                    </p:anim>
                                    <p:anim calcmode="lin" valueType="num">
                                      <p:cBhvr>
                                        <p:cTn id="8" dur="2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26458597_2454f93abfc159335c1fdeda6d874a8f_l"/>
          <p:cNvPicPr>
            <a:picLocks noGrp="1" noChangeAspect="1"/>
          </p:cNvPicPr>
          <p:nvPr isPhoto="1"/>
        </p:nvPicPr>
        <p:blipFill>
          <a:blip r:embed="rId2" cstate="email">
            <a:lum/>
            <a:extLst>
              <a:ext uri="{28A0092B-C50C-407E-A947-70E740481C1C}">
                <a14:useLocalDpi xmlns="" xmlns:a14="http://schemas.microsoft.com/office/drawing/2010/main" val="0"/>
              </a:ext>
            </a:extLst>
          </a:blip>
          <a:stretch>
            <a:fillRect/>
          </a:stretch>
        </p:blipFill>
        <p:spPr>
          <a:xfrm>
            <a:off x="848630" y="980728"/>
            <a:ext cx="7446739" cy="5585054"/>
          </a:xfrm>
          <a:prstGeom prst="rect">
            <a:avLst/>
          </a:prstGeom>
          <a:noFill/>
          <a:ln>
            <a:noFill/>
          </a:ln>
        </p:spPr>
      </p:pic>
      <p:sp>
        <p:nvSpPr>
          <p:cNvPr id="3" name="Téglalap 2"/>
          <p:cNvSpPr/>
          <p:nvPr/>
        </p:nvSpPr>
        <p:spPr>
          <a:xfrm>
            <a:off x="0" y="188640"/>
            <a:ext cx="9144000" cy="707886"/>
          </a:xfrm>
          <a:prstGeom prst="rect">
            <a:avLst/>
          </a:prstGeom>
        </p:spPr>
        <p:txBody>
          <a:bodyPr wrap="square">
            <a:spAutoFit/>
          </a:bodyPr>
          <a:lstStyle/>
          <a:p>
            <a:pPr algn="ctr">
              <a:lnSpc>
                <a:spcPts val="2400"/>
              </a:lnSpc>
            </a:pPr>
            <a:r>
              <a:rPr lang="hu-HU" sz="2000" b="1" dirty="0" smtClean="0">
                <a:latin typeface="Arial Black" pitchFamily="34" charset="0"/>
              </a:rPr>
              <a:t>KAZINCZY MAUZÓLEUM, SZÉPHALOM </a:t>
            </a:r>
          </a:p>
          <a:p>
            <a:pPr algn="ctr">
              <a:lnSpc>
                <a:spcPts val="2400"/>
              </a:lnSpc>
            </a:pPr>
            <a:r>
              <a:rPr lang="hu-HU" sz="2000" dirty="0" smtClean="0">
                <a:latin typeface="Arial Black" pitchFamily="34" charset="0"/>
              </a:rPr>
              <a:t>Tervező: YBL MIKLÓS, 1868 -1873</a:t>
            </a:r>
            <a:endParaRPr lang="hu-HU" sz="2000" dirty="0">
              <a:latin typeface="Arial Black" pitchFamily="34" charset="0"/>
            </a:endParaRPr>
          </a:p>
        </p:txBody>
      </p:sp>
    </p:spTree>
    <p:extLst>
      <p:ext uri="{BB962C8B-B14F-4D97-AF65-F5344CB8AC3E}">
        <p14:creationId xmlns="" xmlns:p14="http://schemas.microsoft.com/office/powerpoint/2010/main" val="3705929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2/3*#ppt_w"/>
                                          </p:val>
                                        </p:tav>
                                        <p:tav tm="100000">
                                          <p:val>
                                            <p:strVal val="#ppt_w"/>
                                          </p:val>
                                        </p:tav>
                                      </p:tavLst>
                                    </p:anim>
                                    <p:anim calcmode="lin" valueType="num">
                                      <p:cBhvr>
                                        <p:cTn id="8" dur="2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sodalatosmagyarorszag.hu/wp-content/uploads/2022/05/satoraljaujhely-szephalom-kazinczy-ferenc-emlekpark-mauzoleum-muzeum-kirandulas10-csodalatosmagyarorszag.jpg"/>
          <p:cNvPicPr>
            <a:picLocks noChangeAspect="1" noChangeArrowheads="1"/>
          </p:cNvPicPr>
          <p:nvPr/>
        </p:nvPicPr>
        <p:blipFill>
          <a:blip r:embed="rId2" cstate="email"/>
          <a:srcRect/>
          <a:stretch>
            <a:fillRect/>
          </a:stretch>
        </p:blipFill>
        <p:spPr bwMode="auto">
          <a:xfrm>
            <a:off x="431540" y="1052736"/>
            <a:ext cx="8280920" cy="5400600"/>
          </a:xfrm>
          <a:prstGeom prst="rect">
            <a:avLst/>
          </a:prstGeom>
          <a:noFill/>
        </p:spPr>
      </p:pic>
      <p:sp>
        <p:nvSpPr>
          <p:cNvPr id="3" name="Téglalap 2"/>
          <p:cNvSpPr/>
          <p:nvPr/>
        </p:nvSpPr>
        <p:spPr>
          <a:xfrm>
            <a:off x="125760" y="260648"/>
            <a:ext cx="8892480" cy="707886"/>
          </a:xfrm>
          <a:prstGeom prst="rect">
            <a:avLst/>
          </a:prstGeom>
        </p:spPr>
        <p:txBody>
          <a:bodyPr wrap="square">
            <a:spAutoFit/>
          </a:bodyPr>
          <a:lstStyle/>
          <a:p>
            <a:pPr algn="ctr">
              <a:lnSpc>
                <a:spcPts val="2400"/>
              </a:lnSpc>
            </a:pPr>
            <a:r>
              <a:rPr lang="hu-HU" sz="2000" b="1" dirty="0" smtClean="0">
                <a:latin typeface="Arial Black" pitchFamily="34" charset="0"/>
              </a:rPr>
              <a:t> KAZINCZY MAUZÓLEUM SZÉPHALOM, TIMPANON ÉS JÓN OSZLOPOK </a:t>
            </a:r>
            <a:r>
              <a:rPr lang="hu-HU" sz="2000" dirty="0" smtClean="0">
                <a:latin typeface="Arial Black" pitchFamily="34" charset="0"/>
              </a:rPr>
              <a:t> </a:t>
            </a:r>
            <a:endParaRPr lang="hu-HU"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strVal val="2/3*#ppt_w"/>
                                          </p:val>
                                        </p:tav>
                                        <p:tav tm="100000">
                                          <p:val>
                                            <p:strVal val="#ppt_w"/>
                                          </p:val>
                                        </p:tav>
                                      </p:tavLst>
                                    </p:anim>
                                    <p:anim calcmode="lin" valueType="num">
                                      <p:cBhvr>
                                        <p:cTn id="8" dur="2000" fill="hold"/>
                                        <p:tgtEl>
                                          <p:spTgt spid="205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88640"/>
            <a:ext cx="9144000" cy="707886"/>
          </a:xfrm>
          <a:prstGeom prst="rect">
            <a:avLst/>
          </a:prstGeom>
        </p:spPr>
        <p:txBody>
          <a:bodyPr wrap="square">
            <a:spAutoFit/>
          </a:bodyPr>
          <a:lstStyle/>
          <a:p>
            <a:pPr algn="ctr">
              <a:lnSpc>
                <a:spcPts val="2400"/>
              </a:lnSpc>
            </a:pPr>
            <a:r>
              <a:rPr lang="hu-HU" sz="2000" b="1" dirty="0" smtClean="0">
                <a:latin typeface="Arial Black" pitchFamily="34" charset="0"/>
              </a:rPr>
              <a:t>KAZINCZY MAUZÓLEUM SZÉPHALOM, </a:t>
            </a:r>
            <a:r>
              <a:rPr lang="hu-HU" sz="2000" dirty="0" smtClean="0">
                <a:latin typeface="Arial Black" pitchFamily="34" charset="0"/>
              </a:rPr>
              <a:t>EMLÉKCSARNOK  KAZETTÁS DÍSZÍTÉSŰ MENNYEZETE</a:t>
            </a:r>
            <a:endParaRPr lang="hu-HU" sz="2000" dirty="0">
              <a:latin typeface="Arial Black" pitchFamily="34" charset="0"/>
            </a:endParaRPr>
          </a:p>
        </p:txBody>
      </p:sp>
      <p:pic>
        <p:nvPicPr>
          <p:cNvPr id="3" name="Kép 2" descr="26458599_1d15d57ca60eeedf6d210b7a59be7f39_l"/>
          <p:cNvPicPr>
            <a:picLocks noGrp="1" noChangeAspect="1"/>
          </p:cNvPicPr>
          <p:nvPr isPhoto="1"/>
        </p:nvPicPr>
        <p:blipFill>
          <a:blip r:embed="rId2" cstate="email">
            <a:lum bright="20000" contrast="10000"/>
            <a:extLst>
              <a:ext uri="{28A0092B-C50C-407E-A947-70E740481C1C}">
                <a14:useLocalDpi xmlns="" xmlns:a14="http://schemas.microsoft.com/office/drawing/2010/main" val="0"/>
              </a:ext>
            </a:extLst>
          </a:blip>
          <a:stretch>
            <a:fillRect/>
          </a:stretch>
        </p:blipFill>
        <p:spPr>
          <a:xfrm>
            <a:off x="737828" y="836712"/>
            <a:ext cx="7668344" cy="5751258"/>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2/3*#ppt_w"/>
                                          </p:val>
                                        </p:tav>
                                        <p:tav tm="100000">
                                          <p:val>
                                            <p:strVal val="#ppt_w"/>
                                          </p:val>
                                        </p:tav>
                                      </p:tavLst>
                                    </p:anim>
                                    <p:anim calcmode="lin" valueType="num">
                                      <p:cBhvr>
                                        <p:cTn id="8" dur="20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19" y="980728"/>
            <a:ext cx="8640961" cy="5201424"/>
          </a:xfrm>
          <a:prstGeom prst="rect">
            <a:avLst/>
          </a:prstGeom>
        </p:spPr>
        <p:txBody>
          <a:bodyPr wrap="square">
            <a:spAutoFit/>
          </a:bodyPr>
          <a:lstStyle/>
          <a:p>
            <a:pPr algn="ctr"/>
            <a:r>
              <a:rPr lang="hu-HU" sz="3200" b="1" dirty="0" smtClean="0">
                <a:latin typeface="Arial Black" pitchFamily="34" charset="0"/>
              </a:rPr>
              <a:t> SZILVÁSVÁRADI REFORMÁTUS KEREKTEMPLOM  </a:t>
            </a:r>
          </a:p>
          <a:p>
            <a:pPr algn="ctr"/>
            <a:r>
              <a:rPr lang="hu-HU" sz="2400" dirty="0" smtClean="0">
                <a:latin typeface="Arial Black" pitchFamily="34" charset="0"/>
              </a:rPr>
              <a:t> </a:t>
            </a:r>
            <a:r>
              <a:rPr lang="hu-HU" sz="2800" dirty="0" smtClean="0">
                <a:latin typeface="Arial Black" pitchFamily="34" charset="0"/>
              </a:rPr>
              <a:t>KLASSZICISTA STÍLUSÚ KÖRTEMPLOM</a:t>
            </a:r>
            <a:r>
              <a:rPr lang="hu-HU" sz="2400" dirty="0" smtClean="0">
                <a:latin typeface="Arial Black" pitchFamily="34" charset="0"/>
              </a:rPr>
              <a:t> </a:t>
            </a:r>
          </a:p>
          <a:p>
            <a:pPr algn="ctr"/>
            <a:endParaRPr lang="hu-HU" sz="2400" dirty="0" smtClean="0">
              <a:latin typeface="Arial Black" pitchFamily="34" charset="0"/>
            </a:endParaRPr>
          </a:p>
          <a:p>
            <a:pPr algn="ctr"/>
            <a:r>
              <a:rPr lang="hu-HU" sz="2400" dirty="0" smtClean="0">
                <a:latin typeface="Arial Black" pitchFamily="34" charset="0"/>
              </a:rPr>
              <a:t> VALÓSZÍNŰLEG </a:t>
            </a:r>
          </a:p>
          <a:p>
            <a:pPr algn="ctr"/>
            <a:r>
              <a:rPr lang="hu-HU" sz="2400" dirty="0" smtClean="0">
                <a:latin typeface="Arial Black" pitchFamily="34" charset="0"/>
              </a:rPr>
              <a:t>POVOLNY FERENC TERVEZTE</a:t>
            </a:r>
            <a:endParaRPr lang="hu-HU" sz="2400" b="1" dirty="0" smtClean="0">
              <a:latin typeface="Arial Black" pitchFamily="34" charset="0"/>
            </a:endParaRPr>
          </a:p>
          <a:p>
            <a:pPr algn="ctr"/>
            <a:r>
              <a:rPr lang="hu-HU" sz="2400" dirty="0" smtClean="0">
                <a:latin typeface="Arial Black" pitchFamily="34" charset="0"/>
              </a:rPr>
              <a:t>VAGY </a:t>
            </a:r>
          </a:p>
          <a:p>
            <a:pPr algn="ctr"/>
            <a:r>
              <a:rPr lang="hu-HU" sz="2400" dirty="0" smtClean="0">
                <a:latin typeface="Arial Black" pitchFamily="34" charset="0"/>
              </a:rPr>
              <a:t> (PACKH JÁNOS ÉS HILD JÓZSEF) </a:t>
            </a:r>
          </a:p>
          <a:p>
            <a:pPr algn="ctr"/>
            <a:r>
              <a:rPr lang="hu-HU" sz="2400" dirty="0" smtClean="0">
                <a:latin typeface="Arial Black" pitchFamily="34" charset="0"/>
              </a:rPr>
              <a:t>1837-1840 </a:t>
            </a:r>
          </a:p>
          <a:p>
            <a:pPr algn="ctr"/>
            <a:r>
              <a:rPr lang="hu-HU" sz="2400" dirty="0" smtClean="0">
                <a:latin typeface="Arial Black" pitchFamily="34" charset="0"/>
              </a:rPr>
              <a:t> M: 33,7 m, D: 26,6 m.</a:t>
            </a:r>
            <a:r>
              <a:rPr lang="hu-HU" sz="2400" b="1" dirty="0" smtClean="0">
                <a:latin typeface="Arial Black" pitchFamily="34" charset="0"/>
              </a:rPr>
              <a:t> </a:t>
            </a:r>
          </a:p>
          <a:p>
            <a:pPr algn="ctr"/>
            <a:endParaRPr lang="hu-HU" sz="2400" dirty="0" smtClean="0">
              <a:latin typeface="Arial Black" pitchFamily="34" charset="0"/>
            </a:endParaRPr>
          </a:p>
          <a:p>
            <a:pPr algn="ctr"/>
            <a:endParaRPr lang="hu-HU" sz="2400" dirty="0" smtClean="0">
              <a:latin typeface="Arial Black" pitchFamily="34" charset="0"/>
            </a:endParaRPr>
          </a:p>
          <a:p>
            <a:pPr algn="ctr"/>
            <a:r>
              <a:rPr lang="hu-HU" sz="2400" dirty="0" smtClean="0">
                <a:latin typeface="Arial Black" pitchFamily="34" charset="0"/>
              </a:rPr>
              <a:t>(2019.07.16. -18.)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2/3*#ppt_w"/>
                                          </p:val>
                                        </p:tav>
                                        <p:tav tm="100000">
                                          <p:val>
                                            <p:strVal val="#ppt_w"/>
                                          </p:val>
                                        </p:tav>
                                      </p:tavLst>
                                    </p:anim>
                                    <p:anim calcmode="lin" valueType="num">
                                      <p:cBhvr>
                                        <p:cTn id="8" dur="2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89756" y="188640"/>
            <a:ext cx="8964488" cy="1323439"/>
          </a:xfrm>
          <a:prstGeom prst="rect">
            <a:avLst/>
          </a:prstGeom>
        </p:spPr>
        <p:txBody>
          <a:bodyPr wrap="square">
            <a:spAutoFit/>
          </a:bodyPr>
          <a:lstStyle/>
          <a:p>
            <a:pPr algn="ctr">
              <a:lnSpc>
                <a:spcPts val="2400"/>
              </a:lnSpc>
            </a:pPr>
            <a:r>
              <a:rPr lang="hu-HU" sz="2000" b="1" dirty="0" smtClean="0">
                <a:latin typeface="Arial Black" pitchFamily="34" charset="0"/>
              </a:rPr>
              <a:t>SZILVÁSVÁRADI REFORMÁTUS KEREKTEMPLOM  </a:t>
            </a:r>
          </a:p>
          <a:p>
            <a:pPr algn="ctr">
              <a:lnSpc>
                <a:spcPts val="2400"/>
              </a:lnSpc>
            </a:pPr>
            <a:r>
              <a:rPr lang="hu-HU" sz="2000" dirty="0" smtClean="0">
                <a:latin typeface="Arial Black" pitchFamily="34" charset="0"/>
              </a:rPr>
              <a:t>Valószínűleg POVOLNY FERENC Tervezte</a:t>
            </a:r>
            <a:r>
              <a:rPr lang="hu-HU" sz="2000" b="1" dirty="0" smtClean="0">
                <a:latin typeface="Arial Black" pitchFamily="34" charset="0"/>
              </a:rPr>
              <a:t> </a:t>
            </a:r>
          </a:p>
          <a:p>
            <a:pPr algn="ctr">
              <a:lnSpc>
                <a:spcPts val="2400"/>
              </a:lnSpc>
            </a:pPr>
            <a:r>
              <a:rPr lang="hu-HU" sz="2000" dirty="0" smtClean="0">
                <a:latin typeface="Arial Black" pitchFamily="34" charset="0"/>
              </a:rPr>
              <a:t>vagy  PACKH JÁNOS és HILD JÓZSEF </a:t>
            </a:r>
          </a:p>
          <a:p>
            <a:pPr algn="ctr">
              <a:lnSpc>
                <a:spcPts val="2400"/>
              </a:lnSpc>
            </a:pPr>
            <a:r>
              <a:rPr lang="hu-HU" sz="2000" dirty="0" smtClean="0">
                <a:latin typeface="Arial Black" pitchFamily="34" charset="0"/>
              </a:rPr>
              <a:t>1837-1840, M: 33,7 m, D: 26,6 m.</a:t>
            </a:r>
            <a:endParaRPr lang="hu-HU" sz="2000" b="1" dirty="0" smtClean="0">
              <a:latin typeface="Arial Black" pitchFamily="34" charset="0"/>
            </a:endParaRPr>
          </a:p>
        </p:txBody>
      </p:sp>
      <p:pic>
        <p:nvPicPr>
          <p:cNvPr id="86018" name="Picture 2" descr="https://i.szalas.hu/pois/5048/original/12213.jpg"/>
          <p:cNvPicPr>
            <a:picLocks noChangeAspect="1" noChangeArrowheads="1"/>
          </p:cNvPicPr>
          <p:nvPr/>
        </p:nvPicPr>
        <p:blipFill>
          <a:blip r:embed="rId2" cstate="email">
            <a:lum contrast="10000"/>
          </a:blip>
          <a:srcRect/>
          <a:stretch>
            <a:fillRect/>
          </a:stretch>
        </p:blipFill>
        <p:spPr bwMode="auto">
          <a:xfrm>
            <a:off x="1975402" y="1484784"/>
            <a:ext cx="5193196" cy="519319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p:cTn id="7" dur="2000" fill="hold"/>
                                        <p:tgtEl>
                                          <p:spTgt spid="86018"/>
                                        </p:tgtEl>
                                        <p:attrNameLst>
                                          <p:attrName>ppt_w</p:attrName>
                                        </p:attrNameLst>
                                      </p:cBhvr>
                                      <p:tavLst>
                                        <p:tav tm="0">
                                          <p:val>
                                            <p:strVal val="2/3*#ppt_w"/>
                                          </p:val>
                                        </p:tav>
                                        <p:tav tm="100000">
                                          <p:val>
                                            <p:strVal val="#ppt_w"/>
                                          </p:val>
                                        </p:tav>
                                      </p:tavLst>
                                    </p:anim>
                                    <p:anim calcmode="lin" valueType="num">
                                      <p:cBhvr>
                                        <p:cTn id="8" dur="2000" fill="hold"/>
                                        <p:tgtEl>
                                          <p:spTgt spid="8601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kirándulásokMŰVKÖR\Szilvásvárad\DSCF5310.JPG"/>
          <p:cNvPicPr>
            <a:picLocks noChangeAspect="1" noChangeArrowheads="1"/>
          </p:cNvPicPr>
          <p:nvPr/>
        </p:nvPicPr>
        <p:blipFill>
          <a:blip r:embed="rId2" cstate="email">
            <a:lum contrast="10000"/>
          </a:blip>
          <a:srcRect/>
          <a:stretch>
            <a:fillRect/>
          </a:stretch>
        </p:blipFill>
        <p:spPr bwMode="auto">
          <a:xfrm>
            <a:off x="3851920" y="0"/>
            <a:ext cx="5143500" cy="6858000"/>
          </a:xfrm>
          <a:prstGeom prst="rect">
            <a:avLst/>
          </a:prstGeom>
          <a:noFill/>
        </p:spPr>
      </p:pic>
      <p:sp>
        <p:nvSpPr>
          <p:cNvPr id="3" name="Téglalap 2"/>
          <p:cNvSpPr/>
          <p:nvPr/>
        </p:nvSpPr>
        <p:spPr>
          <a:xfrm>
            <a:off x="0" y="836712"/>
            <a:ext cx="3779912" cy="1938992"/>
          </a:xfrm>
          <a:prstGeom prst="rect">
            <a:avLst/>
          </a:prstGeom>
        </p:spPr>
        <p:txBody>
          <a:bodyPr wrap="square">
            <a:spAutoFit/>
          </a:bodyPr>
          <a:lstStyle/>
          <a:p>
            <a:pPr algn="ctr">
              <a:lnSpc>
                <a:spcPts val="2400"/>
              </a:lnSpc>
            </a:pPr>
            <a:r>
              <a:rPr lang="hu-HU" sz="2000" dirty="0" smtClean="0">
                <a:latin typeface="Arial Black" pitchFamily="34" charset="0"/>
              </a:rPr>
              <a:t>SZILVÁSVÁRADI REFORMÁTUS KEREKTEMPLOM </a:t>
            </a:r>
          </a:p>
          <a:p>
            <a:pPr algn="ctr">
              <a:lnSpc>
                <a:spcPts val="2400"/>
              </a:lnSpc>
            </a:pPr>
            <a:r>
              <a:rPr lang="hu-HU" sz="2000" dirty="0" smtClean="0">
                <a:latin typeface="Arial Black" pitchFamily="34" charset="0"/>
              </a:rPr>
              <a:t>1837-1840 </a:t>
            </a:r>
          </a:p>
          <a:p>
            <a:pPr algn="ctr">
              <a:lnSpc>
                <a:spcPts val="2400"/>
              </a:lnSpc>
            </a:pPr>
            <a:r>
              <a:rPr lang="hu-HU" sz="2000" dirty="0" smtClean="0">
                <a:latin typeface="Arial Black" pitchFamily="34" charset="0"/>
              </a:rPr>
              <a:t> </a:t>
            </a:r>
          </a:p>
          <a:p>
            <a:pPr algn="ctr">
              <a:lnSpc>
                <a:spcPts val="2400"/>
              </a:lnSpc>
            </a:pPr>
            <a:r>
              <a:rPr lang="hu-HU" sz="2000" dirty="0" smtClean="0">
                <a:latin typeface="Arial Black" pitchFamily="34" charset="0"/>
              </a:rPr>
              <a:t>(2019.07.16-18)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strVal val="2/3*#ppt_w"/>
                                          </p:val>
                                        </p:tav>
                                        <p:tav tm="100000">
                                          <p:val>
                                            <p:strVal val="#ppt_w"/>
                                          </p:val>
                                        </p:tav>
                                      </p:tavLst>
                                    </p:anim>
                                    <p:anim calcmode="lin" valueType="num">
                                      <p:cBhvr>
                                        <p:cTn id="8" dur="2000" fill="hold"/>
                                        <p:tgtEl>
                                          <p:spTgt spid="102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A négy oszlopos klasszicista stílusú körtemplomot minden valószínűséggel Povolny Ferenc tervezte"/>
          <p:cNvPicPr>
            <a:picLocks noGrp="1" noChangeAspect="1"/>
          </p:cNvPicPr>
          <p:nvPr isPhoto="1"/>
        </p:nvPicPr>
        <p:blipFill>
          <a:blip r:embed="rId2" cstate="email">
            <a:lum/>
            <a:extLst>
              <a:ext uri="{28A0092B-C50C-407E-A947-70E740481C1C}">
                <a14:useLocalDpi xmlns="" xmlns:a14="http://schemas.microsoft.com/office/drawing/2010/main" val="0"/>
              </a:ext>
            </a:extLst>
          </a:blip>
          <a:stretch>
            <a:fillRect/>
          </a:stretch>
        </p:blipFill>
        <p:spPr>
          <a:xfrm>
            <a:off x="710698" y="1066047"/>
            <a:ext cx="7722604" cy="5791953"/>
          </a:xfrm>
          <a:prstGeom prst="rect">
            <a:avLst/>
          </a:prstGeom>
          <a:noFill/>
          <a:ln>
            <a:noFill/>
          </a:ln>
        </p:spPr>
      </p:pic>
      <p:sp>
        <p:nvSpPr>
          <p:cNvPr id="4" name="Téglalap 3"/>
          <p:cNvSpPr/>
          <p:nvPr/>
        </p:nvSpPr>
        <p:spPr>
          <a:xfrm>
            <a:off x="0" y="332656"/>
            <a:ext cx="9144000" cy="707886"/>
          </a:xfrm>
          <a:prstGeom prst="rect">
            <a:avLst/>
          </a:prstGeom>
        </p:spPr>
        <p:txBody>
          <a:bodyPr wrap="square">
            <a:spAutoFit/>
          </a:bodyPr>
          <a:lstStyle/>
          <a:p>
            <a:pPr algn="ctr"/>
            <a:r>
              <a:rPr lang="hu-HU" sz="2000" b="1" dirty="0" smtClean="0">
                <a:latin typeface="Arial Black" pitchFamily="34" charset="0"/>
              </a:rPr>
              <a:t>SZILVÁSVÁRADI REFORMÁTUS KEREKTEMPLOM</a:t>
            </a:r>
          </a:p>
          <a:p>
            <a:pPr algn="ctr"/>
            <a:r>
              <a:rPr lang="hu-HU" sz="2000" b="1" dirty="0" smtClean="0">
                <a:latin typeface="Arial Black" pitchFamily="34" charset="0"/>
              </a:rPr>
              <a:t> </a:t>
            </a:r>
            <a:r>
              <a:rPr lang="hu-HU" sz="2000" dirty="0" smtClean="0">
                <a:latin typeface="Arial Black" pitchFamily="34" charset="0"/>
              </a:rPr>
              <a:t>1837-1840  </a:t>
            </a:r>
          </a:p>
        </p:txBody>
      </p:sp>
    </p:spTree>
    <p:extLst>
      <p:ext uri="{BB962C8B-B14F-4D97-AF65-F5344CB8AC3E}">
        <p14:creationId xmlns="" xmlns:p14="http://schemas.microsoft.com/office/powerpoint/2010/main" val="539303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2/3*#ppt_w"/>
                                          </p:val>
                                        </p:tav>
                                        <p:tav tm="100000">
                                          <p:val>
                                            <p:strVal val="#ppt_w"/>
                                          </p:val>
                                        </p:tav>
                                      </p:tavLst>
                                    </p:anim>
                                    <p:anim calcmode="lin" valueType="num">
                                      <p:cBhvr>
                                        <p:cTn id="8" dur="2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email">
            <a:lum contrast="10000"/>
            <a:extLst>
              <a:ext uri="{28A0092B-C50C-407E-A947-70E740481C1C}">
                <a14:useLocalDpi xmlns:a14="http://schemas.microsoft.com/office/drawing/2010/main" xmlns="" val="0"/>
              </a:ext>
            </a:extLst>
          </a:blip>
          <a:stretch>
            <a:fillRect/>
          </a:stretch>
        </p:blipFill>
        <p:spPr>
          <a:xfrm>
            <a:off x="827584" y="1052736"/>
            <a:ext cx="7488832" cy="5616624"/>
          </a:xfrm>
          <a:prstGeom prst="rect">
            <a:avLst/>
          </a:prstGeom>
        </p:spPr>
      </p:pic>
      <p:sp>
        <p:nvSpPr>
          <p:cNvPr id="3" name="Téglalap 2"/>
          <p:cNvSpPr/>
          <p:nvPr/>
        </p:nvSpPr>
        <p:spPr>
          <a:xfrm>
            <a:off x="0" y="260648"/>
            <a:ext cx="9144000" cy="707886"/>
          </a:xfrm>
          <a:prstGeom prst="rect">
            <a:avLst/>
          </a:prstGeom>
        </p:spPr>
        <p:txBody>
          <a:bodyPr wrap="square">
            <a:spAutoFit/>
          </a:bodyPr>
          <a:lstStyle/>
          <a:p>
            <a:pPr algn="ctr"/>
            <a:r>
              <a:rPr lang="hu-HU" sz="2000" b="1" dirty="0" smtClean="0">
                <a:latin typeface="Arial Black" pitchFamily="34" charset="0"/>
              </a:rPr>
              <a:t>TEMPLOMBELSŐ - </a:t>
            </a:r>
            <a:r>
              <a:rPr lang="hu-HU" sz="2000" dirty="0" smtClean="0">
                <a:latin typeface="Arial Black" pitchFamily="34" charset="0"/>
              </a:rPr>
              <a:t>SZILVÁSVÁRADI REFORMÁTUS KEREKTEMPLOM , 1837-1840,  (2019.07.16-18)</a:t>
            </a:r>
          </a:p>
        </p:txBody>
      </p:sp>
    </p:spTree>
    <p:extLst>
      <p:ext uri="{BB962C8B-B14F-4D97-AF65-F5344CB8AC3E}">
        <p14:creationId xmlns:p14="http://schemas.microsoft.com/office/powerpoint/2010/main" xmlns="" val="1673618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2/3*#ppt_w"/>
                                          </p:val>
                                        </p:tav>
                                        <p:tav tm="100000">
                                          <p:val>
                                            <p:strVal val="#ppt_w"/>
                                          </p:val>
                                        </p:tav>
                                      </p:tavLst>
                                    </p:anim>
                                    <p:anim calcmode="lin" valueType="num">
                                      <p:cBhvr>
                                        <p:cTn id="8" dur="2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önképző 2015\CSONTVÁRI\IMGP0447.JPG"/>
          <p:cNvPicPr>
            <a:picLocks noChangeAspect="1" noChangeArrowheads="1"/>
          </p:cNvPicPr>
          <p:nvPr/>
        </p:nvPicPr>
        <p:blipFill>
          <a:blip r:embed="rId2" cstate="email">
            <a:lum bright="10000"/>
          </a:blip>
          <a:srcRect/>
          <a:stretch>
            <a:fillRect/>
          </a:stretch>
        </p:blipFill>
        <p:spPr bwMode="auto">
          <a:xfrm>
            <a:off x="971600" y="1268760"/>
            <a:ext cx="7200800" cy="5400600"/>
          </a:xfrm>
          <a:prstGeom prst="rect">
            <a:avLst/>
          </a:prstGeom>
          <a:noFill/>
        </p:spPr>
      </p:pic>
      <p:sp>
        <p:nvSpPr>
          <p:cNvPr id="4" name="Téglalap 3"/>
          <p:cNvSpPr/>
          <p:nvPr/>
        </p:nvSpPr>
        <p:spPr>
          <a:xfrm>
            <a:off x="0" y="260648"/>
            <a:ext cx="9144000" cy="707886"/>
          </a:xfrm>
          <a:prstGeom prst="rect">
            <a:avLst/>
          </a:prstGeom>
        </p:spPr>
        <p:txBody>
          <a:bodyPr wrap="square">
            <a:spAutoFit/>
          </a:bodyPr>
          <a:lstStyle/>
          <a:p>
            <a:pPr algn="ctr">
              <a:lnSpc>
                <a:spcPts val="2400"/>
              </a:lnSpc>
            </a:pPr>
            <a:r>
              <a:rPr lang="hu-HU" sz="2000" b="1" dirty="0" smtClean="0">
                <a:latin typeface="Arial Black" pitchFamily="34" charset="0"/>
              </a:rPr>
              <a:t>SZÉCHENYI  LÁNCHÍD  BUDAPEST, Tervező: WILLIAM TIERNEY CLARK, Építész: ADAM CLARK, 1839-49 </a:t>
            </a:r>
            <a:endParaRPr lang="hu-HU" sz="2000" b="1"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2000" fill="hold"/>
                                        <p:tgtEl>
                                          <p:spTgt spid="26626"/>
                                        </p:tgtEl>
                                        <p:attrNameLst>
                                          <p:attrName>ppt_w</p:attrName>
                                        </p:attrNameLst>
                                      </p:cBhvr>
                                      <p:tavLst>
                                        <p:tav tm="0">
                                          <p:val>
                                            <p:strVal val="2/3*#ppt_w"/>
                                          </p:val>
                                        </p:tav>
                                        <p:tav tm="100000">
                                          <p:val>
                                            <p:strVal val="#ppt_w"/>
                                          </p:val>
                                        </p:tav>
                                      </p:tavLst>
                                    </p:anim>
                                    <p:anim calcmode="lin" valueType="num">
                                      <p:cBhvr>
                                        <p:cTn id="8" dur="2000" fill="hold"/>
                                        <p:tgtEl>
                                          <p:spTgt spid="2662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email">
            <a:lum bright="10000" contrast="20000"/>
            <a:extLst>
              <a:ext uri="{28A0092B-C50C-407E-A947-70E740481C1C}">
                <a14:useLocalDpi xmlns:a14="http://schemas.microsoft.com/office/drawing/2010/main" xmlns="" val="0"/>
              </a:ext>
            </a:extLst>
          </a:blip>
          <a:stretch>
            <a:fillRect/>
          </a:stretch>
        </p:blipFill>
        <p:spPr>
          <a:xfrm>
            <a:off x="868278" y="1052736"/>
            <a:ext cx="7407443" cy="5555582"/>
          </a:xfrm>
          <a:prstGeom prst="rect">
            <a:avLst/>
          </a:prstGeom>
        </p:spPr>
      </p:pic>
      <p:sp>
        <p:nvSpPr>
          <p:cNvPr id="3" name="Téglalap 2"/>
          <p:cNvSpPr/>
          <p:nvPr/>
        </p:nvSpPr>
        <p:spPr>
          <a:xfrm>
            <a:off x="0" y="188640"/>
            <a:ext cx="9144000" cy="769441"/>
          </a:xfrm>
          <a:prstGeom prst="rect">
            <a:avLst/>
          </a:prstGeom>
        </p:spPr>
        <p:txBody>
          <a:bodyPr wrap="square">
            <a:spAutoFit/>
          </a:bodyPr>
          <a:lstStyle/>
          <a:p>
            <a:pPr algn="ctr"/>
            <a:r>
              <a:rPr lang="hu-HU" sz="2000" dirty="0" smtClean="0">
                <a:latin typeface="Arial Black" pitchFamily="34" charset="0"/>
              </a:rPr>
              <a:t>SZILVÁSVÁRADI REFORMÁTUS KEREKTEMPLOM </a:t>
            </a:r>
          </a:p>
          <a:p>
            <a:pPr algn="ctr"/>
            <a:r>
              <a:rPr lang="hu-HU" sz="2000" b="1" dirty="0" smtClean="0">
                <a:latin typeface="Arial Black" pitchFamily="34" charset="0"/>
              </a:rPr>
              <a:t>TEMPLOMBELSŐ</a:t>
            </a:r>
            <a:r>
              <a:rPr lang="hu-HU" sz="2000" dirty="0" smtClean="0">
                <a:latin typeface="Arial Black" pitchFamily="34" charset="0"/>
              </a:rPr>
              <a:t>, 1837-1840  (2019.07.16-18</a:t>
            </a:r>
            <a:r>
              <a:rPr lang="hu-HU" sz="2400" dirty="0" smtClean="0">
                <a:latin typeface="Arial Black" pitchFamily="34" charset="0"/>
              </a:rPr>
              <a:t>)</a:t>
            </a:r>
          </a:p>
        </p:txBody>
      </p:sp>
    </p:spTree>
    <p:extLst>
      <p:ext uri="{BB962C8B-B14F-4D97-AF65-F5344CB8AC3E}">
        <p14:creationId xmlns:p14="http://schemas.microsoft.com/office/powerpoint/2010/main" xmlns="" val="3923632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2/3*#ppt_w"/>
                                          </p:val>
                                        </p:tav>
                                        <p:tav tm="100000">
                                          <p:val>
                                            <p:strVal val="#ppt_w"/>
                                          </p:val>
                                        </p:tav>
                                      </p:tavLst>
                                    </p:anim>
                                    <p:anim calcmode="lin" valueType="num">
                                      <p:cBhvr>
                                        <p:cTn id="8" dur="2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359532" y="1289953"/>
            <a:ext cx="8424936" cy="4647426"/>
          </a:xfrm>
          <a:prstGeom prst="rect">
            <a:avLst/>
          </a:prstGeom>
        </p:spPr>
        <p:txBody>
          <a:bodyPr wrap="square">
            <a:spAutoFit/>
          </a:bodyPr>
          <a:lstStyle/>
          <a:p>
            <a:pPr algn="ctr"/>
            <a:r>
              <a:rPr lang="hu-HU" sz="4000" b="1" dirty="0" smtClean="0">
                <a:latin typeface="Arial Black" pitchFamily="34" charset="0"/>
              </a:rPr>
              <a:t>CSÁKVÁRI ESTERHÁZY KASTÉLY</a:t>
            </a:r>
          </a:p>
          <a:p>
            <a:pPr algn="ctr"/>
            <a:r>
              <a:rPr lang="hu-HU" sz="2400" dirty="0" smtClean="0">
                <a:latin typeface="Arial Black" pitchFamily="34" charset="0"/>
              </a:rPr>
              <a:t> (BAROKK-ROKOKÓ,FELLNER JAKAB) </a:t>
            </a:r>
          </a:p>
          <a:p>
            <a:pPr algn="ctr"/>
            <a:r>
              <a:rPr lang="hu-HU" sz="2400" dirty="0" smtClean="0">
                <a:latin typeface="Arial Black" pitchFamily="34" charset="0"/>
              </a:rPr>
              <a:t> (1760 - 1765)</a:t>
            </a:r>
          </a:p>
          <a:p>
            <a:pPr algn="ctr"/>
            <a:endParaRPr lang="hu-HU" sz="2400" dirty="0" smtClean="0">
              <a:latin typeface="Arial Black" pitchFamily="34" charset="0"/>
            </a:endParaRPr>
          </a:p>
          <a:p>
            <a:pPr algn="ctr"/>
            <a:r>
              <a:rPr lang="hu-HU" sz="2400" dirty="0" smtClean="0">
                <a:latin typeface="Arial Black" pitchFamily="34" charset="0"/>
              </a:rPr>
              <a:t> KLASSZICISTA ÁTÉPÍTÉS </a:t>
            </a:r>
          </a:p>
          <a:p>
            <a:pPr algn="ctr"/>
            <a:r>
              <a:rPr lang="hu-HU" sz="2400" dirty="0" smtClean="0">
                <a:latin typeface="Arial Black" pitchFamily="34" charset="0"/>
              </a:rPr>
              <a:t>      CHARLES MOREAU  </a:t>
            </a:r>
          </a:p>
          <a:p>
            <a:pPr algn="ctr"/>
            <a:r>
              <a:rPr lang="hu-HU" sz="2400" dirty="0" smtClean="0">
                <a:latin typeface="Arial Black" pitchFamily="34" charset="0"/>
              </a:rPr>
              <a:t>  1810 - 1814</a:t>
            </a:r>
          </a:p>
          <a:p>
            <a:pPr algn="ctr"/>
            <a:r>
              <a:rPr lang="hu-HU" sz="2400" dirty="0" smtClean="0">
                <a:latin typeface="Arial Black" pitchFamily="34" charset="0"/>
              </a:rPr>
              <a:t> </a:t>
            </a:r>
          </a:p>
          <a:p>
            <a:pPr algn="ctr"/>
            <a:endParaRPr lang="hu-HU" sz="2400" dirty="0" smtClean="0">
              <a:latin typeface="Arial Black" pitchFamily="34" charset="0"/>
            </a:endParaRPr>
          </a:p>
          <a:p>
            <a:pPr algn="ctr"/>
            <a:r>
              <a:rPr lang="hu-HU" sz="2400" dirty="0" smtClean="0">
                <a:latin typeface="Arial Black" pitchFamily="34" charset="0"/>
              </a:rPr>
              <a:t>(2024.04.16 – 2024.04.18.)</a:t>
            </a:r>
            <a:endParaRPr lang="hu-HU" sz="2400"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2/3*#ppt_w"/>
                                          </p:val>
                                        </p:tav>
                                        <p:tav tm="100000">
                                          <p:val>
                                            <p:strVal val="#ppt_w"/>
                                          </p:val>
                                        </p:tav>
                                      </p:tavLst>
                                    </p:anim>
                                    <p:anim calcmode="lin" valueType="num">
                                      <p:cBhvr>
                                        <p:cTn id="8" dur="20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AutoShape 2" descr="https://funzine.hu/wp-content/uploads/2025/04/Csakvar-Esterhazy-kastely-korhaz-Jenes-Andras-es-a-hollo-1200x726.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82276" name="AutoShape 4" descr="https://funzine.hu/wp-content/uploads/2025/04/Csakvar-Esterhazy-kastely-korhaz-Jenes-Andras-es-a-hollo-1200x726.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82278" name="AutoShape 6" descr="https://funzine.hu/wp-content/uploads/2025/04/Csakvar-Esterhazy-kastely-korhaz-Jenes-Andras-es-a-hollo-1200x726.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182280" name="Picture 8" descr="https://aktivkalandor.hu/wp-content/uploads/2024/04/eszterhazy-kastelycsakvar-2048x1421-2.jpg"/>
          <p:cNvPicPr>
            <a:picLocks noChangeAspect="1" noChangeArrowheads="1"/>
          </p:cNvPicPr>
          <p:nvPr/>
        </p:nvPicPr>
        <p:blipFill>
          <a:blip r:embed="rId2" cstate="email"/>
          <a:srcRect/>
          <a:stretch>
            <a:fillRect/>
          </a:stretch>
        </p:blipFill>
        <p:spPr bwMode="auto">
          <a:xfrm>
            <a:off x="591946" y="908720"/>
            <a:ext cx="7960108" cy="5523103"/>
          </a:xfrm>
          <a:prstGeom prst="rect">
            <a:avLst/>
          </a:prstGeom>
          <a:noFill/>
        </p:spPr>
      </p:pic>
      <p:sp>
        <p:nvSpPr>
          <p:cNvPr id="6" name="Téglalap 5"/>
          <p:cNvSpPr/>
          <p:nvPr/>
        </p:nvSpPr>
        <p:spPr>
          <a:xfrm>
            <a:off x="188640" y="404664"/>
            <a:ext cx="8766720" cy="400110"/>
          </a:xfrm>
          <a:prstGeom prst="rect">
            <a:avLst/>
          </a:prstGeom>
        </p:spPr>
        <p:txBody>
          <a:bodyPr wrap="square">
            <a:spAutoFit/>
          </a:bodyPr>
          <a:lstStyle/>
          <a:p>
            <a:pPr algn="ctr"/>
            <a:r>
              <a:rPr lang="hu-HU" sz="2000" b="1" dirty="0" smtClean="0">
                <a:latin typeface="Arial Black" pitchFamily="34" charset="0"/>
              </a:rPr>
              <a:t>CSÁKVÁRI ESTERHÁZY-KASTÉLY, LÉGI FELVÉTEL</a:t>
            </a:r>
            <a:endParaRPr lang="hu-HU"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82280"/>
                                        </p:tgtEl>
                                        <p:attrNameLst>
                                          <p:attrName>style.visibility</p:attrName>
                                        </p:attrNameLst>
                                      </p:cBhvr>
                                      <p:to>
                                        <p:strVal val="visible"/>
                                      </p:to>
                                    </p:set>
                                    <p:anim calcmode="lin" valueType="num">
                                      <p:cBhvr>
                                        <p:cTn id="7" dur="2000" fill="hold"/>
                                        <p:tgtEl>
                                          <p:spTgt spid="182280"/>
                                        </p:tgtEl>
                                        <p:attrNameLst>
                                          <p:attrName>ppt_w</p:attrName>
                                        </p:attrNameLst>
                                      </p:cBhvr>
                                      <p:tavLst>
                                        <p:tav tm="0">
                                          <p:val>
                                            <p:strVal val="2/3*#ppt_w"/>
                                          </p:val>
                                        </p:tav>
                                        <p:tav tm="100000">
                                          <p:val>
                                            <p:strVal val="#ppt_w"/>
                                          </p:val>
                                        </p:tav>
                                      </p:tavLst>
                                    </p:anim>
                                    <p:anim calcmode="lin" valueType="num">
                                      <p:cBhvr>
                                        <p:cTn id="8" dur="2000" fill="hold"/>
                                        <p:tgtEl>
                                          <p:spTgt spid="18228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descr="Esterházy-kastély - Csákvár - KASTELYOK.COM"/>
          <p:cNvPicPr>
            <a:picLocks noChangeAspect="1" noChangeArrowheads="1"/>
          </p:cNvPicPr>
          <p:nvPr/>
        </p:nvPicPr>
        <p:blipFill>
          <a:blip r:embed="rId2" cstate="email"/>
          <a:srcRect/>
          <a:stretch>
            <a:fillRect/>
          </a:stretch>
        </p:blipFill>
        <p:spPr bwMode="auto">
          <a:xfrm>
            <a:off x="270683" y="836712"/>
            <a:ext cx="8602634" cy="5737957"/>
          </a:xfrm>
          <a:prstGeom prst="rect">
            <a:avLst/>
          </a:prstGeom>
          <a:noFill/>
        </p:spPr>
      </p:pic>
      <p:sp>
        <p:nvSpPr>
          <p:cNvPr id="3" name="Téglalap 2"/>
          <p:cNvSpPr/>
          <p:nvPr/>
        </p:nvSpPr>
        <p:spPr>
          <a:xfrm>
            <a:off x="197768" y="188640"/>
            <a:ext cx="8748464" cy="400110"/>
          </a:xfrm>
          <a:prstGeom prst="rect">
            <a:avLst/>
          </a:prstGeom>
        </p:spPr>
        <p:txBody>
          <a:bodyPr wrap="square">
            <a:spAutoFit/>
          </a:bodyPr>
          <a:lstStyle/>
          <a:p>
            <a:pPr algn="ctr"/>
            <a:r>
              <a:rPr lang="hu-HU" sz="2000" b="1" dirty="0" smtClean="0">
                <a:latin typeface="Arial Black" pitchFamily="34" charset="0"/>
              </a:rPr>
              <a:t>CSÁKVÁRI ESTERHÁZY-KASTÉLY, </a:t>
            </a:r>
            <a:r>
              <a:rPr lang="hu-HU" sz="2000" dirty="0" smtClean="0">
                <a:latin typeface="Arial Black" pitchFamily="34" charset="0"/>
              </a:rPr>
              <a:t>(2024.04.16.-18.)</a:t>
            </a:r>
            <a:r>
              <a:rPr lang="hu-HU" sz="2000" b="1" dirty="0" smtClean="0">
                <a:latin typeface="Arial Black" pitchFamily="34" charset="0"/>
              </a:rPr>
              <a:t> </a:t>
            </a:r>
            <a:endParaRPr lang="hu-HU" sz="2000"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96610"/>
                                        </p:tgtEl>
                                        <p:attrNameLst>
                                          <p:attrName>style.visibility</p:attrName>
                                        </p:attrNameLst>
                                      </p:cBhvr>
                                      <p:to>
                                        <p:strVal val="visible"/>
                                      </p:to>
                                    </p:set>
                                    <p:anim calcmode="lin" valueType="num">
                                      <p:cBhvr>
                                        <p:cTn id="7" dur="2000" fill="hold"/>
                                        <p:tgtEl>
                                          <p:spTgt spid="196610"/>
                                        </p:tgtEl>
                                        <p:attrNameLst>
                                          <p:attrName>ppt_w</p:attrName>
                                        </p:attrNameLst>
                                      </p:cBhvr>
                                      <p:tavLst>
                                        <p:tav tm="0">
                                          <p:val>
                                            <p:strVal val="2/3*#ppt_w"/>
                                          </p:val>
                                        </p:tav>
                                        <p:tav tm="100000">
                                          <p:val>
                                            <p:strVal val="#ppt_w"/>
                                          </p:val>
                                        </p:tav>
                                      </p:tavLst>
                                    </p:anim>
                                    <p:anim calcmode="lin" valueType="num">
                                      <p:cBhvr>
                                        <p:cTn id="8" dur="2000" fill="hold"/>
                                        <p:tgtEl>
                                          <p:spTgt spid="1966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Esterházy-kastély a Vértes lábánál"/>
          <p:cNvPicPr>
            <a:picLocks noChangeAspect="1" noChangeArrowheads="1"/>
          </p:cNvPicPr>
          <p:nvPr/>
        </p:nvPicPr>
        <p:blipFill>
          <a:blip r:embed="rId2" cstate="email">
            <a:lum contrast="30000"/>
          </a:blip>
          <a:srcRect/>
          <a:stretch>
            <a:fillRect/>
          </a:stretch>
        </p:blipFill>
        <p:spPr bwMode="auto">
          <a:xfrm>
            <a:off x="1359097" y="1052736"/>
            <a:ext cx="6425806" cy="5619470"/>
          </a:xfrm>
          <a:prstGeom prst="rect">
            <a:avLst/>
          </a:prstGeom>
          <a:noFill/>
        </p:spPr>
      </p:pic>
      <p:sp>
        <p:nvSpPr>
          <p:cNvPr id="3" name="Szövegdoboz 2"/>
          <p:cNvSpPr txBox="1"/>
          <p:nvPr/>
        </p:nvSpPr>
        <p:spPr>
          <a:xfrm>
            <a:off x="0" y="260648"/>
            <a:ext cx="9144000" cy="712118"/>
          </a:xfrm>
          <a:prstGeom prst="rect">
            <a:avLst/>
          </a:prstGeom>
          <a:noFill/>
        </p:spPr>
        <p:txBody>
          <a:bodyPr wrap="square" rtlCol="0">
            <a:spAutoFit/>
          </a:bodyPr>
          <a:lstStyle/>
          <a:p>
            <a:pPr algn="ctr">
              <a:lnSpc>
                <a:spcPts val="2400"/>
              </a:lnSpc>
            </a:pPr>
            <a:r>
              <a:rPr lang="hu-HU" sz="2000" b="1" dirty="0" smtClean="0">
                <a:latin typeface="Arial Black" pitchFamily="34" charset="0"/>
              </a:rPr>
              <a:t>CSÁKVÁRI ESTERHÁZY-KASTÉLY, FŐBEJÁRAT </a:t>
            </a:r>
          </a:p>
          <a:p>
            <a:pPr algn="ctr">
              <a:lnSpc>
                <a:spcPts val="2400"/>
              </a:lnSpc>
            </a:pPr>
            <a:r>
              <a:rPr lang="hu-HU" sz="2000" b="1" dirty="0" smtClean="0">
                <a:latin typeface="Arial Black" pitchFamily="34" charset="0"/>
              </a:rPr>
              <a:t>timpanon,dór oszlop</a:t>
            </a:r>
            <a:endParaRPr lang="hu-HU"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79202"/>
                                        </p:tgtEl>
                                        <p:attrNameLst>
                                          <p:attrName>style.visibility</p:attrName>
                                        </p:attrNameLst>
                                      </p:cBhvr>
                                      <p:to>
                                        <p:strVal val="visible"/>
                                      </p:to>
                                    </p:set>
                                    <p:anim calcmode="lin" valueType="num">
                                      <p:cBhvr>
                                        <p:cTn id="7" dur="2000" fill="hold"/>
                                        <p:tgtEl>
                                          <p:spTgt spid="179202"/>
                                        </p:tgtEl>
                                        <p:attrNameLst>
                                          <p:attrName>ppt_w</p:attrName>
                                        </p:attrNameLst>
                                      </p:cBhvr>
                                      <p:tavLst>
                                        <p:tav tm="0">
                                          <p:val>
                                            <p:strVal val="2/3*#ppt_w"/>
                                          </p:val>
                                        </p:tav>
                                        <p:tav tm="100000">
                                          <p:val>
                                            <p:strVal val="#ppt_w"/>
                                          </p:val>
                                        </p:tav>
                                      </p:tavLst>
                                    </p:anim>
                                    <p:anim calcmode="lin" valueType="num">
                                      <p:cBhvr>
                                        <p:cTn id="8" dur="2000" fill="hold"/>
                                        <p:tgtEl>
                                          <p:spTgt spid="17920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Esterházy-kastély Csákváron"/>
          <p:cNvPicPr>
            <a:picLocks noChangeAspect="1" noChangeArrowheads="1"/>
          </p:cNvPicPr>
          <p:nvPr/>
        </p:nvPicPr>
        <p:blipFill>
          <a:blip r:embed="rId2" cstate="email"/>
          <a:srcRect/>
          <a:stretch>
            <a:fillRect/>
          </a:stretch>
        </p:blipFill>
        <p:spPr bwMode="auto">
          <a:xfrm>
            <a:off x="4139952" y="0"/>
            <a:ext cx="5143500" cy="6858000"/>
          </a:xfrm>
          <a:prstGeom prst="rect">
            <a:avLst/>
          </a:prstGeom>
          <a:noFill/>
        </p:spPr>
      </p:pic>
      <p:sp>
        <p:nvSpPr>
          <p:cNvPr id="3" name="Szövegdoboz 2"/>
          <p:cNvSpPr txBox="1"/>
          <p:nvPr/>
        </p:nvSpPr>
        <p:spPr>
          <a:xfrm>
            <a:off x="0" y="1124744"/>
            <a:ext cx="4139952" cy="4093428"/>
          </a:xfrm>
          <a:prstGeom prst="rect">
            <a:avLst/>
          </a:prstGeom>
          <a:noFill/>
        </p:spPr>
        <p:txBody>
          <a:bodyPr wrap="square" rtlCol="0">
            <a:spAutoFit/>
          </a:bodyPr>
          <a:lstStyle/>
          <a:p>
            <a:pPr algn="ctr">
              <a:lnSpc>
                <a:spcPts val="2400"/>
              </a:lnSpc>
            </a:pPr>
            <a:r>
              <a:rPr lang="hu-HU" sz="2000" b="1" dirty="0" smtClean="0">
                <a:latin typeface="Arial Black" pitchFamily="34" charset="0"/>
              </a:rPr>
              <a:t>CSÁKVÁRI</a:t>
            </a:r>
          </a:p>
          <a:p>
            <a:pPr algn="ctr">
              <a:lnSpc>
                <a:spcPts val="2400"/>
              </a:lnSpc>
            </a:pPr>
            <a:r>
              <a:rPr lang="hu-HU" sz="2000" b="1" dirty="0" smtClean="0">
                <a:latin typeface="Arial Black" pitchFamily="34" charset="0"/>
              </a:rPr>
              <a:t> ESTERHÁZY-KASTÉLY</a:t>
            </a:r>
          </a:p>
          <a:p>
            <a:pPr algn="ctr">
              <a:lnSpc>
                <a:spcPts val="2400"/>
              </a:lnSpc>
            </a:pPr>
            <a:r>
              <a:rPr lang="hu-HU" sz="2000" b="1" dirty="0" smtClean="0">
                <a:latin typeface="Arial Black" pitchFamily="34" charset="0"/>
              </a:rPr>
              <a:t>BELSŐ NÉZET</a:t>
            </a:r>
          </a:p>
          <a:p>
            <a:pPr algn="ctr">
              <a:lnSpc>
                <a:spcPts val="2400"/>
              </a:lnSpc>
            </a:pPr>
            <a:r>
              <a:rPr lang="hu-HU" sz="2000" b="1" dirty="0" smtClean="0">
                <a:latin typeface="Arial Black" pitchFamily="34" charset="0"/>
              </a:rPr>
              <a:t> </a:t>
            </a:r>
          </a:p>
          <a:p>
            <a:pPr algn="ctr">
              <a:lnSpc>
                <a:spcPts val="2400"/>
              </a:lnSpc>
            </a:pPr>
            <a:r>
              <a:rPr lang="hu-HU" sz="2000" b="1" dirty="0" smtClean="0">
                <a:latin typeface="Arial Black" pitchFamily="34" charset="0"/>
              </a:rPr>
              <a:t>(BAROKK-ROKOKÓ</a:t>
            </a:r>
          </a:p>
          <a:p>
            <a:pPr algn="ctr">
              <a:lnSpc>
                <a:spcPts val="2400"/>
              </a:lnSpc>
            </a:pPr>
            <a:r>
              <a:rPr lang="hu-HU" sz="2000" b="1" dirty="0" smtClean="0">
                <a:latin typeface="Arial Black" pitchFamily="34" charset="0"/>
              </a:rPr>
              <a:t> TERVEZŐ</a:t>
            </a:r>
          </a:p>
          <a:p>
            <a:pPr algn="ctr">
              <a:lnSpc>
                <a:spcPts val="2400"/>
              </a:lnSpc>
            </a:pPr>
            <a:r>
              <a:rPr lang="hu-HU" sz="2000" b="1" dirty="0" smtClean="0">
                <a:latin typeface="Arial Black" pitchFamily="34" charset="0"/>
              </a:rPr>
              <a:t> FELLNER JAKAB </a:t>
            </a:r>
          </a:p>
          <a:p>
            <a:pPr algn="ctr">
              <a:lnSpc>
                <a:spcPts val="2400"/>
              </a:lnSpc>
            </a:pPr>
            <a:r>
              <a:rPr lang="hu-HU" sz="2000" b="1" dirty="0" smtClean="0">
                <a:latin typeface="Arial Black" pitchFamily="34" charset="0"/>
              </a:rPr>
              <a:t>(1760 - 1765)</a:t>
            </a:r>
          </a:p>
          <a:p>
            <a:pPr algn="ctr">
              <a:lnSpc>
                <a:spcPts val="2400"/>
              </a:lnSpc>
            </a:pPr>
            <a:r>
              <a:rPr lang="hu-HU" sz="2000" b="1" dirty="0" smtClean="0">
                <a:latin typeface="Arial Black" pitchFamily="34" charset="0"/>
              </a:rPr>
              <a:t>KLASSZICISTA FELÚJÍTÁS ÁTÉPÍTÉS</a:t>
            </a:r>
          </a:p>
          <a:p>
            <a:pPr algn="ctr">
              <a:lnSpc>
                <a:spcPts val="2400"/>
              </a:lnSpc>
            </a:pPr>
            <a:r>
              <a:rPr lang="hu-HU" sz="2000" b="1" dirty="0" smtClean="0">
                <a:latin typeface="Arial Black" pitchFamily="34" charset="0"/>
              </a:rPr>
              <a:t>TERVEZŐ</a:t>
            </a:r>
          </a:p>
          <a:p>
            <a:pPr algn="ctr">
              <a:lnSpc>
                <a:spcPts val="2400"/>
              </a:lnSpc>
            </a:pPr>
            <a:r>
              <a:rPr lang="hu-HU" sz="2000" b="1" dirty="0" smtClean="0">
                <a:latin typeface="Arial Black" pitchFamily="34" charset="0"/>
              </a:rPr>
              <a:t>  CHARLES MOREAU </a:t>
            </a:r>
          </a:p>
          <a:p>
            <a:pPr algn="ctr">
              <a:lnSpc>
                <a:spcPts val="2400"/>
              </a:lnSpc>
            </a:pPr>
            <a:r>
              <a:rPr lang="hu-HU" sz="2000" dirty="0" smtClean="0">
                <a:latin typeface="Arial Black" pitchFamily="34" charset="0"/>
              </a:rPr>
              <a:t>1810 – 1814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80226"/>
                                        </p:tgtEl>
                                        <p:attrNameLst>
                                          <p:attrName>style.visibility</p:attrName>
                                        </p:attrNameLst>
                                      </p:cBhvr>
                                      <p:to>
                                        <p:strVal val="visible"/>
                                      </p:to>
                                    </p:set>
                                    <p:anim calcmode="lin" valueType="num">
                                      <p:cBhvr>
                                        <p:cTn id="7" dur="2000" fill="hold"/>
                                        <p:tgtEl>
                                          <p:spTgt spid="180226"/>
                                        </p:tgtEl>
                                        <p:attrNameLst>
                                          <p:attrName>ppt_w</p:attrName>
                                        </p:attrNameLst>
                                      </p:cBhvr>
                                      <p:tavLst>
                                        <p:tav tm="0">
                                          <p:val>
                                            <p:strVal val="2/3*#ppt_w"/>
                                          </p:val>
                                        </p:tav>
                                        <p:tav tm="100000">
                                          <p:val>
                                            <p:strVal val="#ppt_w"/>
                                          </p:val>
                                        </p:tav>
                                      </p:tavLst>
                                    </p:anim>
                                    <p:anim calcmode="lin" valueType="num">
                                      <p:cBhvr>
                                        <p:cTn id="8" dur="2000" fill="hold"/>
                                        <p:tgtEl>
                                          <p:spTgt spid="18022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E:\kirándulásokMŰVKÖR\2024.04.16-18Szfvár,Veszprém, Pannonh.Tata,Majk\Szalma\20240417_181116.jpg"/>
          <p:cNvPicPr>
            <a:picLocks noChangeAspect="1" noChangeArrowheads="1"/>
          </p:cNvPicPr>
          <p:nvPr/>
        </p:nvPicPr>
        <p:blipFill>
          <a:blip r:embed="rId2" cstate="email">
            <a:lum bright="10000"/>
          </a:blip>
          <a:srcRect/>
          <a:stretch>
            <a:fillRect/>
          </a:stretch>
        </p:blipFill>
        <p:spPr bwMode="auto">
          <a:xfrm>
            <a:off x="4572000" y="0"/>
            <a:ext cx="3857625" cy="6858000"/>
          </a:xfrm>
          <a:prstGeom prst="rect">
            <a:avLst/>
          </a:prstGeom>
          <a:noFill/>
        </p:spPr>
      </p:pic>
      <p:sp>
        <p:nvSpPr>
          <p:cNvPr id="3" name="Szövegdoboz 2"/>
          <p:cNvSpPr txBox="1"/>
          <p:nvPr/>
        </p:nvSpPr>
        <p:spPr>
          <a:xfrm>
            <a:off x="0" y="1052736"/>
            <a:ext cx="4572000" cy="4165436"/>
          </a:xfrm>
          <a:prstGeom prst="rect">
            <a:avLst/>
          </a:prstGeom>
          <a:noFill/>
        </p:spPr>
        <p:txBody>
          <a:bodyPr wrap="square" rtlCol="0">
            <a:spAutoFit/>
          </a:bodyPr>
          <a:lstStyle/>
          <a:p>
            <a:pPr algn="ctr">
              <a:lnSpc>
                <a:spcPts val="2400"/>
              </a:lnSpc>
            </a:pPr>
            <a:r>
              <a:rPr lang="hu-HU" sz="2000" b="1" dirty="0" smtClean="0">
                <a:latin typeface="Arial Black" pitchFamily="34" charset="0"/>
              </a:rPr>
              <a:t>CSÁKVÁRI ESTERHÁZY KASTÉLY</a:t>
            </a:r>
          </a:p>
          <a:p>
            <a:pPr algn="ctr">
              <a:lnSpc>
                <a:spcPts val="2400"/>
              </a:lnSpc>
            </a:pPr>
            <a:r>
              <a:rPr lang="hu-HU" sz="2000" b="1" dirty="0" smtClean="0">
                <a:latin typeface="Arial Black" pitchFamily="34" charset="0"/>
              </a:rPr>
              <a:t> </a:t>
            </a:r>
          </a:p>
          <a:p>
            <a:pPr algn="ctr">
              <a:lnSpc>
                <a:spcPts val="2400"/>
              </a:lnSpc>
            </a:pPr>
            <a:r>
              <a:rPr lang="hu-HU" sz="2000" b="1" dirty="0" smtClean="0">
                <a:latin typeface="Arial Black" pitchFamily="34" charset="0"/>
              </a:rPr>
              <a:t>(</a:t>
            </a:r>
            <a:r>
              <a:rPr lang="hu-HU" sz="2000" dirty="0" smtClean="0">
                <a:latin typeface="Arial Black" pitchFamily="34" charset="0"/>
              </a:rPr>
              <a:t>BAROKK-ROKOKÓ </a:t>
            </a:r>
          </a:p>
          <a:p>
            <a:pPr algn="ctr">
              <a:lnSpc>
                <a:spcPts val="2400"/>
              </a:lnSpc>
            </a:pPr>
            <a:r>
              <a:rPr lang="hu-HU" sz="2000" dirty="0" smtClean="0">
                <a:latin typeface="Arial Black" pitchFamily="34" charset="0"/>
              </a:rPr>
              <a:t>TERVEZŐ</a:t>
            </a:r>
          </a:p>
          <a:p>
            <a:pPr algn="ctr">
              <a:lnSpc>
                <a:spcPts val="2400"/>
              </a:lnSpc>
            </a:pPr>
            <a:r>
              <a:rPr lang="hu-HU" sz="2000" dirty="0" smtClean="0">
                <a:latin typeface="Arial Black" pitchFamily="34" charset="0"/>
              </a:rPr>
              <a:t> FELLNER JAKAB </a:t>
            </a:r>
          </a:p>
          <a:p>
            <a:pPr algn="ctr">
              <a:lnSpc>
                <a:spcPts val="2400"/>
              </a:lnSpc>
            </a:pPr>
            <a:r>
              <a:rPr lang="hu-HU" sz="2000" dirty="0" smtClean="0">
                <a:latin typeface="Arial Black" pitchFamily="34" charset="0"/>
              </a:rPr>
              <a:t>1760 ÉS 1765)</a:t>
            </a:r>
          </a:p>
          <a:p>
            <a:pPr algn="ctr">
              <a:lnSpc>
                <a:spcPts val="2400"/>
              </a:lnSpc>
            </a:pPr>
            <a:endParaRPr lang="hu-HU" sz="2000" b="1" dirty="0" smtClean="0">
              <a:latin typeface="Arial Black" pitchFamily="34" charset="0"/>
            </a:endParaRPr>
          </a:p>
          <a:p>
            <a:pPr algn="ctr">
              <a:lnSpc>
                <a:spcPts val="2400"/>
              </a:lnSpc>
            </a:pPr>
            <a:r>
              <a:rPr lang="hu-HU" sz="2000" b="1" dirty="0" smtClean="0">
                <a:latin typeface="Arial Black" pitchFamily="34" charset="0"/>
              </a:rPr>
              <a:t>KLASSZICISTA FELÚJÍTÁS ÁTÉPÍTÉS</a:t>
            </a:r>
          </a:p>
          <a:p>
            <a:pPr algn="ctr">
              <a:lnSpc>
                <a:spcPts val="2400"/>
              </a:lnSpc>
            </a:pPr>
            <a:r>
              <a:rPr lang="hu-HU" sz="2000" b="1" dirty="0" smtClean="0">
                <a:latin typeface="Arial Black" pitchFamily="34" charset="0"/>
              </a:rPr>
              <a:t> </a:t>
            </a:r>
            <a:r>
              <a:rPr lang="hu-HU" sz="2000" dirty="0" smtClean="0">
                <a:latin typeface="Arial Black" pitchFamily="34" charset="0"/>
              </a:rPr>
              <a:t>TERVEZŐ </a:t>
            </a:r>
          </a:p>
          <a:p>
            <a:pPr algn="ctr">
              <a:lnSpc>
                <a:spcPts val="2400"/>
              </a:lnSpc>
            </a:pPr>
            <a:r>
              <a:rPr lang="hu-HU" sz="2000" dirty="0" smtClean="0">
                <a:latin typeface="Arial Black" pitchFamily="34" charset="0"/>
              </a:rPr>
              <a:t> CHARLES MOREAU</a:t>
            </a:r>
            <a:r>
              <a:rPr lang="hu-HU" sz="2000" b="1" dirty="0" smtClean="0">
                <a:latin typeface="Arial Black" pitchFamily="34" charset="0"/>
              </a:rPr>
              <a:t> </a:t>
            </a:r>
          </a:p>
          <a:p>
            <a:pPr algn="ctr">
              <a:lnSpc>
                <a:spcPts val="2400"/>
              </a:lnSpc>
            </a:pPr>
            <a:r>
              <a:rPr lang="hu-HU" sz="2000" dirty="0" smtClean="0">
                <a:latin typeface="Arial Black" pitchFamily="34" charset="0"/>
              </a:rPr>
              <a:t>1810 – 1814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18114"/>
                                        </p:tgtEl>
                                        <p:attrNameLst>
                                          <p:attrName>style.visibility</p:attrName>
                                        </p:attrNameLst>
                                      </p:cBhvr>
                                      <p:to>
                                        <p:strVal val="visible"/>
                                      </p:to>
                                    </p:set>
                                    <p:anim calcmode="lin" valueType="num">
                                      <p:cBhvr>
                                        <p:cTn id="7" dur="2000" fill="hold"/>
                                        <p:tgtEl>
                                          <p:spTgt spid="218114"/>
                                        </p:tgtEl>
                                        <p:attrNameLst>
                                          <p:attrName>ppt_w</p:attrName>
                                        </p:attrNameLst>
                                      </p:cBhvr>
                                      <p:tavLst>
                                        <p:tav tm="0">
                                          <p:val>
                                            <p:strVal val="2/3*#ppt_w"/>
                                          </p:val>
                                        </p:tav>
                                        <p:tav tm="100000">
                                          <p:val>
                                            <p:strVal val="#ppt_w"/>
                                          </p:val>
                                        </p:tav>
                                      </p:tavLst>
                                    </p:anim>
                                    <p:anim calcmode="lin" valueType="num">
                                      <p:cBhvr>
                                        <p:cTn id="8" dur="2000" fill="hold"/>
                                        <p:tgtEl>
                                          <p:spTgt spid="21811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719572" y="908720"/>
            <a:ext cx="7704856" cy="5078313"/>
          </a:xfrm>
          <a:prstGeom prst="rect">
            <a:avLst/>
          </a:prstGeom>
        </p:spPr>
        <p:txBody>
          <a:bodyPr wrap="square">
            <a:spAutoFit/>
          </a:bodyPr>
          <a:lstStyle/>
          <a:p>
            <a:pPr algn="ctr"/>
            <a:r>
              <a:rPr lang="hu-HU" sz="3200" dirty="0" smtClean="0"/>
              <a:t> </a:t>
            </a:r>
            <a:r>
              <a:rPr lang="hu-HU" sz="3200" b="1" dirty="0" smtClean="0">
                <a:latin typeface="Arial Black" pitchFamily="34" charset="0"/>
              </a:rPr>
              <a:t>PANNONHALMI BENCÉS FŐAPÁTSÁG </a:t>
            </a:r>
          </a:p>
          <a:p>
            <a:pPr algn="ctr"/>
            <a:r>
              <a:rPr lang="hu-HU" sz="2000" dirty="0" smtClean="0">
                <a:latin typeface="Arial Black" pitchFamily="34" charset="0"/>
              </a:rPr>
              <a:t>(ALAPÍTVA</a:t>
            </a:r>
            <a:r>
              <a:rPr lang="hu-HU" sz="2000" b="1" dirty="0" smtClean="0">
                <a:latin typeface="Arial Black" pitchFamily="34" charset="0"/>
              </a:rPr>
              <a:t>:</a:t>
            </a:r>
            <a:r>
              <a:rPr lang="hu-HU" sz="2000" dirty="0" smtClean="0">
                <a:latin typeface="Arial Black" pitchFamily="34" charset="0"/>
              </a:rPr>
              <a:t> 996) (ROMÁN, GÓTIKUS, BAROKK)</a:t>
            </a:r>
            <a:r>
              <a:rPr lang="hu-HU" sz="2000" dirty="0" smtClean="0"/>
              <a:t> </a:t>
            </a:r>
          </a:p>
          <a:p>
            <a:pPr algn="ctr"/>
            <a:r>
              <a:rPr lang="hu-HU" sz="2400" b="1" dirty="0" smtClean="0"/>
              <a:t> </a:t>
            </a:r>
          </a:p>
          <a:p>
            <a:pPr algn="ctr"/>
            <a:r>
              <a:rPr lang="hu-HU" sz="2400" b="1" dirty="0" smtClean="0">
                <a:latin typeface="Arial Black" pitchFamily="34" charset="0"/>
              </a:rPr>
              <a:t>KLASSZICISTA STÍLUS</a:t>
            </a:r>
          </a:p>
          <a:p>
            <a:pPr algn="ctr"/>
            <a:r>
              <a:rPr lang="hu-HU" sz="2400" b="1" dirty="0" smtClean="0">
                <a:latin typeface="Arial Black" pitchFamily="34" charset="0"/>
              </a:rPr>
              <a:t> </a:t>
            </a:r>
            <a:r>
              <a:rPr lang="hu-HU" sz="2400" dirty="0" smtClean="0">
                <a:latin typeface="Arial Black" pitchFamily="34" charset="0"/>
              </a:rPr>
              <a:t>1824 -1832 </a:t>
            </a:r>
          </a:p>
          <a:p>
            <a:pPr algn="ctr"/>
            <a:r>
              <a:rPr lang="hu-HU" sz="2400" b="1" dirty="0" smtClean="0">
                <a:latin typeface="Arial Black" pitchFamily="34" charset="0"/>
              </a:rPr>
              <a:t> </a:t>
            </a:r>
            <a:r>
              <a:rPr lang="hu-HU" sz="2400" dirty="0" smtClean="0">
                <a:latin typeface="Arial Black" pitchFamily="34" charset="0"/>
              </a:rPr>
              <a:t>Építészek </a:t>
            </a:r>
          </a:p>
          <a:p>
            <a:pPr algn="ctr"/>
            <a:r>
              <a:rPr lang="hu-HU" sz="2400" b="1" dirty="0" smtClean="0">
                <a:latin typeface="Arial Black" pitchFamily="34" charset="0"/>
              </a:rPr>
              <a:t>ENGEL FERENC</a:t>
            </a:r>
            <a:r>
              <a:rPr lang="hu-HU" sz="2400" dirty="0" smtClean="0">
                <a:latin typeface="Arial Black" pitchFamily="34" charset="0"/>
              </a:rPr>
              <a:t> </a:t>
            </a:r>
          </a:p>
          <a:p>
            <a:pPr algn="ctr"/>
            <a:r>
              <a:rPr lang="hu-HU" sz="2400" dirty="0" smtClean="0">
                <a:latin typeface="Arial Black" pitchFamily="34" charset="0"/>
              </a:rPr>
              <a:t> </a:t>
            </a:r>
            <a:r>
              <a:rPr lang="hu-HU" sz="2400" b="1" dirty="0" smtClean="0">
                <a:latin typeface="Arial Black" pitchFamily="34" charset="0"/>
              </a:rPr>
              <a:t>PACKH JÁNOS</a:t>
            </a:r>
            <a:r>
              <a:rPr lang="hu-HU" sz="2400" dirty="0" smtClean="0">
                <a:latin typeface="Arial Black" pitchFamily="34" charset="0"/>
              </a:rPr>
              <a:t>  </a:t>
            </a:r>
          </a:p>
          <a:p>
            <a:pPr algn="ctr"/>
            <a:r>
              <a:rPr lang="hu-HU" sz="2400" dirty="0" smtClean="0">
                <a:latin typeface="Arial Black" pitchFamily="34" charset="0"/>
              </a:rPr>
              <a:t>BELSŐ DÍSZÍTÉS  </a:t>
            </a:r>
          </a:p>
          <a:p>
            <a:pPr algn="ctr"/>
            <a:r>
              <a:rPr lang="hu-HU" sz="2400" b="1" dirty="0" smtClean="0">
                <a:latin typeface="Arial Black" pitchFamily="34" charset="0"/>
              </a:rPr>
              <a:t>JOSEF KLIEBER</a:t>
            </a:r>
          </a:p>
          <a:p>
            <a:pPr algn="ctr"/>
            <a:endParaRPr lang="hu-HU" sz="2400" dirty="0" smtClean="0">
              <a:latin typeface="Arial Black" pitchFamily="34" charset="0"/>
            </a:endParaRPr>
          </a:p>
          <a:p>
            <a:pPr algn="ctr"/>
            <a:r>
              <a:rPr lang="hu-HU" sz="2400" dirty="0" smtClean="0">
                <a:latin typeface="Arial Black" pitchFamily="34" charset="0"/>
              </a:rPr>
              <a:t> (2024.04.16.-18.)</a:t>
            </a:r>
            <a:endParaRPr lang="hu-HU" sz="2400"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2/3*#ppt_w"/>
                                          </p:val>
                                        </p:tav>
                                        <p:tav tm="100000">
                                          <p:val>
                                            <p:strVal val="#ppt_w"/>
                                          </p:val>
                                        </p:tav>
                                      </p:tavLst>
                                    </p:anim>
                                    <p:anim calcmode="lin" valueType="num">
                                      <p:cBhvr>
                                        <p:cTn id="8" dur="2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sodalatosborok.hu/wp-content/uploads/2019/08/Boldog-Mor-Kilato-Lombkorona-Tanosveny-Pannonhalma-Dronfotok-CsodalatosMagyarorszag4.jpg"/>
          <p:cNvPicPr>
            <a:picLocks noChangeAspect="1" noChangeArrowheads="1"/>
          </p:cNvPicPr>
          <p:nvPr/>
        </p:nvPicPr>
        <p:blipFill>
          <a:blip r:embed="rId2" cstate="email">
            <a:lum bright="10000" contrast="10000"/>
          </a:blip>
          <a:srcRect/>
          <a:stretch>
            <a:fillRect/>
          </a:stretch>
        </p:blipFill>
        <p:spPr bwMode="auto">
          <a:xfrm>
            <a:off x="147081" y="1196752"/>
            <a:ext cx="8849837" cy="4968552"/>
          </a:xfrm>
          <a:prstGeom prst="rect">
            <a:avLst/>
          </a:prstGeom>
          <a:noFill/>
        </p:spPr>
      </p:pic>
      <p:sp>
        <p:nvSpPr>
          <p:cNvPr id="4" name="Téglalap 3"/>
          <p:cNvSpPr/>
          <p:nvPr/>
        </p:nvSpPr>
        <p:spPr>
          <a:xfrm>
            <a:off x="0" y="476672"/>
            <a:ext cx="9144000" cy="404213"/>
          </a:xfrm>
          <a:prstGeom prst="rect">
            <a:avLst/>
          </a:prstGeom>
        </p:spPr>
        <p:txBody>
          <a:bodyPr wrap="square">
            <a:spAutoFit/>
          </a:bodyPr>
          <a:lstStyle/>
          <a:p>
            <a:pPr algn="ctr">
              <a:lnSpc>
                <a:spcPts val="2400"/>
              </a:lnSpc>
            </a:pPr>
            <a:r>
              <a:rPr lang="hu-HU" sz="2000" b="1" dirty="0" smtClean="0">
                <a:latin typeface="Arial Black" pitchFamily="34" charset="0"/>
              </a:rPr>
              <a:t>PANNONHALMI BENCÉS FŐAPÁTSÁG - LÉGIFELVÉTEL</a:t>
            </a:r>
            <a:endParaRPr lang="hu-HU" sz="2000"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strVal val="2/3*#ppt_w"/>
                                          </p:val>
                                        </p:tav>
                                        <p:tav tm="100000">
                                          <p:val>
                                            <p:strVal val="#ppt_w"/>
                                          </p:val>
                                        </p:tav>
                                      </p:tavLst>
                                    </p:anim>
                                    <p:anim calcmode="lin" valueType="num">
                                      <p:cBhvr>
                                        <p:cTn id="8" dur="2000" fill="hold"/>
                                        <p:tgtEl>
                                          <p:spTgt spid="102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https://mapio.net/images-p/3441319.jpg"/>
          <p:cNvPicPr>
            <a:picLocks noChangeAspect="1" noChangeArrowheads="1"/>
          </p:cNvPicPr>
          <p:nvPr/>
        </p:nvPicPr>
        <p:blipFill>
          <a:blip r:embed="rId2" cstate="email">
            <a:lum contrast="20000"/>
          </a:blip>
          <a:srcRect/>
          <a:stretch>
            <a:fillRect/>
          </a:stretch>
        </p:blipFill>
        <p:spPr bwMode="auto">
          <a:xfrm>
            <a:off x="660940" y="1196752"/>
            <a:ext cx="7822120" cy="5202016"/>
          </a:xfrm>
          <a:prstGeom prst="rect">
            <a:avLst/>
          </a:prstGeom>
          <a:noFill/>
        </p:spPr>
      </p:pic>
      <p:sp>
        <p:nvSpPr>
          <p:cNvPr id="4" name="Téglalap 3"/>
          <p:cNvSpPr/>
          <p:nvPr/>
        </p:nvSpPr>
        <p:spPr>
          <a:xfrm>
            <a:off x="0" y="188640"/>
            <a:ext cx="9144000" cy="1015663"/>
          </a:xfrm>
          <a:prstGeom prst="rect">
            <a:avLst/>
          </a:prstGeom>
        </p:spPr>
        <p:txBody>
          <a:bodyPr wrap="square">
            <a:spAutoFit/>
          </a:bodyPr>
          <a:lstStyle/>
          <a:p>
            <a:pPr algn="ctr">
              <a:lnSpc>
                <a:spcPts val="2400"/>
              </a:lnSpc>
            </a:pPr>
            <a:r>
              <a:rPr lang="hu-HU" sz="2000" dirty="0" smtClean="0">
                <a:latin typeface="Arial Black" pitchFamily="34" charset="0"/>
              </a:rPr>
              <a:t> </a:t>
            </a:r>
            <a:r>
              <a:rPr lang="hu-HU" sz="2000" b="1" dirty="0" smtClean="0">
                <a:latin typeface="Arial Black" pitchFamily="34" charset="0"/>
              </a:rPr>
              <a:t> PANNONHALMI BENCÉS FŐAPÁTSÁG</a:t>
            </a:r>
          </a:p>
          <a:p>
            <a:pPr algn="ctr">
              <a:lnSpc>
                <a:spcPts val="2400"/>
              </a:lnSpc>
            </a:pPr>
            <a:r>
              <a:rPr lang="hu-HU" sz="2000" b="1" dirty="0" smtClean="0">
                <a:latin typeface="Arial Black" pitchFamily="34" charset="0"/>
              </a:rPr>
              <a:t> HARANGTORONY ÉS KÖNYVTÁR</a:t>
            </a:r>
            <a:r>
              <a:rPr lang="hu-HU" sz="2000" dirty="0" smtClean="0">
                <a:latin typeface="Arial Black" pitchFamily="34" charset="0"/>
              </a:rPr>
              <a:t> </a:t>
            </a:r>
          </a:p>
          <a:p>
            <a:pPr algn="ctr">
              <a:lnSpc>
                <a:spcPts val="2400"/>
              </a:lnSpc>
            </a:pPr>
            <a:r>
              <a:rPr lang="hu-HU" sz="2000" b="1" dirty="0" smtClean="0">
                <a:latin typeface="Arial Black" pitchFamily="34" charset="0"/>
              </a:rPr>
              <a:t>1824 -1832</a:t>
            </a:r>
            <a:endParaRPr lang="hu-HU" sz="2000" b="1"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84322"/>
                                        </p:tgtEl>
                                        <p:attrNameLst>
                                          <p:attrName>style.visibility</p:attrName>
                                        </p:attrNameLst>
                                      </p:cBhvr>
                                      <p:to>
                                        <p:strVal val="visible"/>
                                      </p:to>
                                    </p:set>
                                    <p:anim calcmode="lin" valueType="num">
                                      <p:cBhvr>
                                        <p:cTn id="7" dur="2000" fill="hold"/>
                                        <p:tgtEl>
                                          <p:spTgt spid="184322"/>
                                        </p:tgtEl>
                                        <p:attrNameLst>
                                          <p:attrName>ppt_w</p:attrName>
                                        </p:attrNameLst>
                                      </p:cBhvr>
                                      <p:tavLst>
                                        <p:tav tm="0">
                                          <p:val>
                                            <p:strVal val="2/3*#ppt_w"/>
                                          </p:val>
                                        </p:tav>
                                        <p:tav tm="100000">
                                          <p:val>
                                            <p:strVal val="#ppt_w"/>
                                          </p:val>
                                        </p:tav>
                                      </p:tavLst>
                                    </p:anim>
                                    <p:anim calcmode="lin" valueType="num">
                                      <p:cBhvr>
                                        <p:cTn id="8" dur="2000" fill="hold"/>
                                        <p:tgtEl>
                                          <p:spTgt spid="18432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539552" y="1720840"/>
            <a:ext cx="8280920" cy="3416320"/>
          </a:xfrm>
          <a:prstGeom prst="rect">
            <a:avLst/>
          </a:prstGeom>
        </p:spPr>
        <p:txBody>
          <a:bodyPr wrap="square">
            <a:spAutoFit/>
          </a:bodyPr>
          <a:lstStyle/>
          <a:p>
            <a:pPr algn="ctr"/>
            <a:r>
              <a:rPr lang="hu-HU" sz="3600" b="1" dirty="0" smtClean="0">
                <a:latin typeface="Arial Black" pitchFamily="34" charset="0"/>
              </a:rPr>
              <a:t>SÁNDOR PALOTA, BUDAPEST</a:t>
            </a:r>
          </a:p>
          <a:p>
            <a:pPr algn="ctr"/>
            <a:endParaRPr lang="hu-HU" sz="2000" b="1" dirty="0" smtClean="0">
              <a:latin typeface="Arial Black" pitchFamily="34" charset="0"/>
            </a:endParaRPr>
          </a:p>
          <a:p>
            <a:pPr algn="ctr"/>
            <a:r>
              <a:rPr lang="hu-HU" sz="2000" b="1" dirty="0" smtClean="0">
                <a:latin typeface="Arial Black" pitchFamily="34" charset="0"/>
              </a:rPr>
              <a:t> Tervezők </a:t>
            </a:r>
          </a:p>
          <a:p>
            <a:pPr algn="ctr"/>
            <a:r>
              <a:rPr lang="hu-HU" sz="2000" b="1" dirty="0" smtClean="0">
                <a:latin typeface="Arial Black" pitchFamily="34" charset="0"/>
              </a:rPr>
              <a:t> POLLACK MIHÁLY</a:t>
            </a:r>
          </a:p>
          <a:p>
            <a:pPr algn="ctr"/>
            <a:r>
              <a:rPr lang="hu-HU" sz="2000" b="1" dirty="0" smtClean="0">
                <a:latin typeface="Arial Black" pitchFamily="34" charset="0"/>
              </a:rPr>
              <a:t> és </a:t>
            </a:r>
          </a:p>
          <a:p>
            <a:pPr algn="ctr"/>
            <a:r>
              <a:rPr lang="hu-HU" sz="2000" b="1" dirty="0" smtClean="0">
                <a:latin typeface="Arial Black" pitchFamily="34" charset="0"/>
              </a:rPr>
              <a:t>JOHANN AMAN </a:t>
            </a:r>
          </a:p>
          <a:p>
            <a:pPr algn="ctr"/>
            <a:r>
              <a:rPr lang="hu-HU" sz="2000" b="1" dirty="0" smtClean="0">
                <a:latin typeface="Arial Black" pitchFamily="34" charset="0"/>
              </a:rPr>
              <a:t> klasszicista stílus</a:t>
            </a:r>
          </a:p>
          <a:p>
            <a:pPr algn="ctr"/>
            <a:r>
              <a:rPr lang="hu-HU" sz="2000" b="1" dirty="0" smtClean="0">
                <a:latin typeface="Arial Black" pitchFamily="34" charset="0"/>
              </a:rPr>
              <a:t>1803 -1806 </a:t>
            </a:r>
          </a:p>
          <a:p>
            <a:pPr algn="ctr"/>
            <a:endParaRPr lang="hu-HU" sz="2000" b="1" dirty="0" smtClean="0">
              <a:latin typeface="Arial Black" pitchFamily="34" charset="0"/>
            </a:endParaRPr>
          </a:p>
          <a:p>
            <a:pPr algn="ctr"/>
            <a:r>
              <a:rPr lang="hu-HU" sz="2000" b="1" dirty="0" smtClean="0">
                <a:latin typeface="Arial Black" pitchFamily="34" charset="0"/>
              </a:rPr>
              <a:t>(2015.09.15)</a:t>
            </a:r>
            <a:endParaRPr lang="hu-HU" sz="2000" b="1"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2/3*#ppt_w"/>
                                          </p:val>
                                        </p:tav>
                                        <p:tav tm="100000">
                                          <p:val>
                                            <p:strVal val="#ppt_w"/>
                                          </p:val>
                                        </p:tav>
                                      </p:tavLst>
                                    </p:anim>
                                    <p:anim calcmode="lin" valueType="num">
                                      <p:cBhvr>
                                        <p:cTn id="8" dur="2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260648"/>
            <a:ext cx="8640960" cy="1631216"/>
          </a:xfrm>
          <a:prstGeom prst="rect">
            <a:avLst/>
          </a:prstGeom>
        </p:spPr>
        <p:txBody>
          <a:bodyPr wrap="square">
            <a:spAutoFit/>
          </a:bodyPr>
          <a:lstStyle/>
          <a:p>
            <a:pPr algn="ctr">
              <a:lnSpc>
                <a:spcPts val="2400"/>
              </a:lnSpc>
            </a:pPr>
            <a:r>
              <a:rPr lang="hu-HU" sz="2400" dirty="0" smtClean="0">
                <a:latin typeface="Arial Black" pitchFamily="34" charset="0"/>
              </a:rPr>
              <a:t>A bazilika klasszicista tornya körbefutó oszlopos galéria felett emelkedik a kupola, a magyar címer aranyozott kettős keresztjével a tetején. Ettől balra látható a könyvtár épülete, ugyancsak klasszicista  stílusú</a:t>
            </a:r>
            <a:r>
              <a:rPr lang="hu-HU" sz="2400" dirty="0" smtClean="0"/>
              <a:t>. </a:t>
            </a:r>
            <a:endParaRPr lang="hu-HU" sz="2400" dirty="0"/>
          </a:p>
        </p:txBody>
      </p:sp>
      <p:pic>
        <p:nvPicPr>
          <p:cNvPr id="3" name="Picture 2" descr="https://mapio.net/images-p/120126110.jpg"/>
          <p:cNvPicPr>
            <a:picLocks noChangeAspect="1" noChangeArrowheads="1"/>
          </p:cNvPicPr>
          <p:nvPr/>
        </p:nvPicPr>
        <p:blipFill>
          <a:blip r:embed="rId2" cstate="email">
            <a:lum bright="10000" contrast="10000"/>
          </a:blip>
          <a:srcRect/>
          <a:stretch>
            <a:fillRect/>
          </a:stretch>
        </p:blipFill>
        <p:spPr bwMode="auto">
          <a:xfrm>
            <a:off x="5253121" y="1916832"/>
            <a:ext cx="3890879" cy="4536504"/>
          </a:xfrm>
          <a:prstGeom prst="rect">
            <a:avLst/>
          </a:prstGeom>
          <a:noFill/>
        </p:spPr>
      </p:pic>
      <p:pic>
        <p:nvPicPr>
          <p:cNvPr id="4" name="Picture 2" descr="https://mapio.net/images-p/3441319.jpg"/>
          <p:cNvPicPr>
            <a:picLocks noChangeAspect="1" noChangeArrowheads="1"/>
          </p:cNvPicPr>
          <p:nvPr/>
        </p:nvPicPr>
        <p:blipFill>
          <a:blip r:embed="rId3" cstate="email"/>
          <a:srcRect/>
          <a:stretch>
            <a:fillRect/>
          </a:stretch>
        </p:blipFill>
        <p:spPr bwMode="auto">
          <a:xfrm>
            <a:off x="0" y="2852936"/>
            <a:ext cx="5148064" cy="370017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2/3*#ppt_w"/>
                                          </p:val>
                                        </p:tav>
                                        <p:tav tm="100000">
                                          <p:val>
                                            <p:strVal val="#ppt_w"/>
                                          </p:val>
                                        </p:tav>
                                      </p:tavLst>
                                    </p:anim>
                                    <p:anim calcmode="lin" valueType="num">
                                      <p:cBhvr>
                                        <p:cTn id="8" dur="2000" fill="hold"/>
                                        <p:tgtEl>
                                          <p:spTgt spid="3"/>
                                        </p:tgtEl>
                                        <p:attrNameLst>
                                          <p:attrName>ppt_h</p:attrName>
                                        </p:attrNameLst>
                                      </p:cBhvr>
                                      <p:tavLst>
                                        <p:tav tm="0">
                                          <p:val>
                                            <p:strVal val="2/3*#ppt_h"/>
                                          </p:val>
                                        </p:tav>
                                        <p:tav tm="100000">
                                          <p:val>
                                            <p:strVal val="#ppt_h"/>
                                          </p:val>
                                        </p:tav>
                                      </p:tavLst>
                                    </p:anim>
                                  </p:childTnLst>
                                </p:cTn>
                              </p:par>
                              <p:par>
                                <p:cTn id="9" presetID="23" presetClass="entr" presetSubtype="27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strVal val="2/3*#ppt_w"/>
                                          </p:val>
                                        </p:tav>
                                        <p:tav tm="100000">
                                          <p:val>
                                            <p:strVal val="#ppt_w"/>
                                          </p:val>
                                        </p:tav>
                                      </p:tavLst>
                                    </p:anim>
                                    <p:anim calcmode="lin" valueType="num">
                                      <p:cBhvr>
                                        <p:cTn id="12" dur="20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20240417_104440"/>
          <p:cNvPicPr>
            <a:picLocks noGrp="1" noChangeAspect="1"/>
          </p:cNvPicPr>
          <p:nvPr isPhoto="1"/>
        </p:nvPicPr>
        <p:blipFill>
          <a:blip r:embed="rId2" cstate="email">
            <a:lum/>
            <a:extLst>
              <a:ext uri="{28A0092B-C50C-407E-A947-70E740481C1C}">
                <a14:useLocalDpi xmlns="" xmlns:a14="http://schemas.microsoft.com/office/drawing/2010/main" val="0"/>
              </a:ext>
            </a:extLst>
          </a:blip>
          <a:stretch>
            <a:fillRect/>
          </a:stretch>
        </p:blipFill>
        <p:spPr>
          <a:xfrm>
            <a:off x="1067610" y="1412776"/>
            <a:ext cx="7008779" cy="5256584"/>
          </a:xfrm>
          <a:prstGeom prst="rect">
            <a:avLst/>
          </a:prstGeom>
          <a:noFill/>
          <a:ln>
            <a:noFill/>
          </a:ln>
        </p:spPr>
      </p:pic>
      <p:sp>
        <p:nvSpPr>
          <p:cNvPr id="4" name="Téglalap 3"/>
          <p:cNvSpPr/>
          <p:nvPr/>
        </p:nvSpPr>
        <p:spPr>
          <a:xfrm>
            <a:off x="0" y="188640"/>
            <a:ext cx="9144000" cy="1015663"/>
          </a:xfrm>
          <a:prstGeom prst="rect">
            <a:avLst/>
          </a:prstGeom>
        </p:spPr>
        <p:txBody>
          <a:bodyPr wrap="square">
            <a:spAutoFit/>
          </a:bodyPr>
          <a:lstStyle/>
          <a:p>
            <a:pPr algn="ctr">
              <a:lnSpc>
                <a:spcPts val="2400"/>
              </a:lnSpc>
            </a:pPr>
            <a:r>
              <a:rPr lang="hu-HU" sz="2000" b="1" dirty="0" smtClean="0">
                <a:latin typeface="Arial Black" pitchFamily="34" charset="0"/>
              </a:rPr>
              <a:t>PANNONHALMI BENCÉS FŐAPÁTSÁGI KÖNYVTÁR</a:t>
            </a:r>
          </a:p>
          <a:p>
            <a:pPr algn="ctr">
              <a:lnSpc>
                <a:spcPts val="2400"/>
              </a:lnSpc>
            </a:pPr>
            <a:r>
              <a:rPr lang="hu-HU" sz="2000" b="1" dirty="0" smtClean="0">
                <a:latin typeface="Arial Black" pitchFamily="34" charset="0"/>
              </a:rPr>
              <a:t> </a:t>
            </a:r>
            <a:r>
              <a:rPr lang="hu-HU" sz="2000" dirty="0" smtClean="0">
                <a:latin typeface="Arial Black" pitchFamily="34" charset="0"/>
              </a:rPr>
              <a:t>Tervezők ENGEL FERENC és PACKH JÁNOS</a:t>
            </a:r>
          </a:p>
          <a:p>
            <a:pPr algn="ctr">
              <a:lnSpc>
                <a:spcPts val="2400"/>
              </a:lnSpc>
            </a:pPr>
            <a:r>
              <a:rPr lang="hu-HU" sz="2000" dirty="0" smtClean="0">
                <a:latin typeface="Arial Black" pitchFamily="34" charset="0"/>
              </a:rPr>
              <a:t>  Belső díszítés:</a:t>
            </a:r>
            <a:r>
              <a:rPr lang="hu-HU" sz="2000" b="1" dirty="0" smtClean="0">
                <a:latin typeface="Arial Black" pitchFamily="34" charset="0"/>
              </a:rPr>
              <a:t> JOSEF KLIEBER, </a:t>
            </a:r>
            <a:r>
              <a:rPr lang="hu-HU" sz="2000" dirty="0" smtClean="0">
                <a:latin typeface="Arial Black" pitchFamily="34" charset="0"/>
              </a:rPr>
              <a:t>1824-1832</a:t>
            </a:r>
            <a:endParaRPr lang="hu-HU" sz="2000" b="1" dirty="0" smtClean="0">
              <a:latin typeface="Arial Black" pitchFamily="34" charset="0"/>
            </a:endParaRPr>
          </a:p>
        </p:txBody>
      </p:sp>
    </p:spTree>
    <p:extLst>
      <p:ext uri="{BB962C8B-B14F-4D97-AF65-F5344CB8AC3E}">
        <p14:creationId xmlns="" xmlns:p14="http://schemas.microsoft.com/office/powerpoint/2010/main" val="3240298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2/3*#ppt_w"/>
                                          </p:val>
                                        </p:tav>
                                        <p:tav tm="100000">
                                          <p:val>
                                            <p:strVal val="#ppt_w"/>
                                          </p:val>
                                        </p:tav>
                                      </p:tavLst>
                                    </p:anim>
                                    <p:anim calcmode="lin" valueType="num">
                                      <p:cBhvr>
                                        <p:cTn id="8" dur="2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önyvtár"/>
          <p:cNvPicPr>
            <a:picLocks noChangeAspect="1" noChangeArrowheads="1"/>
          </p:cNvPicPr>
          <p:nvPr/>
        </p:nvPicPr>
        <p:blipFill>
          <a:blip r:embed="rId2" cstate="email"/>
          <a:srcRect/>
          <a:stretch>
            <a:fillRect/>
          </a:stretch>
        </p:blipFill>
        <p:spPr bwMode="auto">
          <a:xfrm>
            <a:off x="467544" y="1201955"/>
            <a:ext cx="8136904" cy="5419306"/>
          </a:xfrm>
          <a:prstGeom prst="rect">
            <a:avLst/>
          </a:prstGeom>
          <a:noFill/>
        </p:spPr>
      </p:pic>
      <p:sp>
        <p:nvSpPr>
          <p:cNvPr id="3" name="Téglalap 2"/>
          <p:cNvSpPr/>
          <p:nvPr/>
        </p:nvSpPr>
        <p:spPr>
          <a:xfrm>
            <a:off x="0" y="260648"/>
            <a:ext cx="9144000" cy="1015663"/>
          </a:xfrm>
          <a:prstGeom prst="rect">
            <a:avLst/>
          </a:prstGeom>
        </p:spPr>
        <p:txBody>
          <a:bodyPr wrap="square">
            <a:spAutoFit/>
          </a:bodyPr>
          <a:lstStyle/>
          <a:p>
            <a:pPr algn="ctr">
              <a:lnSpc>
                <a:spcPts val="2400"/>
              </a:lnSpc>
            </a:pPr>
            <a:r>
              <a:rPr lang="hu-HU" sz="2000" b="1" dirty="0" smtClean="0">
                <a:latin typeface="Arial Black" pitchFamily="34" charset="0"/>
              </a:rPr>
              <a:t>PANNONHALMI BENCÉS FŐAPÁTSÁGI KÖNYVTÁR</a:t>
            </a:r>
          </a:p>
          <a:p>
            <a:pPr algn="ctr">
              <a:lnSpc>
                <a:spcPts val="2400"/>
              </a:lnSpc>
            </a:pPr>
            <a:r>
              <a:rPr lang="hu-HU" sz="2000" dirty="0" smtClean="0">
                <a:latin typeface="Arial Black" pitchFamily="34" charset="0"/>
              </a:rPr>
              <a:t>Tervezők: ENGEL FERENC és PACKH JÁNOS</a:t>
            </a:r>
          </a:p>
          <a:p>
            <a:pPr algn="ctr">
              <a:lnSpc>
                <a:spcPts val="2400"/>
              </a:lnSpc>
            </a:pPr>
            <a:r>
              <a:rPr lang="hu-HU" sz="2000" dirty="0" smtClean="0">
                <a:latin typeface="Arial Black" pitchFamily="34" charset="0"/>
              </a:rPr>
              <a:t> Belső díszítés:</a:t>
            </a:r>
            <a:r>
              <a:rPr lang="hu-HU" sz="2000" b="1" dirty="0" smtClean="0">
                <a:latin typeface="Arial Black" pitchFamily="34" charset="0"/>
              </a:rPr>
              <a:t> JOSEF KLIEBER, </a:t>
            </a:r>
            <a:r>
              <a:rPr lang="hu-HU" sz="2000" dirty="0" smtClean="0">
                <a:latin typeface="Arial Black" pitchFamily="34" charset="0"/>
              </a:rPr>
              <a:t>1824 – 1832</a:t>
            </a:r>
            <a:endParaRPr lang="hu-HU" sz="2000" b="1" dirty="0" smtClean="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strVal val="2/3*#ppt_w"/>
                                          </p:val>
                                        </p:tav>
                                        <p:tav tm="100000">
                                          <p:val>
                                            <p:strVal val="#ppt_w"/>
                                          </p:val>
                                        </p:tav>
                                      </p:tavLst>
                                    </p:anim>
                                    <p:anim calcmode="lin" valueType="num">
                                      <p:cBhvr>
                                        <p:cTn id="8" dur="2000" fill="hold"/>
                                        <p:tgtEl>
                                          <p:spTgt spid="102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wnloads\dsc_41922.jpg"/>
          <p:cNvPicPr>
            <a:picLocks noChangeAspect="1" noChangeArrowheads="1"/>
          </p:cNvPicPr>
          <p:nvPr/>
        </p:nvPicPr>
        <p:blipFill>
          <a:blip r:embed="rId2" cstate="print"/>
          <a:srcRect r="2493"/>
          <a:stretch>
            <a:fillRect/>
          </a:stretch>
        </p:blipFill>
        <p:spPr bwMode="auto">
          <a:xfrm>
            <a:off x="555727" y="980728"/>
            <a:ext cx="8032546" cy="5623688"/>
          </a:xfrm>
          <a:prstGeom prst="rect">
            <a:avLst/>
          </a:prstGeom>
          <a:noFill/>
        </p:spPr>
      </p:pic>
      <p:sp>
        <p:nvSpPr>
          <p:cNvPr id="5" name="Téglalap 4"/>
          <p:cNvSpPr/>
          <p:nvPr/>
        </p:nvSpPr>
        <p:spPr>
          <a:xfrm>
            <a:off x="0" y="260648"/>
            <a:ext cx="9144000" cy="707886"/>
          </a:xfrm>
          <a:prstGeom prst="rect">
            <a:avLst/>
          </a:prstGeom>
        </p:spPr>
        <p:txBody>
          <a:bodyPr wrap="square">
            <a:spAutoFit/>
          </a:bodyPr>
          <a:lstStyle/>
          <a:p>
            <a:pPr algn="ctr">
              <a:lnSpc>
                <a:spcPts val="2400"/>
              </a:lnSpc>
            </a:pPr>
            <a:r>
              <a:rPr lang="hu-HU" sz="2000" b="1" dirty="0" smtClean="0">
                <a:latin typeface="Arial Black" pitchFamily="34" charset="0"/>
              </a:rPr>
              <a:t>OSZLOPFŐK,  PANNONHALMI BENCÉS </a:t>
            </a:r>
          </a:p>
          <a:p>
            <a:pPr algn="ctr">
              <a:lnSpc>
                <a:spcPts val="2400"/>
              </a:lnSpc>
            </a:pPr>
            <a:r>
              <a:rPr lang="hu-HU" sz="2000" b="1" dirty="0" smtClean="0">
                <a:latin typeface="Arial Black" pitchFamily="34" charset="0"/>
              </a:rPr>
              <a:t>FŐAPÁTSÁGI KÖNYVTÁR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2000" fill="hold"/>
                                        <p:tgtEl>
                                          <p:spTgt spid="1027"/>
                                        </p:tgtEl>
                                        <p:attrNameLst>
                                          <p:attrName>ppt_w</p:attrName>
                                        </p:attrNameLst>
                                      </p:cBhvr>
                                      <p:tavLst>
                                        <p:tav tm="0">
                                          <p:val>
                                            <p:strVal val="2/3*#ppt_w"/>
                                          </p:val>
                                        </p:tav>
                                        <p:tav tm="100000">
                                          <p:val>
                                            <p:strVal val="#ppt_w"/>
                                          </p:val>
                                        </p:tav>
                                      </p:tavLst>
                                    </p:anim>
                                    <p:anim calcmode="lin" valueType="num">
                                      <p:cBhvr>
                                        <p:cTn id="8" dur="2000" fill="hold"/>
                                        <p:tgtEl>
                                          <p:spTgt spid="102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683568" y="1484784"/>
            <a:ext cx="7704856" cy="4585871"/>
          </a:xfrm>
          <a:prstGeom prst="rect">
            <a:avLst/>
          </a:prstGeom>
          <a:noFill/>
        </p:spPr>
        <p:txBody>
          <a:bodyPr wrap="square" rtlCol="0">
            <a:spAutoFit/>
          </a:bodyPr>
          <a:lstStyle/>
          <a:p>
            <a:r>
              <a:rPr lang="hu-HU" sz="2400" dirty="0" smtClean="0">
                <a:latin typeface="Arial Black" pitchFamily="34" charset="0"/>
              </a:rPr>
              <a:t>FOTÓK  </a:t>
            </a:r>
          </a:p>
          <a:p>
            <a:r>
              <a:rPr lang="hu-HU" sz="2400" dirty="0" smtClean="0">
                <a:latin typeface="Arial Black" pitchFamily="34" charset="0"/>
              </a:rPr>
              <a:t>             </a:t>
            </a:r>
          </a:p>
          <a:p>
            <a:r>
              <a:rPr lang="hu-HU" sz="2000" dirty="0" smtClean="0">
                <a:latin typeface="Arial Black" pitchFamily="34" charset="0"/>
              </a:rPr>
              <a:t>FORRAI ERZSÉBET</a:t>
            </a:r>
          </a:p>
          <a:p>
            <a:r>
              <a:rPr lang="hu-HU" sz="2000" dirty="0" smtClean="0">
                <a:latin typeface="Arial Black" pitchFamily="34" charset="0"/>
              </a:rPr>
              <a:t>HARANGHY GÉZÉNÉ</a:t>
            </a:r>
          </a:p>
          <a:p>
            <a:r>
              <a:rPr lang="hu-HU" sz="2000" dirty="0" smtClean="0">
                <a:latin typeface="Arial Black" pitchFamily="34" charset="0"/>
              </a:rPr>
              <a:t>IHÁSZ  ISTVÁNNÉ</a:t>
            </a:r>
          </a:p>
          <a:p>
            <a:r>
              <a:rPr lang="hu-HU" sz="2000" dirty="0" smtClean="0">
                <a:latin typeface="Arial Black" pitchFamily="34" charset="0"/>
              </a:rPr>
              <a:t>KOVÁCS SZABINA </a:t>
            </a:r>
          </a:p>
          <a:p>
            <a:r>
              <a:rPr lang="hu-HU" sz="2000" dirty="0" smtClean="0">
                <a:latin typeface="Arial Black" pitchFamily="34" charset="0"/>
              </a:rPr>
              <a:t>LENKEI EDIT </a:t>
            </a:r>
          </a:p>
          <a:p>
            <a:r>
              <a:rPr lang="hu-HU" sz="2000" dirty="0" smtClean="0">
                <a:latin typeface="Arial Black" pitchFamily="34" charset="0"/>
              </a:rPr>
              <a:t>ROZGONYI LÁSZLÓNÉ</a:t>
            </a:r>
          </a:p>
          <a:p>
            <a:r>
              <a:rPr lang="hu-HU" sz="2000" dirty="0" smtClean="0">
                <a:latin typeface="Arial Black" pitchFamily="34" charset="0"/>
              </a:rPr>
              <a:t>SZALAI LÁSZLÓNÉ</a:t>
            </a:r>
          </a:p>
          <a:p>
            <a:r>
              <a:rPr lang="hu-HU" sz="2000" dirty="0" smtClean="0">
                <a:latin typeface="Arial Black" pitchFamily="34" charset="0"/>
              </a:rPr>
              <a:t>SZALMA JUDIT</a:t>
            </a:r>
          </a:p>
          <a:p>
            <a:r>
              <a:rPr lang="hu-HU" sz="2000" dirty="0" smtClean="0">
                <a:latin typeface="Arial Black" pitchFamily="34" charset="0"/>
              </a:rPr>
              <a:t>VARGA ANNA </a:t>
            </a:r>
          </a:p>
          <a:p>
            <a:r>
              <a:rPr lang="hu-HU" sz="2000" dirty="0" smtClean="0">
                <a:latin typeface="Arial Black" pitchFamily="34" charset="0"/>
              </a:rPr>
              <a:t>ÉS MÉG MÁSOK…..</a:t>
            </a:r>
          </a:p>
          <a:p>
            <a:r>
              <a:rPr lang="hu-HU" sz="2000" dirty="0" smtClean="0">
                <a:latin typeface="Arial Black" pitchFamily="34" charset="0"/>
              </a:rPr>
              <a:t> </a:t>
            </a:r>
          </a:p>
          <a:p>
            <a:endParaRPr lang="hu-HU" sz="2400"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2/3*#ppt_w"/>
                                          </p:val>
                                        </p:tav>
                                        <p:tav tm="100000">
                                          <p:val>
                                            <p:strVal val="#ppt_w"/>
                                          </p:val>
                                        </p:tav>
                                      </p:tavLst>
                                    </p:anim>
                                    <p:anim calcmode="lin" valueType="num">
                                      <p:cBhvr>
                                        <p:cTn id="8" dur="2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téma">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2495</TotalTime>
  <Words>1250</Words>
  <Application>Microsoft Office PowerPoint</Application>
  <PresentationFormat>Diavetítés a képernyőre (4:3 oldalarány)</PresentationFormat>
  <Paragraphs>384</Paragraphs>
  <Slides>94</Slides>
  <Notes>7</Notes>
  <HiddenSlides>0</HiddenSlides>
  <MMClips>0</MMClips>
  <ScaleCrop>false</ScaleCrop>
  <HeadingPairs>
    <vt:vector size="4" baseType="variant">
      <vt:variant>
        <vt:lpstr>Téma</vt:lpstr>
      </vt:variant>
      <vt:variant>
        <vt:i4>1</vt:i4>
      </vt:variant>
      <vt:variant>
        <vt:lpstr>Diacímek</vt:lpstr>
      </vt:variant>
      <vt:variant>
        <vt:i4>94</vt:i4>
      </vt:variant>
    </vt:vector>
  </HeadingPairs>
  <TitlesOfParts>
    <vt:vector size="95" baseType="lpstr">
      <vt:lpstr>Office-téma</vt:lpstr>
      <vt:lpstr>   KLASSZICISTA ÉPÍTÉSZET      </vt:lpstr>
      <vt:lpstr>2. dia</vt:lpstr>
      <vt:lpstr>3. dia</vt:lpstr>
      <vt:lpstr>4. dia</vt:lpstr>
      <vt:lpstr>5. dia</vt:lpstr>
      <vt:lpstr>6. dia</vt:lpstr>
      <vt:lpstr>7. dia</vt:lpstr>
      <vt:lpstr>8. dia</vt:lpstr>
      <vt:lpstr>9. dia</vt:lpstr>
      <vt:lpstr>10. dia</vt:lpstr>
      <vt:lpstr>11. dia</vt:lpstr>
      <vt:lpstr>12. dia</vt:lpstr>
      <vt:lpstr>13. dia</vt:lpstr>
      <vt:lpstr>14. dia</vt:lpstr>
      <vt:lpstr>15. dia</vt:lpstr>
      <vt:lpstr>16. dia</vt:lpstr>
      <vt:lpstr>17. dia</vt:lpstr>
      <vt:lpstr>18. dia</vt:lpstr>
      <vt:lpstr>19. dia</vt:lpstr>
      <vt:lpstr>20. dia</vt:lpstr>
      <vt:lpstr>21. dia</vt:lpstr>
      <vt:lpstr>22. dia</vt:lpstr>
      <vt:lpstr>23. dia</vt:lpstr>
      <vt:lpstr>24. dia</vt:lpstr>
      <vt:lpstr>25. dia</vt:lpstr>
      <vt:lpstr>26. dia</vt:lpstr>
      <vt:lpstr>27. dia</vt:lpstr>
      <vt:lpstr>28. dia</vt:lpstr>
      <vt:lpstr>29. dia</vt:lpstr>
      <vt:lpstr>30. dia</vt:lpstr>
      <vt:lpstr>31. dia</vt:lpstr>
      <vt:lpstr>32. dia</vt:lpstr>
      <vt:lpstr>33. dia</vt:lpstr>
      <vt:lpstr>34. dia</vt:lpstr>
      <vt:lpstr>35. dia</vt:lpstr>
      <vt:lpstr>36. dia</vt:lpstr>
      <vt:lpstr>37. dia</vt:lpstr>
      <vt:lpstr>38. dia</vt:lpstr>
      <vt:lpstr>39. dia</vt:lpstr>
      <vt:lpstr>40. dia</vt:lpstr>
      <vt:lpstr>41. dia</vt:lpstr>
      <vt:lpstr>42. dia</vt:lpstr>
      <vt:lpstr>43. dia</vt:lpstr>
      <vt:lpstr>44. dia</vt:lpstr>
      <vt:lpstr>45. dia</vt:lpstr>
      <vt:lpstr>46. dia</vt:lpstr>
      <vt:lpstr>47. dia</vt:lpstr>
      <vt:lpstr>48. dia</vt:lpstr>
      <vt:lpstr>49. dia</vt:lpstr>
      <vt:lpstr>50. dia</vt:lpstr>
      <vt:lpstr>51. dia</vt:lpstr>
      <vt:lpstr>52. dia</vt:lpstr>
      <vt:lpstr>53. dia</vt:lpstr>
      <vt:lpstr>54. dia</vt:lpstr>
      <vt:lpstr>55. dia</vt:lpstr>
      <vt:lpstr>56. dia</vt:lpstr>
      <vt:lpstr>57. dia</vt:lpstr>
      <vt:lpstr>58. dia</vt:lpstr>
      <vt:lpstr>59. dia</vt:lpstr>
      <vt:lpstr>60. dia</vt:lpstr>
      <vt:lpstr>61. dia</vt:lpstr>
      <vt:lpstr>62. dia</vt:lpstr>
      <vt:lpstr>63. dia</vt:lpstr>
      <vt:lpstr>64. dia</vt:lpstr>
      <vt:lpstr>65. dia</vt:lpstr>
      <vt:lpstr>66. dia</vt:lpstr>
      <vt:lpstr>67. dia</vt:lpstr>
      <vt:lpstr>68. dia</vt:lpstr>
      <vt:lpstr>69. dia</vt:lpstr>
      <vt:lpstr>70. dia</vt:lpstr>
      <vt:lpstr>71. dia</vt:lpstr>
      <vt:lpstr>72. dia</vt:lpstr>
      <vt:lpstr>73. dia</vt:lpstr>
      <vt:lpstr>74. dia</vt:lpstr>
      <vt:lpstr>75. dia</vt:lpstr>
      <vt:lpstr>76. dia</vt:lpstr>
      <vt:lpstr>77. dia</vt:lpstr>
      <vt:lpstr>78. dia</vt:lpstr>
      <vt:lpstr>79. dia</vt:lpstr>
      <vt:lpstr>80. dia</vt:lpstr>
      <vt:lpstr>81. dia</vt:lpstr>
      <vt:lpstr>82. dia</vt:lpstr>
      <vt:lpstr>83. dia</vt:lpstr>
      <vt:lpstr>84. dia</vt:lpstr>
      <vt:lpstr>85. dia</vt:lpstr>
      <vt:lpstr>86. dia</vt:lpstr>
      <vt:lpstr>87. dia</vt:lpstr>
      <vt:lpstr>88. dia</vt:lpstr>
      <vt:lpstr>89. dia</vt:lpstr>
      <vt:lpstr>90. dia</vt:lpstr>
      <vt:lpstr>91. dia</vt:lpstr>
      <vt:lpstr>92. dia</vt:lpstr>
      <vt:lpstr>93. dia</vt:lpstr>
      <vt:lpstr>94.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KLASSZICISTA ÉPÍTÉSZET  2 </dc:title>
  <dc:creator>.Piroska</dc:creator>
  <cp:lastModifiedBy>.Piroska</cp:lastModifiedBy>
  <cp:revision>319</cp:revision>
  <dcterms:created xsi:type="dcterms:W3CDTF">2025-07-26T17:35:27Z</dcterms:created>
  <dcterms:modified xsi:type="dcterms:W3CDTF">2025-09-03T07:44:43Z</dcterms:modified>
</cp:coreProperties>
</file>