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5" r:id="rId26"/>
    <p:sldId id="280" r:id="rId27"/>
    <p:sldId id="281" r:id="rId28"/>
    <p:sldId id="284" r:id="rId29"/>
    <p:sldId id="283" r:id="rId30"/>
    <p:sldId id="282" r:id="rId3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46" d="100"/>
          <a:sy n="46" d="100"/>
        </p:scale>
        <p:origin x="-955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6AADB-0EF1-41BB-B690-10686BED7273}" type="datetimeFigureOut">
              <a:rPr lang="hu-HU" smtClean="0"/>
              <a:t>2025. 11. 08.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06640-63D5-47AB-8624-E13C6FF16F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448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06640-63D5-47AB-8624-E13C6FF16FB6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6638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F2152F25-5853-0309-333E-351E28574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E0C5A1E8-CC11-A406-0AC8-D1F601A5B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D3448881-B3F6-D181-C840-02B14C55E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B809F-C19B-47EC-BFD5-DDF16840FEF0}" type="datetimeFigureOut">
              <a:rPr lang="hu-HU" smtClean="0"/>
              <a:t>2025. 11. 08.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3E1E8FD0-E883-C4C8-C9F1-5466A0121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75377EAF-C9BB-9A05-31AD-105446C63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AE125-01CE-4619-8985-933BCE50E2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0194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F623F7F2-3489-7178-3334-34653E021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F99CA007-A40A-280E-2107-61A7E7BAE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681780AE-DCDE-BD2B-67DC-51232D7BA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B809F-C19B-47EC-BFD5-DDF16840FEF0}" type="datetimeFigureOut">
              <a:rPr lang="hu-HU" smtClean="0"/>
              <a:t>2025. 11. 08.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F475078D-7734-7A7E-0EEF-EE0F5643C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B584E107-8848-09AF-0949-CB825A01D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AE125-01CE-4619-8985-933BCE50E2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8138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xmlns="" id="{874D775D-CB3D-E572-8FEC-57A2C7335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1596130F-D5FF-1270-6973-511A670A2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675C6B44-DF16-F2D9-387A-288F8E1D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B809F-C19B-47EC-BFD5-DDF16840FEF0}" type="datetimeFigureOut">
              <a:rPr lang="hu-HU" smtClean="0"/>
              <a:t>2025. 11. 08.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48EA31C2-FABC-98A0-B3BF-CA1995201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21045227-9DE9-5325-BDA4-3495A8D45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AE125-01CE-4619-8985-933BCE50E2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183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8C797557-FBD1-281E-BE0F-B3F84AB4E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1289B733-06F2-4899-403D-694A7D4B8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A328F15A-EC1A-AAD1-CB09-06A8CC261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B809F-C19B-47EC-BFD5-DDF16840FEF0}" type="datetimeFigureOut">
              <a:rPr lang="hu-HU" smtClean="0"/>
              <a:t>2025. 11. 08.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D8405E62-284F-8D23-842F-C1B772F84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4F670BD5-30F3-0B76-DC63-298CC6519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AE125-01CE-4619-8985-933BCE50E2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1649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E23A8CC-2846-82F4-3601-2EB098B70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8C286710-64BF-32C6-46BB-1AF2018C8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7D8B3A24-FAB5-D98C-16B4-532BA42AB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B809F-C19B-47EC-BFD5-DDF16840FEF0}" type="datetimeFigureOut">
              <a:rPr lang="hu-HU" smtClean="0"/>
              <a:t>2025. 11. 08.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57C975B3-7F0A-8987-2A90-45609915B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D2F16FAF-09EF-E519-22E9-2B00EF80C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AE125-01CE-4619-8985-933BCE50E2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0613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827217F7-B080-8616-3A80-D90CFBD70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90CF3FA0-0289-E4EE-6E21-F9B8B4B5D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E88D0A7E-9EC7-88C1-58FD-55593B98B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F8B4B0CF-4DA3-F78E-ED85-E9B7F8E5E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B809F-C19B-47EC-BFD5-DDF16840FEF0}" type="datetimeFigureOut">
              <a:rPr lang="hu-HU" smtClean="0"/>
              <a:t>2025. 11. 08.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5F01F16A-19E7-B472-BD5A-FCA3F6D5B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346F7BBC-43D9-9148-6399-44FFDF7E1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AE125-01CE-4619-8985-933BCE50E2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104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606C646-6D82-D041-3ABA-4ACF9A36F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743CE5C7-270B-127E-AC9F-5BBC03A15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0A4E8C96-85F6-71DD-8CBF-B3B00E482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xmlns="" id="{AF563AAF-CAC7-1ED3-530F-34D584FA58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xmlns="" id="{40C62796-3B59-BF35-7DC2-64B37D24DE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xmlns="" id="{EC597A78-535E-8604-B3AB-039EA3844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B809F-C19B-47EC-BFD5-DDF16840FEF0}" type="datetimeFigureOut">
              <a:rPr lang="hu-HU" smtClean="0"/>
              <a:t>2025. 11. 08.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xmlns="" id="{66B9B358-EF86-5BA5-FCFC-9DB0053B6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xmlns="" id="{70C0299E-F8A0-74F7-D36D-1CDC190BE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AE125-01CE-4619-8985-933BCE50E2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8338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8D0AD659-AF9B-8772-E22F-E446DB18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xmlns="" id="{DBD3E338-0B04-5E65-1940-22CC04E2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B809F-C19B-47EC-BFD5-DDF16840FEF0}" type="datetimeFigureOut">
              <a:rPr lang="hu-HU" smtClean="0"/>
              <a:t>2025. 11. 08.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xmlns="" id="{55D8E107-5701-4551-CFA1-24F0818DA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69B0CDA7-C7AA-77FF-B843-61CC47DCB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AE125-01CE-4619-8985-933BCE50E2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6601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xmlns="" id="{9DD2B0B4-0C7C-0E1B-FAAF-14FC8AFFB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B809F-C19B-47EC-BFD5-DDF16840FEF0}" type="datetimeFigureOut">
              <a:rPr lang="hu-HU" smtClean="0"/>
              <a:t>2025. 11. 08.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xmlns="" id="{C7087D4B-7183-D43D-582D-01F5DDA37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5108729F-8074-29BD-3C0F-67D5763C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AE125-01CE-4619-8985-933BCE50E2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9056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4BFAA81E-8AEA-6D8B-7950-978EC71E2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AB813DE4-BDC2-B08C-4C91-BECEEDB49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94C1DEF2-91CF-311F-2949-B76DBD9A2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98FD4827-BDF0-CD1C-2FEC-37966C377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B809F-C19B-47EC-BFD5-DDF16840FEF0}" type="datetimeFigureOut">
              <a:rPr lang="hu-HU" smtClean="0"/>
              <a:t>2025. 11. 08.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C7E5A9F0-A17A-1B26-D01D-93270D7FA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8A58A90B-A9F6-2315-41B0-FD2CEC40C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AE125-01CE-4619-8985-933BCE50E2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2380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37C60B8-650B-A438-696E-788CA45D2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xmlns="" id="{41AF4DAE-DA4D-3F44-B1D8-83234BE9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58E97DB4-188F-5576-B575-3B77FE3F4B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BB00550B-4DDE-8445-BD7B-BFEED254B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B809F-C19B-47EC-BFD5-DDF16840FEF0}" type="datetimeFigureOut">
              <a:rPr lang="hu-HU" smtClean="0"/>
              <a:t>2025. 11. 08.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6F5C5D2B-FD12-C403-2901-59CACC0D9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885DE283-69DA-36C0-C2EE-BE1C7A580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AE125-01CE-4619-8985-933BCE50E2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422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xmlns="" id="{93D74BD9-A510-A89F-5E8F-A95786237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1FD0C858-CE76-709C-897B-83EA7ED56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37FBC7ED-2EE6-9CA0-64B2-2A4FDC3ED6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FB809F-C19B-47EC-BFD5-DDF16840FEF0}" type="datetimeFigureOut">
              <a:rPr lang="hu-HU" smtClean="0"/>
              <a:t>2025. 11. 08.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6A81048A-C50C-4630-5939-34A663874C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64C6F822-0047-C67D-0B3F-D9210103BF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4AE125-01CE-4619-8985-933BCE50E2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556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050017E8-DF6D-A1A9-B412-DE25BABAA7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457" y="2664412"/>
            <a:ext cx="6707892" cy="4193588"/>
          </a:xfrm>
        </p:spPr>
        <p:txBody>
          <a:bodyPr numCol="1" anchor="ctr">
            <a:normAutofit/>
          </a:bodyPr>
          <a:lstStyle/>
          <a:p>
            <a:r>
              <a:rPr lang="hu-HU" i="1" dirty="0">
                <a:latin typeface="Century Schoolbook" panose="02040604050505020304" pitchFamily="18" charset="0"/>
              </a:rPr>
              <a:t>Úttörő asszonyok</a:t>
            </a:r>
            <a:r>
              <a:rPr lang="hu-HU" dirty="0">
                <a:latin typeface="Century Schoolbook" panose="02040604050505020304" pitchFamily="18" charset="0"/>
              </a:rPr>
              <a:t/>
            </a:r>
            <a:br>
              <a:rPr lang="hu-HU" dirty="0">
                <a:latin typeface="Century Schoolbook" panose="02040604050505020304" pitchFamily="18" charset="0"/>
              </a:rPr>
            </a:br>
            <a:r>
              <a:rPr lang="hu-HU" dirty="0">
                <a:latin typeface="Century Schoolbook" panose="02040604050505020304" pitchFamily="18" charset="0"/>
              </a:rPr>
              <a:t/>
            </a:r>
            <a:br>
              <a:rPr lang="hu-HU" dirty="0">
                <a:latin typeface="Century Schoolbook" panose="02040604050505020304" pitchFamily="18" charset="0"/>
              </a:rPr>
            </a:br>
            <a:r>
              <a:rPr lang="hu-HU" b="1" dirty="0">
                <a:latin typeface="Century Schoolbook" panose="02040604050505020304" pitchFamily="18" charset="0"/>
              </a:rPr>
              <a:t>Torma Zsófia</a:t>
            </a:r>
            <a:br>
              <a:rPr lang="hu-HU" b="1" dirty="0">
                <a:latin typeface="Century Schoolbook" panose="02040604050505020304" pitchFamily="18" charset="0"/>
              </a:rPr>
            </a:br>
            <a:r>
              <a:rPr lang="hu-HU" sz="4400" i="1" dirty="0">
                <a:latin typeface="Century Schoolbook" panose="02040604050505020304" pitchFamily="18" charset="0"/>
              </a:rPr>
              <a:t>1832-1899</a:t>
            </a:r>
            <a:endParaRPr lang="hu-HU" b="1" i="1" dirty="0">
              <a:latin typeface="Century Schoolbook" panose="02040604050505020304" pitchFamily="18" charset="0"/>
            </a:endParaRPr>
          </a:p>
        </p:txBody>
      </p:sp>
      <p:pic>
        <p:nvPicPr>
          <p:cNvPr id="5" name="Kép 4" descr="A képen rajz, vázlat, címerpajzs, szimbólum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634CA5AF-6112-A1AF-FB07-0F19C2D85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810" y="1332206"/>
            <a:ext cx="3206862" cy="4193588"/>
          </a:xfrm>
          <a:prstGeom prst="roundRect">
            <a:avLst>
              <a:gd name="adj" fmla="val 25457"/>
            </a:avLst>
          </a:prstGeom>
          <a:effectLst>
            <a:softEdge rad="63500"/>
          </a:effectLst>
        </p:spPr>
      </p:pic>
      <p:pic>
        <p:nvPicPr>
          <p:cNvPr id="7" name="Kép 6" descr="A képen Emberi arc, portré, vázlat, Retro stílus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3F6086D0-1200-342B-4EE4-77E85AD260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019" y="185630"/>
            <a:ext cx="3094768" cy="2847187"/>
          </a:xfrm>
          <a:prstGeom prst="roundRect">
            <a:avLst>
              <a:gd name="adj" fmla="val 10389"/>
            </a:avLst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754240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xmlns="" id="{F0466F9B-CCB2-C8A0-2E87-F5268B837F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559"/>
          <a:stretch>
            <a:fillRect/>
          </a:stretch>
        </p:blipFill>
        <p:spPr>
          <a:xfrm>
            <a:off x="1504108" y="976278"/>
            <a:ext cx="4516414" cy="5718437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xmlns="" id="{51657C45-3A2E-4C91-FA2C-EACB6DB8971E}"/>
              </a:ext>
            </a:extLst>
          </p:cNvPr>
          <p:cNvSpPr txBox="1">
            <a:spLocks/>
          </p:cNvSpPr>
          <p:nvPr/>
        </p:nvSpPr>
        <p:spPr>
          <a:xfrm>
            <a:off x="1490108" y="82504"/>
            <a:ext cx="4530413" cy="89377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dirty="0" err="1">
                <a:latin typeface="Century Schoolbook" panose="02040604050505020304" pitchFamily="18" charset="0"/>
              </a:rPr>
              <a:t>Algyógy</a:t>
            </a:r>
            <a:endParaRPr lang="hu-HU" i="1" dirty="0">
              <a:latin typeface="Century Schoolbook" panose="02040604050505020304" pitchFamily="18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xmlns="" id="{74F2CF40-2385-FC3A-4918-B31C24C2A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590" y="976277"/>
            <a:ext cx="4530412" cy="5718437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xmlns="" id="{DA5471A7-4D16-FCEE-173E-4112D1123B92}"/>
              </a:ext>
            </a:extLst>
          </p:cNvPr>
          <p:cNvSpPr txBox="1">
            <a:spLocks/>
          </p:cNvSpPr>
          <p:nvPr/>
        </p:nvSpPr>
        <p:spPr>
          <a:xfrm>
            <a:off x="6232589" y="82502"/>
            <a:ext cx="4516415" cy="89377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dirty="0" err="1">
                <a:latin typeface="Century Schoolbook" panose="02040604050505020304" pitchFamily="18" charset="0"/>
              </a:rPr>
              <a:t>Nándorválya</a:t>
            </a:r>
            <a:endParaRPr lang="hu-HU" i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797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öveg, képernyőkép, fehér tábla, tervezés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671EF7F7-8B03-D5D1-844D-06FB970CE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" t="23059" b="27217"/>
          <a:stretch>
            <a:fillRect/>
          </a:stretch>
        </p:blipFill>
        <p:spPr>
          <a:xfrm>
            <a:off x="2711974" y="1746298"/>
            <a:ext cx="6768052" cy="4723254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xmlns="" id="{BFAB0938-C01C-7DD4-DD40-BF64609F75CF}"/>
              </a:ext>
            </a:extLst>
          </p:cNvPr>
          <p:cNvSpPr txBox="1">
            <a:spLocks/>
          </p:cNvSpPr>
          <p:nvPr/>
        </p:nvSpPr>
        <p:spPr>
          <a:xfrm>
            <a:off x="2711975" y="481263"/>
            <a:ext cx="6768052" cy="1265035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dirty="0">
                <a:latin typeface="Century Schoolbook" panose="02040604050505020304" pitchFamily="18" charset="0"/>
              </a:rPr>
              <a:t>Tordos és környéke</a:t>
            </a:r>
          </a:p>
          <a:p>
            <a:pPr algn="ctr"/>
            <a:r>
              <a:rPr lang="hu-HU" b="1" i="1" dirty="0">
                <a:latin typeface="Century Schoolbook" panose="02040604050505020304" pitchFamily="18" charset="0"/>
              </a:rPr>
              <a:t>Maros-part</a:t>
            </a:r>
            <a:endParaRPr lang="hu-HU" i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431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F92D1A-8E00-7DD2-AB9A-A6AFAD9FF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művészet, gerinctelen, fedett pályás, múzeum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784CAFF2-D942-30E7-00A6-1BA842BE90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33" y="847748"/>
            <a:ext cx="4409717" cy="5879623"/>
          </a:xfrm>
          <a:prstGeom prst="rect">
            <a:avLst/>
          </a:prstGeom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xmlns="" id="{0DA7C8D3-598E-4B9B-91F3-3098D4B0A4CB}"/>
              </a:ext>
            </a:extLst>
          </p:cNvPr>
          <p:cNvSpPr txBox="1">
            <a:spLocks/>
          </p:cNvSpPr>
          <p:nvPr/>
        </p:nvSpPr>
        <p:spPr>
          <a:xfrm>
            <a:off x="176032" y="130629"/>
            <a:ext cx="8390451" cy="717119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dirty="0">
                <a:latin typeface="Century Schoolbook" panose="02040604050505020304" pitchFamily="18" charset="0"/>
              </a:rPr>
              <a:t>Kolozsvári Történeti Múzeum gyűjteménye</a:t>
            </a:r>
          </a:p>
        </p:txBody>
      </p:sp>
      <p:pic>
        <p:nvPicPr>
          <p:cNvPr id="8" name="Kép 7" descr="A képen művészet, kézírás, fedett pályás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317E161B-4F86-0376-838B-86CB3014F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0" b="7569"/>
          <a:stretch>
            <a:fillRect/>
          </a:stretch>
        </p:blipFill>
        <p:spPr>
          <a:xfrm>
            <a:off x="6971616" y="847748"/>
            <a:ext cx="3325451" cy="3407993"/>
          </a:xfrm>
          <a:prstGeom prst="roundRect">
            <a:avLst>
              <a:gd name="adj" fmla="val 12924"/>
            </a:avLst>
          </a:prstGeom>
          <a:effectLst>
            <a:softEdge rad="25400"/>
          </a:effectLst>
        </p:spPr>
      </p:pic>
      <p:pic>
        <p:nvPicPr>
          <p:cNvPr id="10" name="Kép 9" descr="A képen étel, fedett pályás, kenyér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08D2D55A-11F2-304A-3E1C-AA9ED34C6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4" b="14185"/>
          <a:stretch>
            <a:fillRect/>
          </a:stretch>
        </p:blipFill>
        <p:spPr>
          <a:xfrm>
            <a:off x="5120499" y="3568172"/>
            <a:ext cx="2581227" cy="3159199"/>
          </a:xfrm>
          <a:prstGeom prst="roundRect">
            <a:avLst>
              <a:gd name="adj" fmla="val 19527"/>
            </a:avLst>
          </a:prstGeom>
          <a:effectLst>
            <a:softEdge rad="25400"/>
          </a:effectLst>
        </p:spPr>
      </p:pic>
      <p:pic>
        <p:nvPicPr>
          <p:cNvPr id="12" name="Kép 11" descr="A képen Tárgyi lelet, művészet, fedett pályás, kőszikla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765F6BE2-87DF-5755-124E-81923934A6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0" r="11994" b="9073"/>
          <a:stretch>
            <a:fillRect/>
          </a:stretch>
        </p:blipFill>
        <p:spPr>
          <a:xfrm>
            <a:off x="9849776" y="3203787"/>
            <a:ext cx="2241575" cy="3523584"/>
          </a:xfrm>
          <a:prstGeom prst="roundRect">
            <a:avLst>
              <a:gd name="adj" fmla="val 19267"/>
            </a:avLst>
          </a:prstGeom>
          <a:effectLst>
            <a:softEdge rad="25400"/>
          </a:effectLst>
        </p:spPr>
      </p:pic>
      <p:sp>
        <p:nvSpPr>
          <p:cNvPr id="13" name="Cím 1">
            <a:extLst>
              <a:ext uri="{FF2B5EF4-FFF2-40B4-BE49-F238E27FC236}">
                <a16:creationId xmlns:a16="http://schemas.microsoft.com/office/drawing/2014/main" xmlns="" id="{87845C1B-7FAF-2ADD-3D78-9D6423CF38B5}"/>
              </a:ext>
            </a:extLst>
          </p:cNvPr>
          <p:cNvSpPr txBox="1">
            <a:spLocks/>
          </p:cNvSpPr>
          <p:nvPr/>
        </p:nvSpPr>
        <p:spPr>
          <a:xfrm>
            <a:off x="10237154" y="1497524"/>
            <a:ext cx="1589313" cy="52824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i="1" dirty="0">
                <a:latin typeface="Century Schoolbook" panose="02040604050505020304" pitchFamily="18" charset="0"/>
              </a:rPr>
              <a:t>„K” betű</a:t>
            </a:r>
          </a:p>
        </p:txBody>
      </p:sp>
      <p:sp>
        <p:nvSpPr>
          <p:cNvPr id="14" name="Cím 1">
            <a:extLst>
              <a:ext uri="{FF2B5EF4-FFF2-40B4-BE49-F238E27FC236}">
                <a16:creationId xmlns:a16="http://schemas.microsoft.com/office/drawing/2014/main" xmlns="" id="{CC178102-A934-D4C3-EF8B-90C506B74D1D}"/>
              </a:ext>
            </a:extLst>
          </p:cNvPr>
          <p:cNvSpPr txBox="1">
            <a:spLocks/>
          </p:cNvSpPr>
          <p:nvPr/>
        </p:nvSpPr>
        <p:spPr>
          <a:xfrm>
            <a:off x="5022604" y="3085139"/>
            <a:ext cx="1589313" cy="52824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i="1" dirty="0">
                <a:latin typeface="Century Schoolbook" panose="02040604050505020304" pitchFamily="18" charset="0"/>
              </a:rPr>
              <a:t>„</a:t>
            </a:r>
            <a:r>
              <a:rPr lang="hu-HU" sz="2800" i="1" dirty="0" err="1">
                <a:latin typeface="Century Schoolbook" panose="02040604050505020304" pitchFamily="18" charset="0"/>
              </a:rPr>
              <a:t>Zs</a:t>
            </a:r>
            <a:r>
              <a:rPr lang="hu-HU" sz="2800" i="1" dirty="0">
                <a:latin typeface="Century Schoolbook" panose="02040604050505020304" pitchFamily="18" charset="0"/>
              </a:rPr>
              <a:t>” betű</a:t>
            </a:r>
          </a:p>
        </p:txBody>
      </p:sp>
      <p:sp>
        <p:nvSpPr>
          <p:cNvPr id="15" name="Cím 1">
            <a:extLst>
              <a:ext uri="{FF2B5EF4-FFF2-40B4-BE49-F238E27FC236}">
                <a16:creationId xmlns:a16="http://schemas.microsoft.com/office/drawing/2014/main" xmlns="" id="{57305212-CFEA-0C7E-E574-E3CEDB839251}"/>
              </a:ext>
            </a:extLst>
          </p:cNvPr>
          <p:cNvSpPr txBox="1">
            <a:spLocks/>
          </p:cNvSpPr>
          <p:nvPr/>
        </p:nvSpPr>
        <p:spPr>
          <a:xfrm>
            <a:off x="8340748" y="4972860"/>
            <a:ext cx="1589313" cy="52824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i="1" dirty="0">
                <a:latin typeface="Century Schoolbook" panose="02040604050505020304" pitchFamily="18" charset="0"/>
              </a:rPr>
              <a:t>„H” betű</a:t>
            </a:r>
          </a:p>
        </p:txBody>
      </p: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xmlns="" id="{764509E4-273C-EA65-2F8C-49E6751C2648}"/>
              </a:ext>
            </a:extLst>
          </p:cNvPr>
          <p:cNvCxnSpPr>
            <a:cxnSpLocks/>
          </p:cNvCxnSpPr>
          <p:nvPr/>
        </p:nvCxnSpPr>
        <p:spPr>
          <a:xfrm flipH="1">
            <a:off x="10297067" y="1998268"/>
            <a:ext cx="143887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Egyenes összekötő nyíllal 17">
            <a:extLst>
              <a:ext uri="{FF2B5EF4-FFF2-40B4-BE49-F238E27FC236}">
                <a16:creationId xmlns:a16="http://schemas.microsoft.com/office/drawing/2014/main" xmlns="" id="{E7D33DC2-22AB-D29D-156C-ADED22926C64}"/>
              </a:ext>
            </a:extLst>
          </p:cNvPr>
          <p:cNvCxnSpPr>
            <a:cxnSpLocks/>
          </p:cNvCxnSpPr>
          <p:nvPr/>
        </p:nvCxnSpPr>
        <p:spPr>
          <a:xfrm>
            <a:off x="8456481" y="5446294"/>
            <a:ext cx="139329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Egyenes összekötő nyíllal 21">
            <a:extLst>
              <a:ext uri="{FF2B5EF4-FFF2-40B4-BE49-F238E27FC236}">
                <a16:creationId xmlns:a16="http://schemas.microsoft.com/office/drawing/2014/main" xmlns="" id="{BC8E6418-076D-0B6C-74EE-B36AE70D0386}"/>
              </a:ext>
            </a:extLst>
          </p:cNvPr>
          <p:cNvCxnSpPr>
            <a:cxnSpLocks/>
          </p:cNvCxnSpPr>
          <p:nvPr/>
        </p:nvCxnSpPr>
        <p:spPr>
          <a:xfrm>
            <a:off x="6611917" y="3148723"/>
            <a:ext cx="0" cy="4010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201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C305F6ED-CE18-D41E-4ADC-B17C90BD09D5}"/>
              </a:ext>
            </a:extLst>
          </p:cNvPr>
          <p:cNvSpPr txBox="1"/>
          <p:nvPr/>
        </p:nvSpPr>
        <p:spPr>
          <a:xfrm>
            <a:off x="372978" y="340339"/>
            <a:ext cx="6660338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hu-HU" sz="4000" b="1" dirty="0" err="1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Tordosi</a:t>
            </a:r>
            <a:r>
              <a:rPr lang="hu-HU" sz="4000" b="1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őstelep látképe és az ott feltárt tárgyak</a:t>
            </a:r>
            <a:endParaRPr lang="hu-HU" sz="4000" dirty="0">
              <a:latin typeface="Century Schoolbook" panose="02040604050505020304" pitchFamily="18" charset="0"/>
            </a:endParaRPr>
          </a:p>
        </p:txBody>
      </p:sp>
      <p:pic>
        <p:nvPicPr>
          <p:cNvPr id="7" name="Kép 6" descr="A képen rajz, vázlat, szöveg, művészet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1C0E4A10-E1CF-E6AB-0442-2688C96C6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" t="7418"/>
          <a:stretch>
            <a:fillRect/>
          </a:stretch>
        </p:blipFill>
        <p:spPr>
          <a:xfrm rot="16200000">
            <a:off x="6253270" y="1173651"/>
            <a:ext cx="6620806" cy="4510698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4102949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56E1B0-86B9-9A05-9B5C-AEA6F7C2E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396C6D32-1F30-BD7E-7FFE-D9C5244D9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63" y="1954402"/>
            <a:ext cx="4976291" cy="2949196"/>
          </a:xfrm>
          <a:prstGeom prst="rect">
            <a:avLst/>
          </a:prstGeom>
        </p:spPr>
      </p:pic>
      <p:pic>
        <p:nvPicPr>
          <p:cNvPr id="6" name="Kép 5" descr="A képen szöveg, Betűtípus, óra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B8771656-0EC5-57FF-D823-4EFF152C96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21" y="1917300"/>
            <a:ext cx="6570375" cy="302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87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Tárgyi lelet, kőszikla, háromkaréjú ősrák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15E7AAA4-B153-A57B-570E-57AF1CF78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9" y="1784112"/>
            <a:ext cx="5532290" cy="4309363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50A543BD-C9A0-971C-8044-45F29A378916}"/>
              </a:ext>
            </a:extLst>
          </p:cNvPr>
          <p:cNvSpPr txBox="1"/>
          <p:nvPr/>
        </p:nvSpPr>
        <p:spPr>
          <a:xfrm>
            <a:off x="192869" y="1197344"/>
            <a:ext cx="5532290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hu-HU" sz="2800" b="1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Állat alakú edény, </a:t>
            </a:r>
            <a:r>
              <a:rPr lang="hu-HU" sz="2800" b="1" i="1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Tordos</a:t>
            </a:r>
            <a:endParaRPr lang="hu-HU" sz="2800" i="1" dirty="0">
              <a:latin typeface="Century Schoolbook" panose="02040604050505020304" pitchFamily="18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0F2B9B5D-8914-6AF3-0701-F323B296A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843" y="954107"/>
            <a:ext cx="5078319" cy="584485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0E6F15C9-3539-5262-D2F8-1C3ADC695ADF}"/>
              </a:ext>
            </a:extLst>
          </p:cNvPr>
          <p:cNvSpPr txBox="1"/>
          <p:nvPr/>
        </p:nvSpPr>
        <p:spPr>
          <a:xfrm>
            <a:off x="6466842" y="0"/>
            <a:ext cx="5078319" cy="95410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hu-HU" sz="2800" b="1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Nőalak kordéban, mellén, derekán </a:t>
            </a:r>
            <a:r>
              <a:rPr lang="hu-HU" sz="2800" b="1" dirty="0" err="1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svasztika</a:t>
            </a:r>
            <a:r>
              <a:rPr lang="hu-HU" sz="2800" b="1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(8.8 cm)</a:t>
            </a:r>
            <a:endParaRPr lang="hu-HU" sz="28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684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A712C8E0-91E4-338E-FFCC-300ACC4B806D}"/>
              </a:ext>
            </a:extLst>
          </p:cNvPr>
          <p:cNvSpPr txBox="1"/>
          <p:nvPr/>
        </p:nvSpPr>
        <p:spPr>
          <a:xfrm>
            <a:off x="901442" y="583073"/>
            <a:ext cx="5128890" cy="661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800" b="1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Tulipános Székely kapu- Babiloni papok áldozati jelenete</a:t>
            </a:r>
            <a:endParaRPr lang="hu-HU" sz="1600" dirty="0">
              <a:effectLst/>
              <a:latin typeface="Century Schoolbook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 descr="A képen szöveg, rajz, vázlat, művészet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E63E67F3-9E87-39C1-63EC-BC19DDC91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8171"/>
          <a:stretch>
            <a:fillRect/>
          </a:stretch>
        </p:blipFill>
        <p:spPr>
          <a:xfrm>
            <a:off x="188739" y="1244408"/>
            <a:ext cx="6554297" cy="4523874"/>
          </a:xfrm>
          <a:prstGeom prst="rect">
            <a:avLst/>
          </a:prstGeom>
        </p:spPr>
      </p:pic>
      <p:pic>
        <p:nvPicPr>
          <p:cNvPr id="8" name="Kép 7" descr="A képen vázlat, rajz, művészet, illusztráció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F4607837-23F4-48C4-C542-BBBC3A956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84" y="503699"/>
            <a:ext cx="2381250" cy="2600325"/>
          </a:xfrm>
          <a:prstGeom prst="rect">
            <a:avLst/>
          </a:prstGeom>
        </p:spPr>
      </p:pic>
      <p:pic>
        <p:nvPicPr>
          <p:cNvPr id="10" name="Kép 9" descr="A képen szöveg, rajz, vázlat, művészet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A393242E-BD05-622A-C127-7A9A53199A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0" t="7375" r="10568" b="10902"/>
          <a:stretch>
            <a:fillRect/>
          </a:stretch>
        </p:blipFill>
        <p:spPr>
          <a:xfrm>
            <a:off x="9338783" y="2255061"/>
            <a:ext cx="2664477" cy="442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13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, könyv, papír, Publikáció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DD821F5E-8BD5-6D5A-5BA5-EE3EBF78E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68" y="83048"/>
            <a:ext cx="5018927" cy="6691904"/>
          </a:xfrm>
          <a:effectLst>
            <a:softEdge rad="25400"/>
          </a:effectLst>
        </p:spPr>
      </p:pic>
      <p:pic>
        <p:nvPicPr>
          <p:cNvPr id="7" name="Kép 6" descr="A képen szöveg, dokumentum, könyv, papír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09DB2D33-BD0F-0B65-E559-55DC675D33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244" y="759707"/>
            <a:ext cx="6096000" cy="5709047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67637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öveg, levél, papír, dokumentum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7DD73A72-D464-3CCE-689E-CD4C7BB3A8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299" y="0"/>
            <a:ext cx="4247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10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öveg, papír, könyv, dokumentum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BD32C29C-1D41-6C65-B9EC-C84FF09794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77" y="0"/>
            <a:ext cx="5530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84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3BBC6A5-E44A-D91B-8478-640FCE9F4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AF3105A-2C3D-6A75-D4CA-05ED2CABD5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941" y="1332205"/>
            <a:ext cx="6707892" cy="4193588"/>
          </a:xfrm>
        </p:spPr>
        <p:txBody>
          <a:bodyPr numCol="1" anchor="ctr">
            <a:normAutofit/>
          </a:bodyPr>
          <a:lstStyle/>
          <a:p>
            <a:r>
              <a:rPr lang="hu-HU" b="1" dirty="0">
                <a:latin typeface="Century Schoolbook" panose="02040604050505020304" pitchFamily="18" charset="0"/>
              </a:rPr>
              <a:t>Torma József </a:t>
            </a:r>
            <a:r>
              <a:rPr lang="hu-HU" i="1" dirty="0">
                <a:latin typeface="Century Schoolbook" panose="02040604050505020304" pitchFamily="18" charset="0"/>
              </a:rPr>
              <a:t>alispán </a:t>
            </a:r>
            <a:r>
              <a:rPr lang="hu-HU" b="1" dirty="0">
                <a:latin typeface="Century Schoolbook" panose="02040604050505020304" pitchFamily="18" charset="0"/>
              </a:rPr>
              <a:t/>
            </a:r>
            <a:br>
              <a:rPr lang="hu-HU" b="1" dirty="0">
                <a:latin typeface="Century Schoolbook" panose="02040604050505020304" pitchFamily="18" charset="0"/>
              </a:rPr>
            </a:br>
            <a:r>
              <a:rPr lang="hu-HU" b="1" dirty="0">
                <a:latin typeface="Century Schoolbook" panose="02040604050505020304" pitchFamily="18" charset="0"/>
              </a:rPr>
              <a:t/>
            </a:r>
            <a:br>
              <a:rPr lang="hu-HU" b="1" dirty="0">
                <a:latin typeface="Century Schoolbook" panose="02040604050505020304" pitchFamily="18" charset="0"/>
              </a:rPr>
            </a:br>
            <a:r>
              <a:rPr lang="hu-HU" i="1" dirty="0">
                <a:latin typeface="Century Schoolbook" panose="02040604050505020304" pitchFamily="18" charset="0"/>
              </a:rPr>
              <a:t>1801-1864</a:t>
            </a:r>
          </a:p>
        </p:txBody>
      </p:sp>
      <p:pic>
        <p:nvPicPr>
          <p:cNvPr id="4" name="Kép 3" descr="A képen ember, vázlat, Emberi arc, rajz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419BEA2F-9507-D80D-DB85-0A926BEDD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879" y="938212"/>
            <a:ext cx="4638675" cy="4981575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410803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öveg, művészet, rajz, könyv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C95FF2C0-8B0A-B413-74B4-6473A0EFA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4698"/>
            <a:ext cx="4203999" cy="5988603"/>
          </a:xfrm>
          <a:prstGeom prst="rect">
            <a:avLst/>
          </a:prstGeom>
        </p:spPr>
      </p:pic>
      <p:pic>
        <p:nvPicPr>
          <p:cNvPr id="7" name="Kép 6" descr="A képen szöveg, könyv, papír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721195DD-A590-0050-03D9-6415D47C0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60" y="434699"/>
            <a:ext cx="4555457" cy="600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84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térkép, szöveg, atlasz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8D70D8B6-A5EC-95E2-B5F6-C6169631A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t="4611" r="10951" b="9474"/>
          <a:stretch>
            <a:fillRect/>
          </a:stretch>
        </p:blipFill>
        <p:spPr>
          <a:xfrm>
            <a:off x="2407462" y="523220"/>
            <a:ext cx="7377076" cy="5892036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C306177E-3053-2690-AFD9-63AFD4283DD3}"/>
              </a:ext>
            </a:extLst>
          </p:cNvPr>
          <p:cNvSpPr txBox="1"/>
          <p:nvPr/>
        </p:nvSpPr>
        <p:spPr>
          <a:xfrm>
            <a:off x="4443143" y="0"/>
            <a:ext cx="3305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>
                <a:latin typeface="Century Schoolbook" panose="02040604050505020304" pitchFamily="18" charset="0"/>
              </a:rPr>
              <a:t>Tordos-Vinca</a:t>
            </a:r>
            <a:r>
              <a:rPr lang="hu-HU" sz="2800" dirty="0">
                <a:latin typeface="Century Schoolbook" panose="02040604050505020304" pitchFamily="18" charset="0"/>
              </a:rPr>
              <a:t> telep</a:t>
            </a:r>
          </a:p>
        </p:txBody>
      </p:sp>
    </p:spTree>
    <p:extLst>
      <p:ext uri="{BB962C8B-B14F-4D97-AF65-F5344CB8AC3E}">
        <p14:creationId xmlns:p14="http://schemas.microsoft.com/office/powerpoint/2010/main" val="3610775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kültéri, Aljnövényzet, talaj, Földparcella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8882805C-861E-6AD2-0EC1-E95431461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21" y="755841"/>
            <a:ext cx="3810000" cy="28575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7EAF8F9D-2CA0-F811-F5BF-36E524DAA25A}"/>
              </a:ext>
            </a:extLst>
          </p:cNvPr>
          <p:cNvSpPr txBox="1"/>
          <p:nvPr/>
        </p:nvSpPr>
        <p:spPr>
          <a:xfrm>
            <a:off x="1368926" y="144379"/>
            <a:ext cx="1850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err="1">
                <a:latin typeface="Century Schoolbook" panose="02040604050505020304" pitchFamily="18" charset="0"/>
              </a:rPr>
              <a:t>Tatárlaka</a:t>
            </a:r>
            <a:endParaRPr lang="hu-HU" sz="2800" dirty="0">
              <a:latin typeface="Century Schoolbook" panose="02040604050505020304" pitchFamily="18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EEBC22C7-6808-787D-7A63-D15B1731F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287" y="3124988"/>
            <a:ext cx="5013960" cy="3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A képen művészet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762BF4FC-0FBD-5B03-1BA4-76FC9DB45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994" y="818148"/>
            <a:ext cx="4821797" cy="540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63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rajz, vázlat, minta, illusztráció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F055A39C-F3BE-C649-51AE-A5DA2D897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35" y="0"/>
            <a:ext cx="4406946" cy="6858000"/>
          </a:xfrm>
          <a:prstGeom prst="rect">
            <a:avLst/>
          </a:prstGeom>
        </p:spPr>
      </p:pic>
      <p:pic>
        <p:nvPicPr>
          <p:cNvPr id="7" name="Kép 6" descr="A képen művészet, kültéri, fal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7BF0967E-7A7A-D052-1EE4-EF81841B6D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221" y="0"/>
            <a:ext cx="4955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59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ruha, szobrocska, szobor, fedett pályás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2B2E1FAE-20A7-D5A1-ECF5-0B9A6505A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25" y="336639"/>
            <a:ext cx="3304536" cy="5950965"/>
          </a:xfrm>
        </p:spPr>
      </p:pic>
      <p:pic>
        <p:nvPicPr>
          <p:cNvPr id="7" name="Kép 6" descr="A képen szöveg, kültéri, jelzőtábla, fa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58C91D2D-12D6-DDD4-FDD9-E40623967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r="1719" b="11518"/>
          <a:stretch>
            <a:fillRect/>
          </a:stretch>
        </p:blipFill>
        <p:spPr>
          <a:xfrm>
            <a:off x="5330699" y="1870903"/>
            <a:ext cx="6421427" cy="3116193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ACC015D6-A56C-6062-270E-24ABAC1EBBB2}"/>
              </a:ext>
            </a:extLst>
          </p:cNvPr>
          <p:cNvSpPr txBox="1"/>
          <p:nvPr/>
        </p:nvSpPr>
        <p:spPr>
          <a:xfrm>
            <a:off x="716737" y="6287604"/>
            <a:ext cx="37727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Józsa Judit: Torma Zsófia</a:t>
            </a:r>
            <a:endParaRPr lang="hu-HU" sz="2000" b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269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F95344AB-5EA1-421B-803A-99BF607EC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504825"/>
            <a:ext cx="424815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98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, kézírás, dokumentum, papír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38848A63-A18B-92DE-389D-10A709257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6456" r="7066" b="8744"/>
          <a:stretch>
            <a:fillRect/>
          </a:stretch>
        </p:blipFill>
        <p:spPr>
          <a:xfrm>
            <a:off x="3465016" y="0"/>
            <a:ext cx="5261968" cy="6864843"/>
          </a:xfrm>
        </p:spPr>
      </p:pic>
    </p:spTree>
    <p:extLst>
      <p:ext uri="{BB962C8B-B14F-4D97-AF65-F5344CB8AC3E}">
        <p14:creationId xmlns:p14="http://schemas.microsoft.com/office/powerpoint/2010/main" val="1814539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, rajz, rajzfilm, számítógép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7FE33952-A9D0-B770-5EEE-F6B3C7996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3" t="24009" r="17942" b="13739"/>
          <a:stretch>
            <a:fillRect/>
          </a:stretch>
        </p:blipFill>
        <p:spPr>
          <a:xfrm>
            <a:off x="1063146" y="2627853"/>
            <a:ext cx="2433817" cy="3593594"/>
          </a:xfrm>
        </p:spPr>
      </p:pic>
      <p:pic>
        <p:nvPicPr>
          <p:cNvPr id="7" name="Kép 6" descr="A képen szöveg, kör, vázlat, rajzfilm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06B13731-E26A-A8D1-D79B-E8FFFAD943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5" y="806297"/>
            <a:ext cx="4023461" cy="1549661"/>
          </a:xfrm>
          <a:prstGeom prst="rect">
            <a:avLst/>
          </a:prstGeom>
        </p:spPr>
      </p:pic>
      <p:pic>
        <p:nvPicPr>
          <p:cNvPr id="9" name="Kép 8" descr="A képen szöveg, vázlat, írószer, papír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3D92FBAB-1780-7FED-2281-3A1079D383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18115" r="15124" b="20753"/>
          <a:stretch>
            <a:fillRect/>
          </a:stretch>
        </p:blipFill>
        <p:spPr>
          <a:xfrm>
            <a:off x="5087251" y="681037"/>
            <a:ext cx="2232999" cy="2435748"/>
          </a:xfrm>
          <a:prstGeom prst="rect">
            <a:avLst/>
          </a:prstGeom>
        </p:spPr>
      </p:pic>
      <p:pic>
        <p:nvPicPr>
          <p:cNvPr id="11" name="Kép 10" descr="A képen szöveg, menü, papír, levél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841C4FEE-4A8C-C9E8-3D87-021D69438D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4" t="15865" r="1300" b="18595"/>
          <a:stretch>
            <a:fillRect/>
          </a:stretch>
        </p:blipFill>
        <p:spPr>
          <a:xfrm>
            <a:off x="4572000" y="3291130"/>
            <a:ext cx="3263503" cy="3198699"/>
          </a:xfrm>
          <a:prstGeom prst="rect">
            <a:avLst/>
          </a:prstGeom>
        </p:spPr>
      </p:pic>
      <p:pic>
        <p:nvPicPr>
          <p:cNvPr id="13" name="Kép 12" descr="A képen rajz, szöveg, vázlat, művészet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76286C4B-0E5F-416F-0AD2-992D27EFB7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6" b="27018"/>
          <a:stretch>
            <a:fillRect/>
          </a:stretch>
        </p:blipFill>
        <p:spPr>
          <a:xfrm>
            <a:off x="8795779" y="806297"/>
            <a:ext cx="2812353" cy="2484833"/>
          </a:xfrm>
          <a:prstGeom prst="rect">
            <a:avLst/>
          </a:prstGeom>
        </p:spPr>
      </p:pic>
      <p:pic>
        <p:nvPicPr>
          <p:cNvPr id="15" name="Kép 14" descr="A képen rajz, rajzfilm, vázlat, művészet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1278C9EA-34FF-D0E3-BD29-6494CCF51E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1" b="25113"/>
          <a:stretch>
            <a:fillRect/>
          </a:stretch>
        </p:blipFill>
        <p:spPr>
          <a:xfrm>
            <a:off x="8795779" y="3603345"/>
            <a:ext cx="2812353" cy="243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16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9FF7B236-3B31-4C0F-9E9C-B4C809303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52900" cy="3178175"/>
          </a:xfrm>
        </p:spPr>
        <p:txBody>
          <a:bodyPr>
            <a:normAutofit/>
          </a:bodyPr>
          <a:lstStyle/>
          <a:p>
            <a:r>
              <a:rPr lang="hu-HU" sz="4400" dirty="0">
                <a:latin typeface="Algerian" panose="04020705040A02060702" pitchFamily="82" charset="0"/>
              </a:rPr>
              <a:t>Szegvári sarlós isten</a:t>
            </a:r>
            <a:br>
              <a:rPr lang="hu-HU" sz="4400" dirty="0">
                <a:latin typeface="Algerian" panose="04020705040A02060702" pitchFamily="82" charset="0"/>
              </a:rPr>
            </a:br>
            <a:r>
              <a:rPr lang="hu-HU" sz="4400" dirty="0">
                <a:latin typeface="Algerian" panose="04020705040A02060702" pitchFamily="82" charset="0"/>
              </a:rPr>
              <a:t>            1956. </a:t>
            </a:r>
            <a:r>
              <a:rPr lang="hu-HU" sz="4400" dirty="0" err="1">
                <a:latin typeface="Algerian" panose="04020705040A02060702" pitchFamily="82" charset="0"/>
              </a:rPr>
              <a:t>makkay</a:t>
            </a:r>
            <a:r>
              <a:rPr lang="hu-HU" sz="4400" dirty="0">
                <a:latin typeface="Algerian" panose="04020705040A02060702" pitchFamily="82" charset="0"/>
              </a:rPr>
              <a:t> János</a:t>
            </a:r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7CE94FDA-E7E5-42DA-99DF-F93116665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737" y="1200150"/>
            <a:ext cx="4710113" cy="5238750"/>
          </a:xfrm>
        </p:spPr>
      </p:pic>
    </p:spTree>
    <p:extLst>
      <p:ext uri="{BB962C8B-B14F-4D97-AF65-F5344CB8AC3E}">
        <p14:creationId xmlns:p14="http://schemas.microsoft.com/office/powerpoint/2010/main" val="3209429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2DA3AC1-EC7E-4178-88A2-ADCC7F2F9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33450"/>
            <a:ext cx="3857625" cy="2057400"/>
          </a:xfrm>
        </p:spPr>
        <p:txBody>
          <a:bodyPr>
            <a:normAutofit fontScale="90000"/>
          </a:bodyPr>
          <a:lstStyle/>
          <a:p>
            <a:r>
              <a:rPr lang="hu-HU" sz="4400" dirty="0">
                <a:latin typeface="Algerian" panose="04020705040A02060702" pitchFamily="82" charset="0"/>
              </a:rPr>
              <a:t>Kökénydombi </a:t>
            </a:r>
            <a:r>
              <a:rPr lang="hu-HU" sz="4400" dirty="0" err="1">
                <a:latin typeface="Algerian" panose="04020705040A02060702" pitchFamily="82" charset="0"/>
              </a:rPr>
              <a:t>vénusz</a:t>
            </a:r>
            <a:r>
              <a:rPr lang="hu-HU" sz="4400" dirty="0">
                <a:latin typeface="Algerian" panose="04020705040A02060702" pitchFamily="82" charset="0"/>
              </a:rPr>
              <a:t>       Banner </a:t>
            </a:r>
            <a:r>
              <a:rPr lang="hu-HU" sz="4400" dirty="0" err="1">
                <a:latin typeface="Algerian" panose="04020705040A02060702" pitchFamily="82" charset="0"/>
              </a:rPr>
              <a:t>jános</a:t>
            </a:r>
            <a:r>
              <a:rPr lang="hu-HU" sz="4400" dirty="0">
                <a:latin typeface="Algerian" panose="04020705040A02060702" pitchFamily="82" charset="0"/>
              </a:rPr>
              <a:t/>
            </a:r>
            <a:br>
              <a:rPr lang="hu-HU" sz="4400" dirty="0">
                <a:latin typeface="Algerian" panose="04020705040A02060702" pitchFamily="82" charset="0"/>
              </a:rPr>
            </a:br>
            <a:r>
              <a:rPr lang="hu-HU" sz="4400" dirty="0">
                <a:latin typeface="Algerian" panose="04020705040A02060702" pitchFamily="82" charset="0"/>
              </a:rPr>
              <a:t>1944</a:t>
            </a:r>
            <a:endParaRPr lang="hu-HU" dirty="0"/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xmlns="" id="{80F63130-0364-44B6-B112-A2C9D0658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2" y="530512"/>
            <a:ext cx="3857624" cy="6032213"/>
          </a:xfrm>
        </p:spPr>
      </p:pic>
    </p:spTree>
    <p:extLst>
      <p:ext uri="{BB962C8B-B14F-4D97-AF65-F5344CB8AC3E}">
        <p14:creationId xmlns:p14="http://schemas.microsoft.com/office/powerpoint/2010/main" val="2596050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75955EA-6D30-F0EE-D4FA-0E388509D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E751EEC1-DECF-62A9-8A3E-1DC48CF9C9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941" y="1332205"/>
            <a:ext cx="6707892" cy="4193588"/>
          </a:xfrm>
        </p:spPr>
        <p:txBody>
          <a:bodyPr numCol="1" anchor="ctr">
            <a:normAutofit/>
          </a:bodyPr>
          <a:lstStyle/>
          <a:p>
            <a:r>
              <a:rPr lang="hu-HU" b="1" dirty="0">
                <a:latin typeface="Century Schoolbook" panose="02040604050505020304" pitchFamily="18" charset="0"/>
              </a:rPr>
              <a:t>Torma Károly </a:t>
            </a:r>
            <a:br>
              <a:rPr lang="hu-HU" b="1" dirty="0">
                <a:latin typeface="Century Schoolbook" panose="02040604050505020304" pitchFamily="18" charset="0"/>
              </a:rPr>
            </a:br>
            <a:r>
              <a:rPr lang="hu-HU" b="1" dirty="0">
                <a:latin typeface="Century Schoolbook" panose="02040604050505020304" pitchFamily="18" charset="0"/>
              </a:rPr>
              <a:t/>
            </a:r>
            <a:br>
              <a:rPr lang="hu-HU" b="1" dirty="0">
                <a:latin typeface="Century Schoolbook" panose="02040604050505020304" pitchFamily="18" charset="0"/>
              </a:rPr>
            </a:br>
            <a:r>
              <a:rPr lang="hu-HU" i="1" dirty="0">
                <a:latin typeface="Century Schoolbook" panose="02040604050505020304" pitchFamily="18" charset="0"/>
              </a:rPr>
              <a:t>1829-1897</a:t>
            </a:r>
          </a:p>
        </p:txBody>
      </p:sp>
      <p:pic>
        <p:nvPicPr>
          <p:cNvPr id="5" name="Kép 4" descr="A képen portré, Emberi arc, ruházat, vázlat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22B7F924-DAFF-D9E0-362E-8212B550D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863" y="571492"/>
            <a:ext cx="4624712" cy="508250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BD24B5CC-BA44-6698-AB4A-CD64D1FA35F5}"/>
              </a:ext>
            </a:extLst>
          </p:cNvPr>
          <p:cNvSpPr txBox="1"/>
          <p:nvPr/>
        </p:nvSpPr>
        <p:spPr>
          <a:xfrm>
            <a:off x="7186863" y="5663453"/>
            <a:ext cx="4624712" cy="72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20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Pollák Zsigmond metszete a Vasárnapi újságban.</a:t>
            </a:r>
            <a:endParaRPr lang="hu-HU" dirty="0">
              <a:effectLst/>
              <a:latin typeface="Century Schoolbook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875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obor, művészet, Tárgyi lelet, múzeum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62629917-AA67-9E4B-0AA5-19AC4341D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0" y="500161"/>
            <a:ext cx="4690810" cy="5857678"/>
          </a:xfrm>
          <a:prstGeom prst="rect">
            <a:avLst/>
          </a:prstGeom>
        </p:spPr>
      </p:pic>
      <p:pic>
        <p:nvPicPr>
          <p:cNvPr id="7" name="Kép 6" descr="A képen medve, emlős, művészet, elefánt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264AA917-428F-F447-C8FE-97E43F6DE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844" y="500161"/>
            <a:ext cx="3504449" cy="58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87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F7CFD9-8BB9-E076-D0E8-AF39B9F76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9C99B8A-39E7-25B8-117E-EC15481A7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28" y="1332205"/>
            <a:ext cx="7339624" cy="4193588"/>
          </a:xfrm>
        </p:spPr>
        <p:txBody>
          <a:bodyPr numCol="1" anchor="ctr">
            <a:normAutofit/>
          </a:bodyPr>
          <a:lstStyle/>
          <a:p>
            <a:r>
              <a:rPr lang="hu-HU" b="1" dirty="0">
                <a:latin typeface="Century Schoolbook" panose="02040604050505020304" pitchFamily="18" charset="0"/>
              </a:rPr>
              <a:t>Borsos József:</a:t>
            </a:r>
            <a:br>
              <a:rPr lang="hu-HU" b="1" dirty="0">
                <a:latin typeface="Century Schoolbook" panose="02040604050505020304" pitchFamily="18" charset="0"/>
              </a:rPr>
            </a:br>
            <a:r>
              <a:rPr lang="hu-HU" b="1" dirty="0">
                <a:latin typeface="Century Schoolbook" panose="02040604050505020304" pitchFamily="18" charset="0"/>
              </a:rPr>
              <a:t/>
            </a:r>
            <a:br>
              <a:rPr lang="hu-HU" b="1" dirty="0">
                <a:latin typeface="Century Schoolbook" panose="02040604050505020304" pitchFamily="18" charset="0"/>
              </a:rPr>
            </a:br>
            <a:r>
              <a:rPr lang="hu-HU" sz="5400" dirty="0">
                <a:latin typeface="Century Schoolbook" panose="02040604050505020304" pitchFamily="18" charset="0"/>
              </a:rPr>
              <a:t>Nemzetőrtiszt c. kép</a:t>
            </a:r>
            <a:endParaRPr lang="hu-HU" i="1" dirty="0">
              <a:latin typeface="Century Schoolbook" panose="02040604050505020304" pitchFamily="18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40AD6394-1EB4-FD05-29B4-36F632789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8052" y="571492"/>
            <a:ext cx="4062334" cy="508250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A4216D38-C39C-9DCF-872E-586BFB135560}"/>
              </a:ext>
            </a:extLst>
          </p:cNvPr>
          <p:cNvSpPr txBox="1"/>
          <p:nvPr/>
        </p:nvSpPr>
        <p:spPr>
          <a:xfrm>
            <a:off x="6946233" y="5663453"/>
            <a:ext cx="5105972" cy="1155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20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1848 - Olaj, vászon, 110,5x86,5 cm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20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Történelmi Képcsarnok, Magyar Nemzeti Múzeum</a:t>
            </a:r>
          </a:p>
        </p:txBody>
      </p:sp>
    </p:spTree>
    <p:extLst>
      <p:ext uri="{BB962C8B-B14F-4D97-AF65-F5344CB8AC3E}">
        <p14:creationId xmlns:p14="http://schemas.microsoft.com/office/powerpoint/2010/main" val="2411412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térkép, szöveg, diagram, atlasz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B0D4DC88-FD53-7026-164B-AADD74DAD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023" y="442151"/>
            <a:ext cx="9091953" cy="5973697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780152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7EA6D33-9E08-63AC-A7AE-C0ED26AA9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fű, kültéri, fa, táj látható&#10;&#10;Előfordulhat, hogy az AI által létrehozott tartalom helytelen.">
            <a:extLst>
              <a:ext uri="{FF2B5EF4-FFF2-40B4-BE49-F238E27FC236}">
                <a16:creationId xmlns:a16="http://schemas.microsoft.com/office/drawing/2014/main" xmlns="" id="{5CD6C4F3-2ECE-1360-FCEC-F54F1E3BA0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505" y="306805"/>
            <a:ext cx="7289393" cy="624439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xmlns="" id="{6101A52F-827E-70A8-F0DA-8910D1CE741E}"/>
              </a:ext>
            </a:extLst>
          </p:cNvPr>
          <p:cNvSpPr txBox="1">
            <a:spLocks/>
          </p:cNvSpPr>
          <p:nvPr/>
        </p:nvSpPr>
        <p:spPr>
          <a:xfrm>
            <a:off x="-1" y="1332205"/>
            <a:ext cx="4789505" cy="4193588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dirty="0">
                <a:latin typeface="Century Schoolbook" panose="02040604050505020304" pitchFamily="18" charset="0"/>
              </a:rPr>
              <a:t>Sarmizegetusa romjai</a:t>
            </a:r>
            <a:endParaRPr lang="hu-HU" i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621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BF529A-6958-6F3C-9D00-EF92C43D9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2563B34B-C594-1320-16C3-E68D6ED14A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941" y="1332205"/>
            <a:ext cx="6707892" cy="4193588"/>
          </a:xfrm>
        </p:spPr>
        <p:txBody>
          <a:bodyPr numCol="1" anchor="ctr">
            <a:normAutofit/>
          </a:bodyPr>
          <a:lstStyle/>
          <a:p>
            <a:r>
              <a:rPr lang="hu-HU" b="1" dirty="0">
                <a:latin typeface="Century Schoolbook" panose="02040604050505020304" pitchFamily="18" charset="0"/>
              </a:rPr>
              <a:t>Torma Zsófia </a:t>
            </a:r>
            <a:br>
              <a:rPr lang="hu-HU" b="1" dirty="0">
                <a:latin typeface="Century Schoolbook" panose="02040604050505020304" pitchFamily="18" charset="0"/>
              </a:rPr>
            </a:br>
            <a:r>
              <a:rPr lang="hu-HU" b="1" dirty="0">
                <a:latin typeface="Century Schoolbook" panose="02040604050505020304" pitchFamily="18" charset="0"/>
              </a:rPr>
              <a:t/>
            </a:r>
            <a:br>
              <a:rPr lang="hu-HU" b="1" dirty="0">
                <a:latin typeface="Century Schoolbook" panose="02040604050505020304" pitchFamily="18" charset="0"/>
              </a:rPr>
            </a:br>
            <a:r>
              <a:rPr lang="hu-HU" i="1" dirty="0">
                <a:latin typeface="Century Schoolbook" panose="02040604050505020304" pitchFamily="18" charset="0"/>
              </a:rPr>
              <a:t>1832-1899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49AF083-1B69-2A0C-ADE7-512A93FD0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9032" y="887749"/>
            <a:ext cx="3886617" cy="5082500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795787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C4153B4-2EAB-F7B0-8C2A-A4CD631D5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CFD4CAAD-CC7E-A7D6-5970-954D25FAA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4949" y="952213"/>
            <a:ext cx="6604762" cy="4953572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xmlns="" id="{A58666B3-0665-F9AC-DA03-F74B6D09AA45}"/>
              </a:ext>
            </a:extLst>
          </p:cNvPr>
          <p:cNvSpPr txBox="1">
            <a:spLocks/>
          </p:cNvSpPr>
          <p:nvPr/>
        </p:nvSpPr>
        <p:spPr>
          <a:xfrm>
            <a:off x="-1" y="1332205"/>
            <a:ext cx="5234950" cy="4193588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dirty="0">
                <a:latin typeface="Century Schoolbook" panose="02040604050505020304" pitchFamily="18" charset="0"/>
              </a:rPr>
              <a:t>A szászvárosi ház</a:t>
            </a:r>
            <a:endParaRPr lang="hu-HU" i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583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6A55173-88E0-3C7A-BBB6-B6ED6C0D7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xmlns="" id="{B4001492-6513-82C0-A098-ED95398520E3}"/>
              </a:ext>
            </a:extLst>
          </p:cNvPr>
          <p:cNvSpPr txBox="1">
            <a:spLocks/>
          </p:cNvSpPr>
          <p:nvPr/>
        </p:nvSpPr>
        <p:spPr>
          <a:xfrm>
            <a:off x="3478525" y="5663297"/>
            <a:ext cx="5234950" cy="119470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dirty="0">
                <a:latin typeface="Century Schoolbook" panose="02040604050505020304" pitchFamily="18" charset="0"/>
              </a:rPr>
              <a:t>Maros-part</a:t>
            </a:r>
            <a:endParaRPr lang="hu-HU" i="1" dirty="0">
              <a:latin typeface="Century Schoolbook" panose="02040604050505020304" pitchFamily="18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681BBFEE-C978-02B3-9046-AF2E2BC34A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b="15890"/>
          <a:stretch>
            <a:fillRect/>
          </a:stretch>
        </p:blipFill>
        <p:spPr>
          <a:xfrm>
            <a:off x="1825970" y="137505"/>
            <a:ext cx="8540059" cy="552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67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109</Words>
  <Application>Microsoft Office PowerPoint</Application>
  <PresentationFormat>Egyéni</PresentationFormat>
  <Paragraphs>29</Paragraphs>
  <Slides>30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1" baseType="lpstr">
      <vt:lpstr>Office-téma</vt:lpstr>
      <vt:lpstr>Úttörő asszonyok  Torma Zsófia 1832-1899</vt:lpstr>
      <vt:lpstr>Torma József alispán   1801-1864</vt:lpstr>
      <vt:lpstr>Torma Károly   1829-1897</vt:lpstr>
      <vt:lpstr>Borsos József:  Nemzetőrtiszt c. kép</vt:lpstr>
      <vt:lpstr>PowerPoint bemutató</vt:lpstr>
      <vt:lpstr>PowerPoint bemutató</vt:lpstr>
      <vt:lpstr>Torma Zsófia   1832-1899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Szegvári sarlós isten             1956. makkay János</vt:lpstr>
      <vt:lpstr>Kökénydombi vénusz       Banner jános 1944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Úttörő asszonyok  Torma Zsófia 1832-1899</dc:title>
  <dc:creator>Péter Bélteky</dc:creator>
  <cp:lastModifiedBy>Judit</cp:lastModifiedBy>
  <cp:revision>7</cp:revision>
  <dcterms:created xsi:type="dcterms:W3CDTF">2025-11-06T07:40:20Z</dcterms:created>
  <dcterms:modified xsi:type="dcterms:W3CDTF">2025-11-08T08:23:21Z</dcterms:modified>
</cp:coreProperties>
</file>