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85" r:id="rId2"/>
    <p:sldId id="273" r:id="rId3"/>
    <p:sldId id="257" r:id="rId4"/>
    <p:sldId id="258" r:id="rId5"/>
    <p:sldId id="274" r:id="rId6"/>
    <p:sldId id="259" r:id="rId7"/>
    <p:sldId id="270" r:id="rId8"/>
    <p:sldId id="269" r:id="rId9"/>
    <p:sldId id="271" r:id="rId10"/>
    <p:sldId id="272" r:id="rId11"/>
    <p:sldId id="260" r:id="rId12"/>
    <p:sldId id="275" r:id="rId13"/>
    <p:sldId id="276" r:id="rId14"/>
    <p:sldId id="277" r:id="rId15"/>
    <p:sldId id="278" r:id="rId16"/>
    <p:sldId id="279" r:id="rId17"/>
    <p:sldId id="261" r:id="rId18"/>
    <p:sldId id="262" r:id="rId19"/>
    <p:sldId id="280" r:id="rId20"/>
    <p:sldId id="371" r:id="rId21"/>
    <p:sldId id="263" r:id="rId22"/>
    <p:sldId id="264" r:id="rId23"/>
    <p:sldId id="265" r:id="rId24"/>
    <p:sldId id="282" r:id="rId25"/>
    <p:sldId id="266" r:id="rId26"/>
    <p:sldId id="267" r:id="rId27"/>
    <p:sldId id="364" r:id="rId28"/>
    <p:sldId id="268" r:id="rId29"/>
    <p:sldId id="293" r:id="rId30"/>
    <p:sldId id="292" r:id="rId31"/>
    <p:sldId id="283" r:id="rId32"/>
    <p:sldId id="284" r:id="rId33"/>
    <p:sldId id="285" r:id="rId34"/>
    <p:sldId id="356" r:id="rId35"/>
    <p:sldId id="362" r:id="rId36"/>
    <p:sldId id="357" r:id="rId37"/>
    <p:sldId id="358" r:id="rId38"/>
    <p:sldId id="363" r:id="rId39"/>
    <p:sldId id="359" r:id="rId40"/>
    <p:sldId id="397" r:id="rId41"/>
    <p:sldId id="396" r:id="rId42"/>
    <p:sldId id="286" r:id="rId43"/>
    <p:sldId id="289" r:id="rId44"/>
    <p:sldId id="287" r:id="rId45"/>
    <p:sldId id="288" r:id="rId46"/>
    <p:sldId id="290" r:id="rId47"/>
    <p:sldId id="294" r:id="rId48"/>
    <p:sldId id="291" r:id="rId49"/>
    <p:sldId id="350" r:id="rId50"/>
    <p:sldId id="351" r:id="rId51"/>
    <p:sldId id="352" r:id="rId52"/>
    <p:sldId id="353" r:id="rId53"/>
    <p:sldId id="354" r:id="rId54"/>
    <p:sldId id="355" r:id="rId55"/>
    <p:sldId id="373" r:id="rId56"/>
    <p:sldId id="376" r:id="rId57"/>
    <p:sldId id="382" r:id="rId58"/>
    <p:sldId id="377" r:id="rId59"/>
    <p:sldId id="365" r:id="rId60"/>
    <p:sldId id="372" r:id="rId61"/>
    <p:sldId id="295" r:id="rId62"/>
    <p:sldId id="305" r:id="rId63"/>
    <p:sldId id="296" r:id="rId64"/>
    <p:sldId id="304" r:id="rId65"/>
    <p:sldId id="299" r:id="rId66"/>
    <p:sldId id="300" r:id="rId67"/>
    <p:sldId id="297" r:id="rId68"/>
    <p:sldId id="298" r:id="rId69"/>
    <p:sldId id="301" r:id="rId70"/>
    <p:sldId id="302" r:id="rId71"/>
    <p:sldId id="314" r:id="rId72"/>
    <p:sldId id="315" r:id="rId73"/>
    <p:sldId id="316" r:id="rId74"/>
    <p:sldId id="321" r:id="rId75"/>
    <p:sldId id="320" r:id="rId76"/>
    <p:sldId id="317" r:id="rId77"/>
    <p:sldId id="303" r:id="rId78"/>
    <p:sldId id="318" r:id="rId79"/>
    <p:sldId id="319" r:id="rId80"/>
    <p:sldId id="306" r:id="rId81"/>
    <p:sldId id="307" r:id="rId82"/>
    <p:sldId id="398" r:id="rId83"/>
    <p:sldId id="309" r:id="rId84"/>
    <p:sldId id="312" r:id="rId85"/>
    <p:sldId id="310" r:id="rId86"/>
    <p:sldId id="311" r:id="rId87"/>
    <p:sldId id="323" r:id="rId88"/>
    <p:sldId id="331" r:id="rId89"/>
    <p:sldId id="332" r:id="rId90"/>
    <p:sldId id="384" r:id="rId91"/>
    <p:sldId id="333" r:id="rId92"/>
    <p:sldId id="313" r:id="rId93"/>
    <p:sldId id="387" r:id="rId94"/>
    <p:sldId id="388" r:id="rId95"/>
    <p:sldId id="390" r:id="rId96"/>
    <p:sldId id="392" r:id="rId97"/>
    <p:sldId id="393" r:id="rId98"/>
    <p:sldId id="389" r:id="rId99"/>
    <p:sldId id="391" r:id="rId100"/>
    <p:sldId id="324" r:id="rId101"/>
    <p:sldId id="336" r:id="rId102"/>
    <p:sldId id="360" r:id="rId103"/>
    <p:sldId id="361" r:id="rId104"/>
    <p:sldId id="325" r:id="rId105"/>
    <p:sldId id="326" r:id="rId106"/>
    <p:sldId id="337" r:id="rId107"/>
    <p:sldId id="338" r:id="rId108"/>
    <p:sldId id="339" r:id="rId109"/>
    <p:sldId id="383" r:id="rId110"/>
    <p:sldId id="327" r:id="rId111"/>
    <p:sldId id="328" r:id="rId112"/>
    <p:sldId id="329" r:id="rId113"/>
    <p:sldId id="341" r:id="rId114"/>
    <p:sldId id="342" r:id="rId115"/>
    <p:sldId id="343" r:id="rId116"/>
    <p:sldId id="344" r:id="rId117"/>
    <p:sldId id="330" r:id="rId118"/>
    <p:sldId id="345" r:id="rId119"/>
    <p:sldId id="346" r:id="rId120"/>
    <p:sldId id="347" r:id="rId121"/>
    <p:sldId id="348" r:id="rId122"/>
    <p:sldId id="349" r:id="rId123"/>
    <p:sldId id="366" r:id="rId124"/>
    <p:sldId id="367" r:id="rId125"/>
    <p:sldId id="368" r:id="rId126"/>
    <p:sldId id="369" r:id="rId127"/>
    <p:sldId id="370" r:id="rId128"/>
    <p:sldId id="378" r:id="rId129"/>
    <p:sldId id="379" r:id="rId130"/>
    <p:sldId id="380" r:id="rId131"/>
    <p:sldId id="381" r:id="rId132"/>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2" d="100"/>
          <a:sy n="62" d="100"/>
        </p:scale>
        <p:origin x="-3000" y="-1032"/>
      </p:cViewPr>
      <p:guideLst>
        <p:guide orient="horz" pos="2160"/>
        <p:guide pos="2880"/>
      </p:guideLst>
    </p:cSldViewPr>
  </p:slideViewPr>
  <p:notesTextViewPr>
    <p:cViewPr>
      <p:scale>
        <a:sx n="1" d="1"/>
        <a:sy n="1" d="1"/>
      </p:scale>
      <p:origin x="0" y="0"/>
    </p:cViewPr>
  </p:notesTextViewPr>
  <p:sorterViewPr>
    <p:cViewPr>
      <p:scale>
        <a:sx n="30" d="100"/>
        <a:sy n="3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FFAA802D-BA46-4E8B-A80C-891DDA5105EF}" type="datetimeFigureOut">
              <a:rPr lang="hu-HU" smtClean="0"/>
              <a:t>2026. 01. 31.</a:t>
            </a:fld>
            <a:endParaRPr lang="hu-HU" dirty="0"/>
          </a:p>
        </p:txBody>
      </p:sp>
      <p:sp>
        <p:nvSpPr>
          <p:cNvPr id="5" name="Élőláb helye 4"/>
          <p:cNvSpPr>
            <a:spLocks noGrp="1"/>
          </p:cNvSpPr>
          <p:nvPr>
            <p:ph type="ftr" sz="quarter" idx="11"/>
          </p:nvPr>
        </p:nvSpPr>
        <p:spPr/>
        <p:txBody>
          <a:bodyPr/>
          <a:lstStyle/>
          <a:p>
            <a:endParaRPr lang="hu-HU" dirty="0"/>
          </a:p>
        </p:txBody>
      </p:sp>
      <p:sp>
        <p:nvSpPr>
          <p:cNvPr id="6" name="Dia számának helye 5"/>
          <p:cNvSpPr>
            <a:spLocks noGrp="1"/>
          </p:cNvSpPr>
          <p:nvPr>
            <p:ph type="sldNum" sz="quarter" idx="12"/>
          </p:nvPr>
        </p:nvSpPr>
        <p:spPr/>
        <p:txBody>
          <a:bodyPr/>
          <a:lstStyle/>
          <a:p>
            <a:fld id="{0337178D-3BCD-4A2B-9883-F4CEA2211106}" type="slidenum">
              <a:rPr lang="hu-HU" smtClean="0"/>
              <a:t>‹#›</a:t>
            </a:fld>
            <a:endParaRPr lang="hu-HU" dirty="0"/>
          </a:p>
        </p:txBody>
      </p:sp>
    </p:spTree>
    <p:extLst>
      <p:ext uri="{BB962C8B-B14F-4D97-AF65-F5344CB8AC3E}">
        <p14:creationId xmlns:p14="http://schemas.microsoft.com/office/powerpoint/2010/main" val="2550648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FFAA802D-BA46-4E8B-A80C-891DDA5105EF}" type="datetimeFigureOut">
              <a:rPr lang="hu-HU" smtClean="0"/>
              <a:t>2026. 01. 31.</a:t>
            </a:fld>
            <a:endParaRPr lang="hu-HU" dirty="0"/>
          </a:p>
        </p:txBody>
      </p:sp>
      <p:sp>
        <p:nvSpPr>
          <p:cNvPr id="5" name="Élőláb helye 4"/>
          <p:cNvSpPr>
            <a:spLocks noGrp="1"/>
          </p:cNvSpPr>
          <p:nvPr>
            <p:ph type="ftr" sz="quarter" idx="11"/>
          </p:nvPr>
        </p:nvSpPr>
        <p:spPr/>
        <p:txBody>
          <a:bodyPr/>
          <a:lstStyle/>
          <a:p>
            <a:endParaRPr lang="hu-HU" dirty="0"/>
          </a:p>
        </p:txBody>
      </p:sp>
      <p:sp>
        <p:nvSpPr>
          <p:cNvPr id="6" name="Dia számának helye 5"/>
          <p:cNvSpPr>
            <a:spLocks noGrp="1"/>
          </p:cNvSpPr>
          <p:nvPr>
            <p:ph type="sldNum" sz="quarter" idx="12"/>
          </p:nvPr>
        </p:nvSpPr>
        <p:spPr/>
        <p:txBody>
          <a:bodyPr/>
          <a:lstStyle/>
          <a:p>
            <a:fld id="{0337178D-3BCD-4A2B-9883-F4CEA2211106}" type="slidenum">
              <a:rPr lang="hu-HU" smtClean="0"/>
              <a:t>‹#›</a:t>
            </a:fld>
            <a:endParaRPr lang="hu-HU" dirty="0"/>
          </a:p>
        </p:txBody>
      </p:sp>
    </p:spTree>
    <p:extLst>
      <p:ext uri="{BB962C8B-B14F-4D97-AF65-F5344CB8AC3E}">
        <p14:creationId xmlns:p14="http://schemas.microsoft.com/office/powerpoint/2010/main" val="469116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FFAA802D-BA46-4E8B-A80C-891DDA5105EF}" type="datetimeFigureOut">
              <a:rPr lang="hu-HU" smtClean="0"/>
              <a:t>2026. 01. 31.</a:t>
            </a:fld>
            <a:endParaRPr lang="hu-HU" dirty="0"/>
          </a:p>
        </p:txBody>
      </p:sp>
      <p:sp>
        <p:nvSpPr>
          <p:cNvPr id="5" name="Élőláb helye 4"/>
          <p:cNvSpPr>
            <a:spLocks noGrp="1"/>
          </p:cNvSpPr>
          <p:nvPr>
            <p:ph type="ftr" sz="quarter" idx="11"/>
          </p:nvPr>
        </p:nvSpPr>
        <p:spPr/>
        <p:txBody>
          <a:bodyPr/>
          <a:lstStyle/>
          <a:p>
            <a:endParaRPr lang="hu-HU" dirty="0"/>
          </a:p>
        </p:txBody>
      </p:sp>
      <p:sp>
        <p:nvSpPr>
          <p:cNvPr id="6" name="Dia számának helye 5"/>
          <p:cNvSpPr>
            <a:spLocks noGrp="1"/>
          </p:cNvSpPr>
          <p:nvPr>
            <p:ph type="sldNum" sz="quarter" idx="12"/>
          </p:nvPr>
        </p:nvSpPr>
        <p:spPr/>
        <p:txBody>
          <a:bodyPr/>
          <a:lstStyle/>
          <a:p>
            <a:fld id="{0337178D-3BCD-4A2B-9883-F4CEA2211106}" type="slidenum">
              <a:rPr lang="hu-HU" smtClean="0"/>
              <a:t>‹#›</a:t>
            </a:fld>
            <a:endParaRPr lang="hu-HU" dirty="0"/>
          </a:p>
        </p:txBody>
      </p:sp>
    </p:spTree>
    <p:extLst>
      <p:ext uri="{BB962C8B-B14F-4D97-AF65-F5344CB8AC3E}">
        <p14:creationId xmlns:p14="http://schemas.microsoft.com/office/powerpoint/2010/main" val="2466869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FFAA802D-BA46-4E8B-A80C-891DDA5105EF}" type="datetimeFigureOut">
              <a:rPr lang="hu-HU" smtClean="0"/>
              <a:t>2026. 01. 31.</a:t>
            </a:fld>
            <a:endParaRPr lang="hu-HU" dirty="0"/>
          </a:p>
        </p:txBody>
      </p:sp>
      <p:sp>
        <p:nvSpPr>
          <p:cNvPr id="5" name="Élőláb helye 4"/>
          <p:cNvSpPr>
            <a:spLocks noGrp="1"/>
          </p:cNvSpPr>
          <p:nvPr>
            <p:ph type="ftr" sz="quarter" idx="11"/>
          </p:nvPr>
        </p:nvSpPr>
        <p:spPr/>
        <p:txBody>
          <a:bodyPr/>
          <a:lstStyle/>
          <a:p>
            <a:endParaRPr lang="hu-HU" dirty="0"/>
          </a:p>
        </p:txBody>
      </p:sp>
      <p:sp>
        <p:nvSpPr>
          <p:cNvPr id="6" name="Dia számának helye 5"/>
          <p:cNvSpPr>
            <a:spLocks noGrp="1"/>
          </p:cNvSpPr>
          <p:nvPr>
            <p:ph type="sldNum" sz="quarter" idx="12"/>
          </p:nvPr>
        </p:nvSpPr>
        <p:spPr/>
        <p:txBody>
          <a:bodyPr/>
          <a:lstStyle/>
          <a:p>
            <a:fld id="{0337178D-3BCD-4A2B-9883-F4CEA2211106}" type="slidenum">
              <a:rPr lang="hu-HU" smtClean="0"/>
              <a:t>‹#›</a:t>
            </a:fld>
            <a:endParaRPr lang="hu-HU" dirty="0"/>
          </a:p>
        </p:txBody>
      </p:sp>
    </p:spTree>
    <p:extLst>
      <p:ext uri="{BB962C8B-B14F-4D97-AF65-F5344CB8AC3E}">
        <p14:creationId xmlns:p14="http://schemas.microsoft.com/office/powerpoint/2010/main" val="1957539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FFAA802D-BA46-4E8B-A80C-891DDA5105EF}" type="datetimeFigureOut">
              <a:rPr lang="hu-HU" smtClean="0"/>
              <a:t>2026. 01. 31.</a:t>
            </a:fld>
            <a:endParaRPr lang="hu-HU" dirty="0"/>
          </a:p>
        </p:txBody>
      </p:sp>
      <p:sp>
        <p:nvSpPr>
          <p:cNvPr id="5" name="Élőláb helye 4"/>
          <p:cNvSpPr>
            <a:spLocks noGrp="1"/>
          </p:cNvSpPr>
          <p:nvPr>
            <p:ph type="ftr" sz="quarter" idx="11"/>
          </p:nvPr>
        </p:nvSpPr>
        <p:spPr/>
        <p:txBody>
          <a:bodyPr/>
          <a:lstStyle/>
          <a:p>
            <a:endParaRPr lang="hu-HU" dirty="0"/>
          </a:p>
        </p:txBody>
      </p:sp>
      <p:sp>
        <p:nvSpPr>
          <p:cNvPr id="6" name="Dia számának helye 5"/>
          <p:cNvSpPr>
            <a:spLocks noGrp="1"/>
          </p:cNvSpPr>
          <p:nvPr>
            <p:ph type="sldNum" sz="quarter" idx="12"/>
          </p:nvPr>
        </p:nvSpPr>
        <p:spPr/>
        <p:txBody>
          <a:bodyPr/>
          <a:lstStyle/>
          <a:p>
            <a:fld id="{0337178D-3BCD-4A2B-9883-F4CEA2211106}" type="slidenum">
              <a:rPr lang="hu-HU" smtClean="0"/>
              <a:t>‹#›</a:t>
            </a:fld>
            <a:endParaRPr lang="hu-HU" dirty="0"/>
          </a:p>
        </p:txBody>
      </p:sp>
    </p:spTree>
    <p:extLst>
      <p:ext uri="{BB962C8B-B14F-4D97-AF65-F5344CB8AC3E}">
        <p14:creationId xmlns:p14="http://schemas.microsoft.com/office/powerpoint/2010/main" val="214547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FFAA802D-BA46-4E8B-A80C-891DDA5105EF}" type="datetimeFigureOut">
              <a:rPr lang="hu-HU" smtClean="0"/>
              <a:t>2026. 01. 31.</a:t>
            </a:fld>
            <a:endParaRPr lang="hu-HU" dirty="0"/>
          </a:p>
        </p:txBody>
      </p:sp>
      <p:sp>
        <p:nvSpPr>
          <p:cNvPr id="6" name="Élőláb helye 5"/>
          <p:cNvSpPr>
            <a:spLocks noGrp="1"/>
          </p:cNvSpPr>
          <p:nvPr>
            <p:ph type="ftr" sz="quarter" idx="11"/>
          </p:nvPr>
        </p:nvSpPr>
        <p:spPr/>
        <p:txBody>
          <a:bodyPr/>
          <a:lstStyle/>
          <a:p>
            <a:endParaRPr lang="hu-HU" dirty="0"/>
          </a:p>
        </p:txBody>
      </p:sp>
      <p:sp>
        <p:nvSpPr>
          <p:cNvPr id="7" name="Dia számának helye 6"/>
          <p:cNvSpPr>
            <a:spLocks noGrp="1"/>
          </p:cNvSpPr>
          <p:nvPr>
            <p:ph type="sldNum" sz="quarter" idx="12"/>
          </p:nvPr>
        </p:nvSpPr>
        <p:spPr/>
        <p:txBody>
          <a:bodyPr/>
          <a:lstStyle/>
          <a:p>
            <a:fld id="{0337178D-3BCD-4A2B-9883-F4CEA2211106}" type="slidenum">
              <a:rPr lang="hu-HU" smtClean="0"/>
              <a:t>‹#›</a:t>
            </a:fld>
            <a:endParaRPr lang="hu-HU" dirty="0"/>
          </a:p>
        </p:txBody>
      </p:sp>
    </p:spTree>
    <p:extLst>
      <p:ext uri="{BB962C8B-B14F-4D97-AF65-F5344CB8AC3E}">
        <p14:creationId xmlns:p14="http://schemas.microsoft.com/office/powerpoint/2010/main" val="3003387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FFAA802D-BA46-4E8B-A80C-891DDA5105EF}" type="datetimeFigureOut">
              <a:rPr lang="hu-HU" smtClean="0"/>
              <a:t>2026. 01. 31.</a:t>
            </a:fld>
            <a:endParaRPr lang="hu-HU" dirty="0"/>
          </a:p>
        </p:txBody>
      </p:sp>
      <p:sp>
        <p:nvSpPr>
          <p:cNvPr id="8" name="Élőláb helye 7"/>
          <p:cNvSpPr>
            <a:spLocks noGrp="1"/>
          </p:cNvSpPr>
          <p:nvPr>
            <p:ph type="ftr" sz="quarter" idx="11"/>
          </p:nvPr>
        </p:nvSpPr>
        <p:spPr/>
        <p:txBody>
          <a:bodyPr/>
          <a:lstStyle/>
          <a:p>
            <a:endParaRPr lang="hu-HU" dirty="0"/>
          </a:p>
        </p:txBody>
      </p:sp>
      <p:sp>
        <p:nvSpPr>
          <p:cNvPr id="9" name="Dia számának helye 8"/>
          <p:cNvSpPr>
            <a:spLocks noGrp="1"/>
          </p:cNvSpPr>
          <p:nvPr>
            <p:ph type="sldNum" sz="quarter" idx="12"/>
          </p:nvPr>
        </p:nvSpPr>
        <p:spPr/>
        <p:txBody>
          <a:bodyPr/>
          <a:lstStyle/>
          <a:p>
            <a:fld id="{0337178D-3BCD-4A2B-9883-F4CEA2211106}" type="slidenum">
              <a:rPr lang="hu-HU" smtClean="0"/>
              <a:t>‹#›</a:t>
            </a:fld>
            <a:endParaRPr lang="hu-HU" dirty="0"/>
          </a:p>
        </p:txBody>
      </p:sp>
    </p:spTree>
    <p:extLst>
      <p:ext uri="{BB962C8B-B14F-4D97-AF65-F5344CB8AC3E}">
        <p14:creationId xmlns:p14="http://schemas.microsoft.com/office/powerpoint/2010/main" val="310723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FFAA802D-BA46-4E8B-A80C-891DDA5105EF}" type="datetimeFigureOut">
              <a:rPr lang="hu-HU" smtClean="0"/>
              <a:t>2026. 01. 31.</a:t>
            </a:fld>
            <a:endParaRPr lang="hu-HU" dirty="0"/>
          </a:p>
        </p:txBody>
      </p:sp>
      <p:sp>
        <p:nvSpPr>
          <p:cNvPr id="4" name="Élőláb helye 3"/>
          <p:cNvSpPr>
            <a:spLocks noGrp="1"/>
          </p:cNvSpPr>
          <p:nvPr>
            <p:ph type="ftr" sz="quarter" idx="11"/>
          </p:nvPr>
        </p:nvSpPr>
        <p:spPr/>
        <p:txBody>
          <a:bodyPr/>
          <a:lstStyle/>
          <a:p>
            <a:endParaRPr lang="hu-HU" dirty="0"/>
          </a:p>
        </p:txBody>
      </p:sp>
      <p:sp>
        <p:nvSpPr>
          <p:cNvPr id="5" name="Dia számának helye 4"/>
          <p:cNvSpPr>
            <a:spLocks noGrp="1"/>
          </p:cNvSpPr>
          <p:nvPr>
            <p:ph type="sldNum" sz="quarter" idx="12"/>
          </p:nvPr>
        </p:nvSpPr>
        <p:spPr/>
        <p:txBody>
          <a:bodyPr/>
          <a:lstStyle/>
          <a:p>
            <a:fld id="{0337178D-3BCD-4A2B-9883-F4CEA2211106}" type="slidenum">
              <a:rPr lang="hu-HU" smtClean="0"/>
              <a:t>‹#›</a:t>
            </a:fld>
            <a:endParaRPr lang="hu-HU" dirty="0"/>
          </a:p>
        </p:txBody>
      </p:sp>
    </p:spTree>
    <p:extLst>
      <p:ext uri="{BB962C8B-B14F-4D97-AF65-F5344CB8AC3E}">
        <p14:creationId xmlns:p14="http://schemas.microsoft.com/office/powerpoint/2010/main" val="1075700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FFAA802D-BA46-4E8B-A80C-891DDA5105EF}" type="datetimeFigureOut">
              <a:rPr lang="hu-HU" smtClean="0"/>
              <a:t>2026. 01. 31.</a:t>
            </a:fld>
            <a:endParaRPr lang="hu-HU" dirty="0"/>
          </a:p>
        </p:txBody>
      </p:sp>
      <p:sp>
        <p:nvSpPr>
          <p:cNvPr id="3" name="Élőláb helye 2"/>
          <p:cNvSpPr>
            <a:spLocks noGrp="1"/>
          </p:cNvSpPr>
          <p:nvPr>
            <p:ph type="ftr" sz="quarter" idx="11"/>
          </p:nvPr>
        </p:nvSpPr>
        <p:spPr/>
        <p:txBody>
          <a:bodyPr/>
          <a:lstStyle/>
          <a:p>
            <a:endParaRPr lang="hu-HU" dirty="0"/>
          </a:p>
        </p:txBody>
      </p:sp>
      <p:sp>
        <p:nvSpPr>
          <p:cNvPr id="4" name="Dia számának helye 3"/>
          <p:cNvSpPr>
            <a:spLocks noGrp="1"/>
          </p:cNvSpPr>
          <p:nvPr>
            <p:ph type="sldNum" sz="quarter" idx="12"/>
          </p:nvPr>
        </p:nvSpPr>
        <p:spPr/>
        <p:txBody>
          <a:bodyPr/>
          <a:lstStyle/>
          <a:p>
            <a:fld id="{0337178D-3BCD-4A2B-9883-F4CEA2211106}" type="slidenum">
              <a:rPr lang="hu-HU" smtClean="0"/>
              <a:t>‹#›</a:t>
            </a:fld>
            <a:endParaRPr lang="hu-HU" dirty="0"/>
          </a:p>
        </p:txBody>
      </p:sp>
    </p:spTree>
    <p:extLst>
      <p:ext uri="{BB962C8B-B14F-4D97-AF65-F5344CB8AC3E}">
        <p14:creationId xmlns:p14="http://schemas.microsoft.com/office/powerpoint/2010/main" val="313379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FFAA802D-BA46-4E8B-A80C-891DDA5105EF}" type="datetimeFigureOut">
              <a:rPr lang="hu-HU" smtClean="0"/>
              <a:t>2026. 01. 31.</a:t>
            </a:fld>
            <a:endParaRPr lang="hu-HU" dirty="0"/>
          </a:p>
        </p:txBody>
      </p:sp>
      <p:sp>
        <p:nvSpPr>
          <p:cNvPr id="6" name="Élőláb helye 5"/>
          <p:cNvSpPr>
            <a:spLocks noGrp="1"/>
          </p:cNvSpPr>
          <p:nvPr>
            <p:ph type="ftr" sz="quarter" idx="11"/>
          </p:nvPr>
        </p:nvSpPr>
        <p:spPr/>
        <p:txBody>
          <a:bodyPr/>
          <a:lstStyle/>
          <a:p>
            <a:endParaRPr lang="hu-HU" dirty="0"/>
          </a:p>
        </p:txBody>
      </p:sp>
      <p:sp>
        <p:nvSpPr>
          <p:cNvPr id="7" name="Dia számának helye 6"/>
          <p:cNvSpPr>
            <a:spLocks noGrp="1"/>
          </p:cNvSpPr>
          <p:nvPr>
            <p:ph type="sldNum" sz="quarter" idx="12"/>
          </p:nvPr>
        </p:nvSpPr>
        <p:spPr/>
        <p:txBody>
          <a:bodyPr/>
          <a:lstStyle/>
          <a:p>
            <a:fld id="{0337178D-3BCD-4A2B-9883-F4CEA2211106}" type="slidenum">
              <a:rPr lang="hu-HU" smtClean="0"/>
              <a:t>‹#›</a:t>
            </a:fld>
            <a:endParaRPr lang="hu-HU" dirty="0"/>
          </a:p>
        </p:txBody>
      </p:sp>
    </p:spTree>
    <p:extLst>
      <p:ext uri="{BB962C8B-B14F-4D97-AF65-F5344CB8AC3E}">
        <p14:creationId xmlns:p14="http://schemas.microsoft.com/office/powerpoint/2010/main" val="2876948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dirty="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FFAA802D-BA46-4E8B-A80C-891DDA5105EF}" type="datetimeFigureOut">
              <a:rPr lang="hu-HU" smtClean="0"/>
              <a:t>2026. 01. 31.</a:t>
            </a:fld>
            <a:endParaRPr lang="hu-HU" dirty="0"/>
          </a:p>
        </p:txBody>
      </p:sp>
      <p:sp>
        <p:nvSpPr>
          <p:cNvPr id="6" name="Élőláb helye 5"/>
          <p:cNvSpPr>
            <a:spLocks noGrp="1"/>
          </p:cNvSpPr>
          <p:nvPr>
            <p:ph type="ftr" sz="quarter" idx="11"/>
          </p:nvPr>
        </p:nvSpPr>
        <p:spPr/>
        <p:txBody>
          <a:bodyPr/>
          <a:lstStyle/>
          <a:p>
            <a:endParaRPr lang="hu-HU" dirty="0"/>
          </a:p>
        </p:txBody>
      </p:sp>
      <p:sp>
        <p:nvSpPr>
          <p:cNvPr id="7" name="Dia számának helye 6"/>
          <p:cNvSpPr>
            <a:spLocks noGrp="1"/>
          </p:cNvSpPr>
          <p:nvPr>
            <p:ph type="sldNum" sz="quarter" idx="12"/>
          </p:nvPr>
        </p:nvSpPr>
        <p:spPr/>
        <p:txBody>
          <a:bodyPr/>
          <a:lstStyle/>
          <a:p>
            <a:fld id="{0337178D-3BCD-4A2B-9883-F4CEA2211106}" type="slidenum">
              <a:rPr lang="hu-HU" smtClean="0"/>
              <a:t>‹#›</a:t>
            </a:fld>
            <a:endParaRPr lang="hu-HU" dirty="0"/>
          </a:p>
        </p:txBody>
      </p:sp>
    </p:spTree>
    <p:extLst>
      <p:ext uri="{BB962C8B-B14F-4D97-AF65-F5344CB8AC3E}">
        <p14:creationId xmlns:p14="http://schemas.microsoft.com/office/powerpoint/2010/main" val="41869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AA802D-BA46-4E8B-A80C-891DDA5105EF}" type="datetimeFigureOut">
              <a:rPr lang="hu-HU" smtClean="0"/>
              <a:t>2026. 01. 31.</a:t>
            </a:fld>
            <a:endParaRPr lang="hu-HU" dirty="0"/>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dirty="0"/>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37178D-3BCD-4A2B-9883-F4CEA2211106}" type="slidenum">
              <a:rPr lang="hu-HU" smtClean="0"/>
              <a:t>‹#›</a:t>
            </a:fld>
            <a:endParaRPr lang="hu-HU" dirty="0"/>
          </a:p>
        </p:txBody>
      </p:sp>
    </p:spTree>
    <p:extLst>
      <p:ext uri="{BB962C8B-B14F-4D97-AF65-F5344CB8AC3E}">
        <p14:creationId xmlns:p14="http://schemas.microsoft.com/office/powerpoint/2010/main" val="1323663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hyperlink" Target="https://en.wikipedia.org/wiki/Parliament_of_the_United_Kingdom" TargetMode="External"/><Relationship Id="rId2" Type="http://schemas.openxmlformats.org/officeDocument/2006/relationships/hyperlink" Target="https://en.wikipedia.org/wiki/List_of_British_monarchs" TargetMode="External"/><Relationship Id="rId1" Type="http://schemas.openxmlformats.org/officeDocument/2006/relationships/slideLayout" Target="../slideLayouts/slideLayout7.xml"/><Relationship Id="rId5" Type="http://schemas.openxmlformats.org/officeDocument/2006/relationships/hyperlink" Target="https://en.wikipedia.org/wiki/Modernism" TargetMode="External"/><Relationship Id="rId4" Type="http://schemas.openxmlformats.org/officeDocument/2006/relationships/hyperlink" Target="https://en.wikipedia.org/wiki/Pre-Raphaelite_Brotherhood" TargetMode="External"/></Relationships>
</file>

<file path=ppt/slides/_rels/slide10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hyperlink" Target="https://hu.wikipedia.org/wiki/Pierre-Auguste_Renoir" TargetMode="External"/><Relationship Id="rId13" Type="http://schemas.openxmlformats.org/officeDocument/2006/relationships/hyperlink" Target="https://hu.wikipedia.org/wiki/%C3%89mile_Bernard" TargetMode="External"/><Relationship Id="rId3" Type="http://schemas.openxmlformats.org/officeDocument/2006/relationships/hyperlink" Target="https://hu.wikipedia.org/wiki/Edgar_Degas" TargetMode="External"/><Relationship Id="rId7" Type="http://schemas.openxmlformats.org/officeDocument/2006/relationships/hyperlink" Target="https://hu.wikipedia.org/wiki/Gustave_Moreau" TargetMode="External"/><Relationship Id="rId12" Type="http://schemas.openxmlformats.org/officeDocument/2006/relationships/hyperlink" Target="https://hu.wikipedia.org/wiki/Paul_Cezanne" TargetMode="External"/><Relationship Id="rId2" Type="http://schemas.openxmlformats.org/officeDocument/2006/relationships/hyperlink" Target="https://hu.wikipedia.org/wiki/Th%C3%A9odore_G%C3%A9ricault" TargetMode="External"/><Relationship Id="rId1" Type="http://schemas.openxmlformats.org/officeDocument/2006/relationships/slideLayout" Target="../slideLayouts/slideLayout7.xml"/><Relationship Id="rId6" Type="http://schemas.openxmlformats.org/officeDocument/2006/relationships/hyperlink" Target="https://hu.wikipedia.org/wiki/Jean_Auguste_Dominique_Ingres" TargetMode="External"/><Relationship Id="rId11" Type="http://schemas.openxmlformats.org/officeDocument/2006/relationships/hyperlink" Target="https://hu.wikipedia.org/wiki/Auguste_Rodin" TargetMode="External"/><Relationship Id="rId5" Type="http://schemas.openxmlformats.org/officeDocument/2006/relationships/hyperlink" Target="https://hu.wikipedia.org/wiki/Jean-Honor%C3%A9_Fragonard" TargetMode="External"/><Relationship Id="rId10" Type="http://schemas.openxmlformats.org/officeDocument/2006/relationships/hyperlink" Target="https://hu.wikipedia.org/wiki/Alfred_Sisley" TargetMode="External"/><Relationship Id="rId4" Type="http://schemas.openxmlformats.org/officeDocument/2006/relationships/hyperlink" Target="https://hu.wikipedia.org/wiki/Eug%C3%A8ne_Delacroix" TargetMode="External"/><Relationship Id="rId9" Type="http://schemas.openxmlformats.org/officeDocument/2006/relationships/hyperlink" Target="https://hu.wikipedia.org/wiki/Georges_Seurat" TargetMode="External"/></Relationships>
</file>

<file path=ppt/slides/_rels/slide11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hyperlink" Target="https://en.wikipedia.org/wiki/Eug%C3%A8ne_Delacroix" TargetMode="External"/><Relationship Id="rId2" Type="http://schemas.openxmlformats.org/officeDocument/2006/relationships/hyperlink" Target="https://en.wikipedia.org/wiki/Jean_Auguste_Dominique_Ingres" TargetMode="External"/><Relationship Id="rId1" Type="http://schemas.openxmlformats.org/officeDocument/2006/relationships/slideLayout" Target="../slideLayouts/slideLayout7.xml"/><Relationship Id="rId5" Type="http://schemas.openxmlformats.org/officeDocument/2006/relationships/hyperlink" Target="https://en.wikipedia.org/wiki/Jean-Fran%C3%A7ois_Millet" TargetMode="External"/><Relationship Id="rId4" Type="http://schemas.openxmlformats.org/officeDocument/2006/relationships/hyperlink" Target="https://en.wikipedia.org/wiki/Jean-Baptiste-Camille_Corot" TargetMode="External"/></Relationships>
</file>

<file path=ppt/slides/_rels/slide11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hyperlink" Target="https://en.wikipedia.org/wiki/Frederick_Rondel" TargetMode="External"/><Relationship Id="rId2" Type="http://schemas.openxmlformats.org/officeDocument/2006/relationships/hyperlink" Target="https://en.wikipedia.org/wiki/National_Academy_of_Design" TargetMode="External"/><Relationship Id="rId1" Type="http://schemas.openxmlformats.org/officeDocument/2006/relationships/slideLayout" Target="../slideLayouts/slideLayout7.xml"/><Relationship Id="rId6" Type="http://schemas.openxmlformats.org/officeDocument/2006/relationships/hyperlink" Target="https://en.wikipedia.org/wiki/Monet" TargetMode="External"/><Relationship Id="rId5" Type="http://schemas.openxmlformats.org/officeDocument/2006/relationships/hyperlink" Target="https://en.wikipedia.org/wiki/Impressionism" TargetMode="External"/><Relationship Id="rId4" Type="http://schemas.openxmlformats.org/officeDocument/2006/relationships/hyperlink" Target="https://en.wikipedia.org/wiki/Exposition_Universelle_(1867)"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google.com/search?q=Mazarini-Mancini&amp;oq=roma+Palazzo+Mancini&amp;gs_lcrp=EgZjaHJvbWUyBggAEEUYOTIICAEQABgWGB4yCAgCEAAYFhgeMgoIAxAAGIAEGKIEMgoIBBAAGIAEGKIEMgoIBRAAGIAEGKIEMgcIBhAAGO8FMgoIBxAAGIAEGKIE0gEINTkzOWowajeoAgCwAgA&amp;sourceid=chrome&amp;ie=UTF-8&amp;ved=2ahUKEwjuxvnm17yRAxUN_rsIHQBJGKoQgK4QegQIARAD" TargetMode="External"/><Relationship Id="rId2" Type="http://schemas.openxmlformats.org/officeDocument/2006/relationships/hyperlink" Target="https://www.google.com/search?q=Carlo+Rainaldi&amp;oq=roma+Palazzo+Mancini&amp;gs_lcrp=EgZjaHJvbWUyBggAEEUYOTIICAEQABgWGB4yCAgCEAAYFhgeMgoIAxAAGIAEGKIEMgoIBBAAGIAEGKIEMgoIBRAAGIAEGKIEMgcIBhAAGO8FMgoIBxAAGIAEGKIE0gEINTkzOWowajeoAgCwAgA&amp;sourceid=chrome&amp;ie=UTF-8&amp;ved=2ahUKEwjuxvnm17yRAxUN_rsIHQBJGKoQgK4QegQIARAC" TargetMode="Externa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romeartlover.it/Storia24.html#Innocent%20X" TargetMode="External"/><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hyperlink" Target="https://www.romeartlover.it/Vasi139.html#SS.%20Vincenzo%20e%20Anastasio"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hyperlink" Target="https://www.britannica.com/event/French-Revolution" TargetMode="External"/><Relationship Id="rId3" Type="http://schemas.openxmlformats.org/officeDocument/2006/relationships/hyperlink" Target="https://www.britannica.com/biography/Louis-XIV-king-of-France" TargetMode="External"/><Relationship Id="rId7" Type="http://schemas.openxmlformats.org/officeDocument/2006/relationships/hyperlink" Target="https://www.britannica.com/topic/jury" TargetMode="External"/><Relationship Id="rId2" Type="http://schemas.openxmlformats.org/officeDocument/2006/relationships/hyperlink" Target="https://www.britannica.com/dictionary/sponsored" TargetMode="External"/><Relationship Id="rId1" Type="http://schemas.openxmlformats.org/officeDocument/2006/relationships/slideLayout" Target="../slideLayouts/slideLayout7.xml"/><Relationship Id="rId6" Type="http://schemas.openxmlformats.org/officeDocument/2006/relationships/hyperlink" Target="https://www.britannica.com/topic/Louvre-Museum" TargetMode="External"/><Relationship Id="rId5" Type="http://schemas.openxmlformats.org/officeDocument/2006/relationships/hyperlink" Target="https://www.britannica.com/place/Paris" TargetMode="External"/><Relationship Id="rId4" Type="http://schemas.openxmlformats.org/officeDocument/2006/relationships/hyperlink" Target="https://www.britannica.com/place/Academie-Royale-de-Peinture-et-de-Sculpture" TargetMode="External"/><Relationship Id="rId9" Type="http://schemas.openxmlformats.org/officeDocument/2006/relationships/hyperlink" Target="https://www.merriam-webster.com/dictionary/prestig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google.com/search?q=francia+korona%C3%A9kszereket&amp;sca_esv=f0158aba78c19323&amp;sxsrf=AE3TifMqjzJcduLja4_MAlqHPR0BvEylxg:1765547743302&amp;ei=3x48ae6TEpCC9u8P_f7liQo&amp;ved=2ahUKEwiH656GobiRAxU12AIHHdryEDAQgK4QegQIARAD&amp;oq=louvre+apollon+szalon&amp;gs_lp=Egxnd3Mtd2l6LXNlcnAiFWxvdXZyZSBhcG9sbG9uIHN6YWxvbjIFECEYoAEyBRAhGKABMgUQIRigATIFECEYoAFIydsBUKMJWNs5cAF4AJABAJgBjQGgAYIPqgEEMTYuNbgBDMgBAPgBAZgCFqAC0xCoAhTCAgcQIxjqAhgnwgIHEC4Y6gIYJ8ICChAjGMkCGOoCGCfCAhAQABgDGI8BGOoCGLQC2AEBwgIQEC4YAxiPARjqAhi0AtgBAcICBBAjGCfCAgoQLhiABBiKBRhDwgIFEC4YgATCAhEQLhiABBixAxiDARjHARjRA8ICCxAuGIAEGLEDGIMBwgILEAAYgAQYsQMYgwHCAg4QABiABBiKBRixAxiDAcICDRAAGIAEGIoFGEMYsQPCAhAQLhiABBiKBRhDGMcBGK8BwgIIEC4YgAQYsQPCAg4QLhjHARixAxjRAxiABMICCBAAGIAEGLEDwgIOEC4YgAQYigUYsQMYgwHCAgoQABiABBiKBRhDwgIQEC4YQxivARjHARiABBiKBcICBRAAGIAEwgIfEC4YgAQYigUYQxjHARivARiXBRjcBBjeBBjgBNgBAcICCxAuGIAEGMcBGK8BwgIIEAAYgAQYywHCAhoQLhiABBjHARivARiXBRjcBBjeBBjgBNgBAcICCRAAGIAEGAoYC8ICBhAAGBYYHsICCBAAGIAEGKIEwgIHECEYChigAZgDF7oGBggBEAEYCpIHBTEyLjEwoAeV1wGyBwUxMS4xMLgHuxDCBwowLjEuMTEuOS4xyAejAYAIAQ&amp;sclient=gws-wiz-serp&amp;mstk=AUtExfBuCHa9g_CxrHikexkKQ-6r7omknQk_52rtV9Q1JohhWvZSvMvnc3aHcVDOvPT0gh2262ohaSfZokvyorRGkTcZnjC33KogueNc2x3NvpieuSOQJzOPy3plL68Trxt-22EbCDNrEALopCnjDzfKyDWCuK8_Fr5_YSJR3nturyFthWXeVKr944E5QmyAJnnA7X4n8edy7jzIKNLqloWGGVB_f56UHV0b-1-kfIOOVMyCaCdLIjJCUfSZq7Er7bG_dUtIBgQ1dP1Amy3vjqFEB1MK&amp;csui=3" TargetMode="External"/><Relationship Id="rId2" Type="http://schemas.openxmlformats.org/officeDocument/2006/relationships/hyperlink" Target="https://www.google.com/search?q=Galerie+d'Apollon&amp;sca_esv=f0158aba78c19323&amp;sxsrf=AE3TifMqjzJcduLja4_MAlqHPR0BvEylxg:1765547743302&amp;ei=3x48ae6TEpCC9u8P_f7liQo&amp;ved=2ahUKEwiH656GobiRAxU12AIHHdryEDAQgK4QegQIARAC&amp;oq=louvre+apollon+szalon&amp;gs_lp=Egxnd3Mtd2l6LXNlcnAiFWxvdXZyZSBhcG9sbG9uIHN6YWxvbjIFECEYoAEyBRAhGKABMgUQIRigATIFECEYoAFIydsBUKMJWNs5cAF4AJABAJgBjQGgAYIPqgEEMTYuNbgBDMgBAPgBAZgCFqAC0xCoAhTCAgcQIxjqAhgnwgIHEC4Y6gIYJ8ICChAjGMkCGOoCGCfCAhAQABgDGI8BGOoCGLQC2AEBwgIQEC4YAxiPARjqAhi0AtgBAcICBBAjGCfCAgoQLhiABBiKBRhDwgIFEC4YgATCAhEQLhiABBixAxiDARjHARjRA8ICCxAuGIAEGLEDGIMBwgILEAAYgAQYsQMYgwHCAg4QABiABBiKBRixAxiDAcICDRAAGIAEGIoFGEMYsQPCAhAQLhiABBiKBRhDGMcBGK8BwgIIEC4YgAQYsQPCAg4QLhjHARixAxjRAxiABMICCBAAGIAEGLEDwgIOEC4YgAQYigUYsQMYgwHCAgoQABiABBiKBRhDwgIQEC4YQxivARjHARiABBiKBcICBRAAGIAEwgIfEC4YgAQYigUYQxjHARivARiXBRjcBBjeBBjgBNgBAcICCxAuGIAEGMcBGK8BwgIIEAAYgAQYywHCAhoQLhiABBjHARivARiXBRjcBBjeBBjgBNgBAcICCRAAGIAEGAoYC8ICBhAAGBYYHsICCBAAGIAEGKIEwgIHECEYChigAZgDF7oGBggBEAEYCpIHBTEyLjEwoAeV1wGyBwUxMS4xMLgHuxDCBwowLjEuMTEuOS4xyAejAYAIAQ&amp;sclient=gws-wiz-serp&amp;mstk=AUtExfBuCHa9g_CxrHikexkKQ-6r7omknQk_52rtV9Q1JohhWvZSvMvnc3aHcVDOvPT0gh2262ohaSfZokvyorRGkTcZnjC33KogueNc2x3NvpieuSOQJzOPy3plL68Trxt-22EbCDNrEALopCnjDzfKyDWCuK8_Fr5_YSJR3nturyFthWXeVKr944E5QmyAJnnA7X4n8edy7jzIKNLqloWGGVB_f56UHV0b-1-kfIOOVMyCaCdLIjJCUfSZq7Er7bG_dUtIBgQ1dP1Amy3vjqFEB1MK&amp;csui=3" TargetMode="External"/><Relationship Id="rId1" Type="http://schemas.openxmlformats.org/officeDocument/2006/relationships/slideLayout" Target="../slideLayouts/slideLayout7.xml"/><Relationship Id="rId5" Type="http://schemas.openxmlformats.org/officeDocument/2006/relationships/hyperlink" Target="https://www.google.com/search?q=Napkir%C3%A1ly&amp;sca_esv=f0158aba78c19323&amp;sxsrf=AE3TifMqjzJcduLja4_MAlqHPR0BvEylxg:1765547743302&amp;ei=3x48ae6TEpCC9u8P_f7liQo&amp;ved=2ahUKEwiH656GobiRAxU12AIHHdryEDAQgK4QegQIAxAB&amp;oq=louvre+apollon+szalon&amp;gs_lp=Egxnd3Mtd2l6LXNlcnAiFWxvdXZyZSBhcG9sbG9uIHN6YWxvbjIFECEYoAEyBRAhGKABMgUQIRigATIFECEYoAFIydsBUKMJWNs5cAF4AJABAJgBjQGgAYIPqgEEMTYuNbgBDMgBAPgBAZgCFqAC0xCoAhTCAgcQIxjqAhgnwgIHEC4Y6gIYJ8ICChAjGMkCGOoCGCfCAhAQABgDGI8BGOoCGLQC2AEBwgIQEC4YAxiPARjqAhi0AtgBAcICBBAjGCfCAgoQLhiABBiKBRhDwgIFEC4YgATCAhEQLhiABBixAxiDARjHARjRA8ICCxAuGIAEGLEDGIMBwgILEAAYgAQYsQMYgwHCAg4QABiABBiKBRixAxiDAcICDRAAGIAEGIoFGEMYsQPCAhAQLhiABBiKBRhDGMcBGK8BwgIIEC4YgAQYsQPCAg4QLhjHARixAxjRAxiABMICCBAAGIAEGLEDwgIOEC4YgAQYigUYsQMYgwHCAgoQABiABBiKBRhDwgIQEC4YQxivARjHARiABBiKBcICBRAAGIAEwgIfEC4YgAQYigUYQxjHARivARiXBRjcBBjeBBjgBNgBAcICCxAuGIAEGMcBGK8BwgIIEAAYgAQYywHCAhoQLhiABBjHARivARiXBRjcBBjeBBjgBNgBAcICCRAAGIAEGAoYC8ICBhAAGBYYHsICCBAAGIAEGKIEwgIHECEYChigAZgDF7oGBggBEAEYCpIHBTEyLjEwoAeV1wGyBwUxMS4xMLgHuxDCBwowLjEuMTEuOS4xyAejAYAIAQ&amp;sclient=gws-wiz-serp&amp;mstk=AUtExfBuCHa9g_CxrHikexkKQ-6r7omknQk_52rtV9Q1JohhWvZSvMvnc3aHcVDOvPT0gh2262ohaSfZokvyorRGkTcZnjC33KogueNc2x3NvpieuSOQJzOPy3plL68Trxt-22EbCDNrEALopCnjDzfKyDWCuK8_Fr5_YSJR3nturyFthWXeVKr944E5QmyAJnnA7X4n8edy7jzIKNLqloWGGVB_f56UHV0b-1-kfIOOVMyCaCdLIjJCUfSZq7Er7bG_dUtIBgQ1dP1Amy3vjqFEB1MK&amp;csui=3" TargetMode="External"/><Relationship Id="rId4" Type="http://schemas.openxmlformats.org/officeDocument/2006/relationships/hyperlink" Target="https://www.google.com/search?q=versailles-i+T%C3%BCk%C3%B6rterem&amp;sca_esv=f0158aba78c19323&amp;sxsrf=AE3TifMqjzJcduLja4_MAlqHPR0BvEylxg:1765547743302&amp;ei=3x48ae6TEpCC9u8P_f7liQo&amp;ved=2ahUKEwiH656GobiRAxU12AIHHdryEDAQgK4QegQIARAE&amp;oq=louvre+apollon+szalon&amp;gs_lp=Egxnd3Mtd2l6LXNlcnAiFWxvdXZyZSBhcG9sbG9uIHN6YWxvbjIFECEYoAEyBRAhGKABMgUQIRigATIFECEYoAFIydsBUKMJWNs5cAF4AJABAJgBjQGgAYIPqgEEMTYuNbgBDMgBAPgBAZgCFqAC0xCoAhTCAgcQIxjqAhgnwgIHEC4Y6gIYJ8ICChAjGMkCGOoCGCfCAhAQABgDGI8BGOoCGLQC2AEBwgIQEC4YAxiPARjqAhi0AtgBAcICBBAjGCfCAgoQLhiABBiKBRhDwgIFEC4YgATCAhEQLhiABBixAxiDARjHARjRA8ICCxAuGIAEGLEDGIMBwgILEAAYgAQYsQMYgwHCAg4QABiABBiKBRixAxiDAcICDRAAGIAEGIoFGEMYsQPCAhAQLhiABBiKBRhDGMcBGK8BwgIIEC4YgAQYsQPCAg4QLhjHARixAxjRAxiABMICCBAAGIAEGLEDwgIOEC4YgAQYigUYsQMYgwHCAgoQABiABBiKBRhDwgIQEC4YQxivARjHARiABBiKBcICBRAAGIAEwgIfEC4YgAQYigUYQxjHARivARiXBRjcBBjeBBjgBNgBAcICCxAuGIAEGMcBGK8BwgIIEAAYgAQYywHCAhoQLhiABBjHARivARiXBRjcBBjeBBjgBNgBAcICCRAAGIAEGAoYC8ICBhAAGBYYHsICCBAAGIAEGKIEwgIHECEYChigAZgDF7oGBggBEAEYCpIHBTEyLjEwoAeV1wGyBwUxMS4xMLgHuxDCBwowLjEuMTEuOS4xyAejAYAIAQ&amp;sclient=gws-wiz-serp&amp;mstk=AUtExfBuCHa9g_CxrHikexkKQ-6r7omknQk_52rtV9Q1JohhWvZSvMvnc3aHcVDOvPT0gh2262ohaSfZokvyorRGkTcZnjC33KogueNc2x3NvpieuSOQJzOPy3plL68Trxt-22EbCDNrEALopCnjDzfKyDWCuK8_Fr5_YSJR3nturyFthWXeVKr944E5QmyAJnnA7X4n8edy7jzIKNLqloWGGVB_f56UHV0b-1-kfIOOVMyCaCdLIjJCUfSZq7Er7bG_dUtIBgQ1dP1Amy3vjqFEB1MK&amp;csui=3"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Galerie_d'Apollon" TargetMode="External"/><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tate.org.uk/art/artists/edouard-vuillard-2112" TargetMode="External"/><Relationship Id="rId2" Type="http://schemas.openxmlformats.org/officeDocument/2006/relationships/hyperlink" Target="https://www.tate.org.uk/art/artists/pierre-bonnard-781" TargetMode="External"/><Relationship Id="rId1" Type="http://schemas.openxmlformats.org/officeDocument/2006/relationships/slideLayout" Target="../slideLayouts/slideLayout7.xml"/><Relationship Id="rId5" Type="http://schemas.openxmlformats.org/officeDocument/2006/relationships/hyperlink" Target="https://www.tate.org.uk/art/art-terms/s/symbolism" TargetMode="External"/><Relationship Id="rId4" Type="http://schemas.openxmlformats.org/officeDocument/2006/relationships/hyperlink" Target="https://www.tate.org.uk/art/art-terms/n/nabis"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s://theartbog.com/italys-artistic-legacy-ancient-rome-to-current-cool/"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hu.wikipedia.org/wiki/Karl_von_Piloty" TargetMode="External"/><Relationship Id="rId2" Type="http://schemas.openxmlformats.org/officeDocument/2006/relationships/hyperlink" Target="https://hu.wikipedia.org/wiki/Wilhelm_von_Kaulbach" TargetMode="External"/><Relationship Id="rId1" Type="http://schemas.openxmlformats.org/officeDocument/2006/relationships/slideLayout" Target="../slideLayouts/slideLayout7.xml"/><Relationship Id="rId4" Type="http://schemas.openxmlformats.org/officeDocument/2006/relationships/hyperlink" Target="https://hu.wikipedia.org/w/index.php?title=Nik%C3%B3laosz_J%C3%ADzisz&amp;action=edit&amp;redlink=1"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www.artmagazin.hu/articles/archivum/c715f00c7a791f837d490635b9d11353"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hyperlink" Target="https://hu.wikipedia.org/wiki/Gabriel_von_Max" TargetMode="External"/><Relationship Id="rId3" Type="http://schemas.openxmlformats.org/officeDocument/2006/relationships/hyperlink" Target="https://www.wga.hu/bio_m/v/veronese/biograph.html" TargetMode="External"/><Relationship Id="rId7" Type="http://schemas.openxmlformats.org/officeDocument/2006/relationships/hyperlink" Target="https://hu.wikipedia.org/wiki/Franz_Defregger" TargetMode="External"/><Relationship Id="rId12" Type="http://schemas.openxmlformats.org/officeDocument/2006/relationships/hyperlink" Target="https://hu.wikipedia.org/wiki/Szinyei_Merse_P%C3%A1l" TargetMode="External"/><Relationship Id="rId2" Type="http://schemas.openxmlformats.org/officeDocument/2006/relationships/hyperlink" Target="https://hu.wikipedia.org/wiki/Akad%C3%A9mizmus" TargetMode="External"/><Relationship Id="rId1" Type="http://schemas.openxmlformats.org/officeDocument/2006/relationships/slideLayout" Target="../slideLayouts/slideLayout7.xml"/><Relationship Id="rId6" Type="http://schemas.openxmlformats.org/officeDocument/2006/relationships/hyperlink" Target="https://hu.wikipedia.org/wiki/Franz_von_Lenbach" TargetMode="External"/><Relationship Id="rId11" Type="http://schemas.openxmlformats.org/officeDocument/2006/relationships/hyperlink" Target="https://hu.wikipedia.org/wiki/Bencz%C3%BAr_Gyula_(fest%C5%91)" TargetMode="External"/><Relationship Id="rId5" Type="http://schemas.openxmlformats.org/officeDocument/2006/relationships/hyperlink" Target="https://hu.wikipedia.org/wiki/Hans_Makart" TargetMode="External"/><Relationship Id="rId10" Type="http://schemas.openxmlformats.org/officeDocument/2006/relationships/hyperlink" Target="https://hu.wikipedia.org/w/index.php?title=Eduard_von_Gr%C3%BCtzner&amp;action=edit&amp;redlink=1" TargetMode="External"/><Relationship Id="rId4" Type="http://schemas.openxmlformats.org/officeDocument/2006/relationships/hyperlink" Target="https://www.wga.hu/bio_m/r/rubens/biograph.html" TargetMode="External"/><Relationship Id="rId9" Type="http://schemas.openxmlformats.org/officeDocument/2006/relationships/hyperlink" Target="https://hu.wikipedia.org/w/index.php?title=Je%C3%B3rjiosz_Jakov%C3%ADdisz&amp;action=edit&amp;redlink=1"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hu.wikipedia.org/wiki/R%C3%B3ma" TargetMode="External"/><Relationship Id="rId2" Type="http://schemas.openxmlformats.org/officeDocument/2006/relationships/hyperlink" Target="https://hu.wikipedia.org/w/index.php?title=Peter_Strudel&amp;action=edit&amp;redlink=1" TargetMode="External"/><Relationship Id="rId1" Type="http://schemas.openxmlformats.org/officeDocument/2006/relationships/slideLayout" Target="../slideLayouts/slideLayout7.xml"/><Relationship Id="rId5" Type="http://schemas.openxmlformats.org/officeDocument/2006/relationships/hyperlink" Target="https://hu.wikipedia.org/w/index.php?title=Jacob_van_Schuppen&amp;action=edit&amp;redlink=1" TargetMode="External"/><Relationship Id="rId4" Type="http://schemas.openxmlformats.org/officeDocument/2006/relationships/hyperlink" Target="https://hu.wikipedia.org/wiki/Accademia_di_San_Luca"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hyperlink" Target="https://hu.wikipedia.org/wiki/Weimar"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hu.wikipedia.org/wiki/A_zsid%C3%B3s%C3%A1g_Magyarorsz%C3%A1gon" TargetMode="External"/><Relationship Id="rId7" Type="http://schemas.openxmlformats.org/officeDocument/2006/relationships/hyperlink" Target="https://hu.wikipedia.org/wiki/Formatervez%C3%A9s" TargetMode="External"/><Relationship Id="rId2" Type="http://schemas.openxmlformats.org/officeDocument/2006/relationships/hyperlink" Target="https://hu.wikipedia.org/wiki/Absztrakt_m%C5%B1v%C3%A9szet" TargetMode="External"/><Relationship Id="rId1" Type="http://schemas.openxmlformats.org/officeDocument/2006/relationships/slideLayout" Target="../slideLayouts/slideLayout7.xml"/><Relationship Id="rId6" Type="http://schemas.openxmlformats.org/officeDocument/2006/relationships/hyperlink" Target="https://hu.wikipedia.org/wiki/Fest%C5%91m%C5%B1v%C3%A9szet" TargetMode="External"/><Relationship Id="rId5" Type="http://schemas.openxmlformats.org/officeDocument/2006/relationships/hyperlink" Target="https://hu.wikipedia.org/wiki/Konstruktivista_m%C5%B1v%C3%A9szet" TargetMode="External"/><Relationship Id="rId4" Type="http://schemas.openxmlformats.org/officeDocument/2006/relationships/hyperlink" Target="https://hu.wikipedia.org/wiki/F%C3%A9nyk%C3%A9pez%C3%A9s"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hu.wikipedia.org/wiki/XIV._Lajos_francia_kir%C3%A1ly" TargetMode="External"/><Relationship Id="rId2" Type="http://schemas.openxmlformats.org/officeDocument/2006/relationships/hyperlink" Target="https://hu.wikipedia.org/wiki/Jules_Mazarin" TargetMode="External"/><Relationship Id="rId1" Type="http://schemas.openxmlformats.org/officeDocument/2006/relationships/slideLayout" Target="../slideLayouts/slideLayout7.xml"/><Relationship Id="rId6" Type="http://schemas.openxmlformats.org/officeDocument/2006/relationships/hyperlink" Target="https://hu.wikipedia.org/wiki/%C3%93kor" TargetMode="External"/><Relationship Id="rId5" Type="http://schemas.openxmlformats.org/officeDocument/2006/relationships/hyperlink" Target="https://hu.wikipedia.org/wiki/III._Nap%C3%B3leon_francia_cs%C3%A1sz%C3%A1r" TargetMode="External"/><Relationship Id="rId4" Type="http://schemas.openxmlformats.org/officeDocument/2006/relationships/hyperlink" Target="https://hu.wikipedia.org/wiki/Versailles-i_kast%C3%A9ly"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hyperlink" Target="https://mng.hu/mi-is-az-az-akademizmus/"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hyperlink" Target="https://rehs.com/eng/bio/alexandre-cabanel/"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s://www.wikidata.org/wiki/Q115652262#P2048" TargetMode="External"/><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hyperlink" Target="https://www.wga.hu/html_m/w/winterhx/1may1851.html" TargetMode="Externa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1" y="1232253"/>
            <a:ext cx="6744032" cy="5620027"/>
          </a:xfrm>
          <a:prstGeom prst="rect">
            <a:avLst/>
          </a:prstGeom>
        </p:spPr>
      </p:pic>
      <p:sp>
        <p:nvSpPr>
          <p:cNvPr id="3" name="Téglalap 2"/>
          <p:cNvSpPr/>
          <p:nvPr/>
        </p:nvSpPr>
        <p:spPr>
          <a:xfrm>
            <a:off x="899592" y="332656"/>
            <a:ext cx="5878532" cy="646331"/>
          </a:xfrm>
          <a:prstGeom prst="rect">
            <a:avLst/>
          </a:prstGeom>
        </p:spPr>
        <p:txBody>
          <a:bodyPr wrap="none">
            <a:spAutoFit/>
          </a:bodyPr>
          <a:lstStyle/>
          <a:p>
            <a:r>
              <a:rPr lang="hu-HU" sz="3600" b="1" dirty="0">
                <a:latin typeface="Arial" panose="020B0604020202020204" pitchFamily="34" charset="0"/>
                <a:cs typeface="Arial" panose="020B0604020202020204" pitchFamily="34" charset="0"/>
              </a:rPr>
              <a:t>Akadémiák-Akadémizmus</a:t>
            </a:r>
            <a:endParaRPr lang="hu-HU" sz="3600" dirty="0"/>
          </a:p>
        </p:txBody>
      </p:sp>
      <p:sp>
        <p:nvSpPr>
          <p:cNvPr id="4" name="Téglalap 3"/>
          <p:cNvSpPr/>
          <p:nvPr/>
        </p:nvSpPr>
        <p:spPr>
          <a:xfrm>
            <a:off x="125761" y="3495080"/>
            <a:ext cx="4572000" cy="2985433"/>
          </a:xfrm>
          <a:prstGeom prst="rect">
            <a:avLst/>
          </a:prstGeom>
        </p:spPr>
        <p:txBody>
          <a:bodyPr>
            <a:spAutoFit/>
          </a:bodyPr>
          <a:lstStyle/>
          <a:p>
            <a:r>
              <a:rPr lang="hu-HU" sz="2000" b="1" dirty="0" smtClean="0">
                <a:solidFill>
                  <a:srgbClr val="00B050"/>
                </a:solidFill>
                <a:latin typeface="Arial" panose="020B0604020202020204" pitchFamily="34" charset="0"/>
                <a:cs typeface="Arial" panose="020B0604020202020204" pitchFamily="34" charset="0"/>
              </a:rPr>
              <a:t>Jacques de</a:t>
            </a:r>
          </a:p>
          <a:p>
            <a:r>
              <a:rPr lang="hu-HU" sz="2000" b="1" dirty="0" err="1" smtClean="0">
                <a:solidFill>
                  <a:srgbClr val="00B050"/>
                </a:solidFill>
                <a:latin typeface="Arial" panose="020B0604020202020204" pitchFamily="34" charset="0"/>
                <a:cs typeface="Arial" panose="020B0604020202020204" pitchFamily="34" charset="0"/>
              </a:rPr>
              <a:t>Gheyn</a:t>
            </a:r>
            <a:endParaRPr lang="hu-HU" sz="2000" b="1" dirty="0">
              <a:solidFill>
                <a:srgbClr val="00B050"/>
              </a:solidFill>
              <a:latin typeface="Arial" panose="020B0604020202020204" pitchFamily="34" charset="0"/>
              <a:cs typeface="Arial" panose="020B0604020202020204" pitchFamily="34" charset="0"/>
            </a:endParaRPr>
          </a:p>
          <a:p>
            <a:r>
              <a:rPr lang="hu-HU" b="1" dirty="0">
                <a:latin typeface="Arial" panose="020B0604020202020204" pitchFamily="34" charset="0"/>
                <a:cs typeface="Arial" panose="020B0604020202020204" pitchFamily="34" charset="0"/>
              </a:rPr>
              <a:t>(1565-1629)</a:t>
            </a:r>
          </a:p>
          <a:p>
            <a:r>
              <a:rPr lang="hu-HU" sz="2000" b="1" dirty="0">
                <a:solidFill>
                  <a:srgbClr val="FF0000"/>
                </a:solidFill>
                <a:latin typeface="Arial" panose="020B0604020202020204" pitchFamily="34" charset="0"/>
                <a:cs typeface="Arial" panose="020B0604020202020204" pitchFamily="34" charset="0"/>
              </a:rPr>
              <a:t>Mester </a:t>
            </a:r>
            <a:r>
              <a:rPr lang="hu-HU" sz="2000" b="1" dirty="0" smtClean="0">
                <a:solidFill>
                  <a:srgbClr val="FF0000"/>
                </a:solidFill>
                <a:latin typeface="Arial" panose="020B0604020202020204" pitchFamily="34" charset="0"/>
                <a:cs typeface="Arial" panose="020B0604020202020204" pitchFamily="34" charset="0"/>
              </a:rPr>
              <a:t>és</a:t>
            </a:r>
          </a:p>
          <a:p>
            <a:r>
              <a:rPr lang="hu-HU" sz="2000" b="1" dirty="0" smtClean="0">
                <a:solidFill>
                  <a:srgbClr val="FF0000"/>
                </a:solidFill>
                <a:latin typeface="Arial" panose="020B0604020202020204" pitchFamily="34" charset="0"/>
                <a:cs typeface="Arial" panose="020B0604020202020204" pitchFamily="34" charset="0"/>
              </a:rPr>
              <a:t>tanítványa</a:t>
            </a:r>
            <a:endParaRPr lang="hu-HU" sz="2000" b="1" dirty="0">
              <a:solidFill>
                <a:srgbClr val="FF0000"/>
              </a:solidFill>
              <a:latin typeface="Arial" panose="020B0604020202020204" pitchFamily="34" charset="0"/>
              <a:cs typeface="Arial" panose="020B0604020202020204" pitchFamily="34" charset="0"/>
            </a:endParaRPr>
          </a:p>
          <a:p>
            <a:r>
              <a:rPr lang="hu-HU" b="1" dirty="0">
                <a:latin typeface="Arial" panose="020B0604020202020204" pitchFamily="34" charset="0"/>
                <a:cs typeface="Arial" panose="020B0604020202020204" pitchFamily="34" charset="0"/>
              </a:rPr>
              <a:t>1620</a:t>
            </a:r>
          </a:p>
          <a:p>
            <a:r>
              <a:rPr lang="hu-HU" b="1" dirty="0">
                <a:latin typeface="Arial" panose="020B0604020202020204" pitchFamily="34" charset="0"/>
                <a:cs typeface="Arial" panose="020B0604020202020204" pitchFamily="34" charset="0"/>
              </a:rPr>
              <a:t>Olaj, vászon</a:t>
            </a:r>
          </a:p>
          <a:p>
            <a:r>
              <a:rPr lang="hu-HU" b="1" dirty="0">
                <a:latin typeface="Arial" panose="020B0604020202020204" pitchFamily="34" charset="0"/>
                <a:cs typeface="Arial" panose="020B0604020202020204" pitchFamily="34" charset="0"/>
              </a:rPr>
              <a:t>215 x 188 cm</a:t>
            </a:r>
          </a:p>
          <a:p>
            <a:r>
              <a:rPr lang="hu-HU" b="1" dirty="0">
                <a:latin typeface="Arial" panose="020B0604020202020204" pitchFamily="34" charset="0"/>
                <a:cs typeface="Arial" panose="020B0604020202020204" pitchFamily="34" charset="0"/>
              </a:rPr>
              <a:t>Manchesteri </a:t>
            </a:r>
            <a:endParaRPr lang="hu-HU" b="1" dirty="0" smtClean="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Művészeti </a:t>
            </a:r>
            <a:r>
              <a:rPr lang="hu-HU" b="1" dirty="0">
                <a:latin typeface="Arial" panose="020B0604020202020204" pitchFamily="34" charset="0"/>
                <a:cs typeface="Arial" panose="020B0604020202020204" pitchFamily="34" charset="0"/>
              </a:rPr>
              <a:t>Galéria</a:t>
            </a:r>
          </a:p>
        </p:txBody>
      </p:sp>
    </p:spTree>
    <p:extLst>
      <p:ext uri="{BB962C8B-B14F-4D97-AF65-F5344CB8AC3E}">
        <p14:creationId xmlns:p14="http://schemas.microsoft.com/office/powerpoint/2010/main" val="14079974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059" t="21354" r="37843" b="14410"/>
          <a:stretch/>
        </p:blipFill>
        <p:spPr bwMode="auto">
          <a:xfrm>
            <a:off x="-180528" y="0"/>
            <a:ext cx="1041674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997706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188640"/>
            <a:ext cx="8820472" cy="6771084"/>
          </a:xfrm>
          <a:prstGeom prst="rect">
            <a:avLst/>
          </a:prstGeom>
        </p:spPr>
        <p:txBody>
          <a:bodyPr wrap="square">
            <a:spAutoFit/>
          </a:bodyPr>
          <a:lstStyle/>
          <a:p>
            <a:r>
              <a:rPr lang="hu-HU" sz="2400" b="1" dirty="0">
                <a:solidFill>
                  <a:srgbClr val="00B050"/>
                </a:solidFill>
                <a:latin typeface="Arial" panose="020B0604020202020204" pitchFamily="34" charset="0"/>
                <a:cs typeface="Arial" panose="020B0604020202020204" pitchFamily="34" charset="0"/>
              </a:rPr>
              <a:t>William Powell </a:t>
            </a:r>
            <a:r>
              <a:rPr lang="hu-HU" sz="2400" b="1" dirty="0" smtClean="0">
                <a:solidFill>
                  <a:srgbClr val="00B050"/>
                </a:solidFill>
                <a:latin typeface="Arial" panose="020B0604020202020204" pitchFamily="34" charset="0"/>
                <a:cs typeface="Arial" panose="020B0604020202020204" pitchFamily="34" charset="0"/>
              </a:rPr>
              <a:t>Frith  </a:t>
            </a:r>
            <a:r>
              <a:rPr lang="hu-HU" sz="2000" b="1" dirty="0" smtClean="0">
                <a:latin typeface="Arial" panose="020B0604020202020204" pitchFamily="34" charset="0"/>
                <a:cs typeface="Arial" panose="020B0604020202020204" pitchFamily="34" charset="0"/>
              </a:rPr>
              <a:t>(1819- </a:t>
            </a:r>
            <a:r>
              <a:rPr lang="hu-HU" sz="2000" b="1" dirty="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1909)</a:t>
            </a:r>
            <a:r>
              <a:rPr lang="hu-HU" sz="2000" b="1" dirty="0">
                <a:latin typeface="Arial" panose="020B0604020202020204" pitchFamily="34" charset="0"/>
                <a:cs typeface="Arial" panose="020B0604020202020204" pitchFamily="34" charset="0"/>
              </a:rPr>
              <a:t> </a:t>
            </a:r>
            <a:endParaRPr lang="hu-HU" sz="2000" b="1" dirty="0" smtClean="0">
              <a:latin typeface="Arial" panose="020B0604020202020204" pitchFamily="34" charset="0"/>
              <a:cs typeface="Arial" panose="020B0604020202020204" pitchFamily="34" charset="0"/>
            </a:endParaRPr>
          </a:p>
          <a:p>
            <a:endParaRPr lang="hu-HU" sz="2000" b="1" dirty="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angol </a:t>
            </a:r>
            <a:r>
              <a:rPr lang="hu-HU" sz="2000" b="1" dirty="0">
                <a:latin typeface="Arial" panose="020B0604020202020204" pitchFamily="34" charset="0"/>
                <a:cs typeface="Arial" panose="020B0604020202020204" pitchFamily="34" charset="0"/>
              </a:rPr>
              <a:t>festő volt, aki a viktoriánus korszak műfaji témáira és panoráma narratív életműveire szakosodott. 1853-ban beválasztották a Királyi Akadémiára, ahol </a:t>
            </a:r>
            <a:r>
              <a:rPr lang="hu-HU" sz="2400" b="1" dirty="0" smtClean="0">
                <a:solidFill>
                  <a:srgbClr val="FF0000"/>
                </a:solidFill>
                <a:latin typeface="Arial" panose="020B0604020202020204" pitchFamily="34" charset="0"/>
                <a:cs typeface="Arial" panose="020B0604020202020204" pitchFamily="34" charset="0"/>
              </a:rPr>
              <a:t>Az </a:t>
            </a:r>
            <a:r>
              <a:rPr lang="hu-HU" sz="2400" b="1" dirty="0">
                <a:solidFill>
                  <a:srgbClr val="FF0000"/>
                </a:solidFill>
                <a:latin typeface="Arial" panose="020B0604020202020204" pitchFamily="34" charset="0"/>
                <a:cs typeface="Arial" panose="020B0604020202020204" pitchFamily="34" charset="0"/>
              </a:rPr>
              <a:t>alvó modell</a:t>
            </a:r>
            <a:r>
              <a:rPr lang="hu-HU" sz="2000" b="1" dirty="0">
                <a:latin typeface="Arial" panose="020B0604020202020204" pitchFamily="34" charset="0"/>
                <a:cs typeface="Arial" panose="020B0604020202020204" pitchFamily="34" charset="0"/>
              </a:rPr>
              <a:t>t mutatta be diplomamunkájaként. Hogarth óta a társadalmi élet legnagyszerűbb brit festőjeként írták le</a:t>
            </a:r>
            <a:r>
              <a:rPr lang="hu-HU" sz="2000" b="1" dirty="0" smtClean="0">
                <a:latin typeface="Arial" panose="020B0604020202020204" pitchFamily="34" charset="0"/>
                <a:cs typeface="Arial" panose="020B0604020202020204" pitchFamily="34" charset="0"/>
              </a:rPr>
              <a:t>. Két öt képből álló sorozatot festett, amelyekben </a:t>
            </a:r>
            <a:r>
              <a:rPr lang="hu-HU" sz="2400" b="1" dirty="0" smtClean="0">
                <a:solidFill>
                  <a:srgbClr val="00B050"/>
                </a:solidFill>
                <a:latin typeface="Arial" panose="020B0604020202020204" pitchFamily="34" charset="0"/>
                <a:cs typeface="Arial" panose="020B0604020202020204" pitchFamily="34" charset="0"/>
              </a:rPr>
              <a:t>William Hogarth </a:t>
            </a:r>
            <a:r>
              <a:rPr lang="hu-HU" sz="2000" b="1" dirty="0" smtClean="0">
                <a:latin typeface="Arial" panose="020B0604020202020204" pitchFamily="34" charset="0"/>
                <a:cs typeface="Arial" panose="020B0604020202020204" pitchFamily="34" charset="0"/>
              </a:rPr>
              <a:t>stílusában </a:t>
            </a:r>
            <a:r>
              <a:rPr lang="hu-HU" sz="2000" b="1" dirty="0">
                <a:latin typeface="Arial" panose="020B0604020202020204" pitchFamily="34" charset="0"/>
                <a:cs typeface="Arial" panose="020B0604020202020204" pitchFamily="34" charset="0"/>
              </a:rPr>
              <a:t>erkölcsi történeteket mesélt el . Ezek a </a:t>
            </a:r>
            <a:r>
              <a:rPr lang="hu-HU" sz="2000" b="1" i="1" dirty="0">
                <a:latin typeface="Arial" panose="020B0604020202020204" pitchFamily="34" charset="0"/>
                <a:cs typeface="Arial" panose="020B0604020202020204" pitchFamily="34" charset="0"/>
              </a:rPr>
              <a:t>romlás útja</a:t>
            </a:r>
            <a:r>
              <a:rPr lang="hu-HU" sz="2000" b="1" dirty="0">
                <a:latin typeface="Arial" panose="020B0604020202020204" pitchFamily="34" charset="0"/>
                <a:cs typeface="Arial" panose="020B0604020202020204" pitchFamily="34" charset="0"/>
              </a:rPr>
              <a:t> (1878) a szerencsejáték veszélyeiről és </a:t>
            </a:r>
            <a:r>
              <a:rPr lang="hu-HU" sz="2000" b="1" i="1" dirty="0">
                <a:latin typeface="Arial" panose="020B0604020202020204" pitchFamily="34" charset="0"/>
                <a:cs typeface="Arial" panose="020B0604020202020204" pitchFamily="34" charset="0"/>
              </a:rPr>
              <a:t>a vagyonért folytatott verseny</a:t>
            </a:r>
            <a:r>
              <a:rPr lang="hu-HU" sz="2000" b="1" dirty="0">
                <a:latin typeface="Arial" panose="020B0604020202020204" pitchFamily="34" charset="0"/>
                <a:cs typeface="Arial" panose="020B0604020202020204" pitchFamily="34" charset="0"/>
              </a:rPr>
              <a:t> (1880) a felelőtlen pénzügyi spekulációról szólt. </a:t>
            </a:r>
            <a:endParaRPr lang="hu-HU" sz="2000" b="1" dirty="0" smtClean="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Frith kétszer nősült. Első feleségétől, Isabelle-től tizenkét gyermeke született, míg egy mérfölddel arrébb egy szeretőt (Mary Alfordot, aki korábban a gyámsága alatt állt) és további hét gyermeket neveltek – mindez éles ellentétben áll az olyan festményeken ábrázolt becsületes családi jelenetekkel, mint például a „ </a:t>
            </a:r>
            <a:r>
              <a:rPr lang="hu-HU" sz="2000" b="1" i="1" dirty="0">
                <a:latin typeface="Arial" panose="020B0604020202020204" pitchFamily="34" charset="0"/>
                <a:cs typeface="Arial" panose="020B0604020202020204" pitchFamily="34" charset="0"/>
              </a:rPr>
              <a:t>Many Happy Returns of the Day” (</a:t>
            </a:r>
            <a:r>
              <a:rPr lang="hu-HU" sz="2400" b="1" i="1" dirty="0">
                <a:solidFill>
                  <a:srgbClr val="FF0000"/>
                </a:solidFill>
                <a:latin typeface="Arial" panose="020B0604020202020204" pitchFamily="34" charset="0"/>
                <a:cs typeface="Arial" panose="020B0604020202020204" pitchFamily="34" charset="0"/>
              </a:rPr>
              <a:t>A nap sok boldog visszatérése</a:t>
            </a:r>
            <a:r>
              <a:rPr lang="hu-HU" sz="2000" b="1" i="1" dirty="0">
                <a:latin typeface="Arial" panose="020B0604020202020204" pitchFamily="34" charset="0"/>
                <a:cs typeface="Arial" panose="020B0604020202020204" pitchFamily="34" charset="0"/>
              </a:rPr>
              <a:t>)</a:t>
            </a:r>
            <a:r>
              <a:rPr lang="hu-HU" sz="2000" b="1" dirty="0">
                <a:latin typeface="Arial" panose="020B0604020202020204" pitchFamily="34" charset="0"/>
                <a:cs typeface="Arial" panose="020B0604020202020204" pitchFamily="34" charset="0"/>
              </a:rPr>
              <a:t> . </a:t>
            </a:r>
          </a:p>
          <a:p>
            <a:r>
              <a:rPr lang="hu-HU" sz="2000" b="1" dirty="0" smtClean="0">
                <a:latin typeface="Arial" panose="020B0604020202020204" pitchFamily="34" charset="0"/>
                <a:cs typeface="Arial" panose="020B0604020202020204" pitchFamily="34" charset="0"/>
              </a:rPr>
              <a:t>1890-ben </a:t>
            </a:r>
            <a:r>
              <a:rPr lang="hu-HU" sz="2000" b="1" dirty="0">
                <a:latin typeface="Arial" panose="020B0604020202020204" pitchFamily="34" charset="0"/>
                <a:cs typeface="Arial" panose="020B0604020202020204" pitchFamily="34" charset="0"/>
              </a:rPr>
              <a:t>visszavonult a Királyi Akadémiáról, de 1902-ig folytatta a kiállításokat</a:t>
            </a:r>
            <a:r>
              <a:rPr lang="hu-HU" sz="2000" b="1" dirty="0" smtClean="0">
                <a:latin typeface="Arial" panose="020B0604020202020204" pitchFamily="34" charset="0"/>
                <a:cs typeface="Arial" panose="020B0604020202020204" pitchFamily="34" charset="0"/>
              </a:rPr>
              <a:t>.</a:t>
            </a:r>
          </a:p>
          <a:p>
            <a:r>
              <a:rPr lang="hu-HU" sz="2000" b="1" dirty="0" smtClean="0">
                <a:latin typeface="Arial" panose="020B0604020202020204" pitchFamily="34" charset="0"/>
                <a:cs typeface="Arial" panose="020B0604020202020204" pitchFamily="34" charset="0"/>
              </a:rPr>
              <a:t>Írásokban </a:t>
            </a:r>
            <a:r>
              <a:rPr lang="hu-HU" sz="2000" b="1" dirty="0">
                <a:latin typeface="Arial" panose="020B0604020202020204" pitchFamily="34" charset="0"/>
                <a:cs typeface="Arial" panose="020B0604020202020204" pitchFamily="34" charset="0"/>
              </a:rPr>
              <a:t>hangot adott a modern művészeti fejleményekkel szembeni ellenszenvének.</a:t>
            </a:r>
            <a:endParaRPr lang="hu-HU" sz="2000" b="1" dirty="0" smtClean="0">
              <a:latin typeface="Arial" panose="020B0604020202020204" pitchFamily="34" charset="0"/>
              <a:cs typeface="Arial" panose="020B0604020202020204" pitchFamily="34" charset="0"/>
            </a:endParaRPr>
          </a:p>
          <a:p>
            <a:endParaRPr lang="hu-HU" dirty="0"/>
          </a:p>
        </p:txBody>
      </p:sp>
    </p:spTree>
    <p:extLst>
      <p:ext uri="{BB962C8B-B14F-4D97-AF65-F5344CB8AC3E}">
        <p14:creationId xmlns:p14="http://schemas.microsoft.com/office/powerpoint/2010/main" val="206524239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ájl:William Powell Frith önarcké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66745"/>
            <a:ext cx="5435435" cy="6924745"/>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236633" y="332656"/>
            <a:ext cx="3567195" cy="3847207"/>
          </a:xfrm>
          <a:prstGeom prst="rect">
            <a:avLst/>
          </a:prstGeom>
        </p:spPr>
        <p:txBody>
          <a:bodyPr wrap="none">
            <a:spAutoFit/>
          </a:bodyPr>
          <a:lstStyle/>
          <a:p>
            <a:r>
              <a:rPr lang="hu-HU" sz="2400" b="1" dirty="0">
                <a:solidFill>
                  <a:srgbClr val="00B050"/>
                </a:solidFill>
                <a:latin typeface="Arial" panose="020B0604020202020204" pitchFamily="34" charset="0"/>
                <a:cs typeface="Arial" panose="020B0604020202020204" pitchFamily="34" charset="0"/>
              </a:rPr>
              <a:t>William Powell </a:t>
            </a:r>
            <a:r>
              <a:rPr lang="hu-HU" sz="2400" b="1" dirty="0" smtClean="0">
                <a:solidFill>
                  <a:srgbClr val="00B050"/>
                </a:solidFill>
                <a:latin typeface="Arial" panose="020B0604020202020204" pitchFamily="34" charset="0"/>
                <a:cs typeface="Arial" panose="020B0604020202020204" pitchFamily="34" charset="0"/>
              </a:rPr>
              <a:t>Frith</a:t>
            </a:r>
            <a:endParaRPr lang="hu-HU" sz="2000" b="1" dirty="0" smtClean="0">
              <a:solidFill>
                <a:srgbClr val="00B050"/>
              </a:solidFill>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a:t>
            </a:r>
            <a:r>
              <a:rPr lang="hu-HU" sz="2000" b="1" dirty="0">
                <a:latin typeface="Arial" panose="020B0604020202020204" pitchFamily="34" charset="0"/>
                <a:cs typeface="Arial" panose="020B0604020202020204" pitchFamily="34" charset="0"/>
              </a:rPr>
              <a:t>1819-  1909) </a:t>
            </a:r>
            <a:endParaRPr lang="hu-HU" sz="2000" b="1" dirty="0" smtClean="0">
              <a:latin typeface="Arial" panose="020B0604020202020204" pitchFamily="34" charset="0"/>
              <a:cs typeface="Arial" panose="020B0604020202020204" pitchFamily="34" charset="0"/>
            </a:endParaRPr>
          </a:p>
          <a:p>
            <a:r>
              <a:rPr lang="hu-HU" sz="2400" b="1" dirty="0" smtClean="0">
                <a:solidFill>
                  <a:srgbClr val="FF0000"/>
                </a:solidFill>
                <a:latin typeface="Arial" panose="020B0604020202020204" pitchFamily="34" charset="0"/>
                <a:cs typeface="Arial" panose="020B0604020202020204" pitchFamily="34" charset="0"/>
              </a:rPr>
              <a:t>Önarckép</a:t>
            </a:r>
          </a:p>
          <a:p>
            <a:r>
              <a:rPr lang="hu-HU" sz="2000" b="1" dirty="0" smtClean="0">
                <a:latin typeface="Arial" panose="020B0604020202020204" pitchFamily="34" charset="0"/>
                <a:cs typeface="Arial" panose="020B0604020202020204" pitchFamily="34" charset="0"/>
              </a:rPr>
              <a:t>1884</a:t>
            </a:r>
          </a:p>
          <a:p>
            <a:r>
              <a:rPr lang="hu-HU" sz="2000" b="1" dirty="0" smtClean="0">
                <a:latin typeface="Arial" panose="020B0604020202020204" pitchFamily="34" charset="0"/>
                <a:cs typeface="Arial" panose="020B0604020202020204" pitchFamily="34" charset="0"/>
              </a:rPr>
              <a:t>Olaj, vászon</a:t>
            </a:r>
          </a:p>
          <a:p>
            <a:r>
              <a:rPr lang="hu-HU" sz="2000" b="1" dirty="0">
                <a:latin typeface="Arial" panose="020B0604020202020204" pitchFamily="34" charset="0"/>
                <a:cs typeface="Arial" panose="020B0604020202020204" pitchFamily="34" charset="0"/>
              </a:rPr>
              <a:t>102 x 80 cm</a:t>
            </a:r>
          </a:p>
          <a:p>
            <a:r>
              <a:rPr lang="hu-HU" sz="2000" b="1" dirty="0">
                <a:latin typeface="Arial" panose="020B0604020202020204" pitchFamily="34" charset="0"/>
                <a:cs typeface="Arial" panose="020B0604020202020204" pitchFamily="34" charset="0"/>
              </a:rPr>
              <a:t>a hátoldalon felirat: </a:t>
            </a:r>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Ezt </a:t>
            </a:r>
            <a:r>
              <a:rPr lang="hu-HU" sz="2000" b="1" dirty="0">
                <a:latin typeface="Arial" panose="020B0604020202020204" pitchFamily="34" charset="0"/>
                <a:cs typeface="Arial" panose="020B0604020202020204" pitchFamily="34" charset="0"/>
              </a:rPr>
              <a:t>a képet feleségemnek</a:t>
            </a:r>
            <a:r>
              <a:rPr lang="hu-HU" sz="2000" b="1" dirty="0" smtClean="0">
                <a:latin typeface="Arial" panose="020B0604020202020204" pitchFamily="34" charset="0"/>
                <a:cs typeface="Arial" panose="020B0604020202020204" pitchFamily="34" charset="0"/>
              </a:rPr>
              <a:t>,</a:t>
            </a:r>
          </a:p>
          <a:p>
            <a:r>
              <a:rPr lang="hu-HU" sz="2000" b="1" dirty="0" smtClean="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rPr>
              <a:t>Mary Frithnek adtam </a:t>
            </a:r>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rPr>
              <a:t>1884. augusztus / WP Frith</a:t>
            </a:r>
          </a:p>
          <a:p>
            <a:endParaRPr lang="hu-HU" dirty="0"/>
          </a:p>
          <a:p>
            <a:endParaRPr lang="hu-HU" dirty="0"/>
          </a:p>
        </p:txBody>
      </p:sp>
    </p:spTree>
    <p:extLst>
      <p:ext uri="{BB962C8B-B14F-4D97-AF65-F5344CB8AC3E}">
        <p14:creationId xmlns:p14="http://schemas.microsoft.com/office/powerpoint/2010/main" val="8162899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539552" y="404664"/>
            <a:ext cx="8352928" cy="5909310"/>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Angliában a Királyi Akadémia befolyása egyre nőtt, ahogy az állammal való kapcsolata megszilárdult. A 19. század első felében a Királyi Akadémia már közvetlen vagy közvetett ellenőrzést gyakorolt ​​galériák, múzeumok, kiállítótermek és más művészeti társaságok hatalmas hálózata, valamint a </a:t>
            </a:r>
            <a:r>
              <a:rPr lang="hu-HU" sz="2000" b="1" dirty="0">
                <a:latin typeface="Arial" panose="020B0604020202020204" pitchFamily="34" charset="0"/>
                <a:cs typeface="Arial" panose="020B0604020202020204" pitchFamily="34" charset="0"/>
                <a:hlinkClick r:id="rId2" tooltip="Brit uralkodók listája"/>
              </a:rPr>
              <a:t>Koronát</a:t>
            </a:r>
            <a:r>
              <a:rPr lang="hu-HU" sz="2000" b="1" dirty="0">
                <a:latin typeface="Arial" panose="020B0604020202020204" pitchFamily="34" charset="0"/>
                <a:cs typeface="Arial" panose="020B0604020202020204" pitchFamily="34" charset="0"/>
              </a:rPr>
              <a:t> , </a:t>
            </a:r>
            <a:r>
              <a:rPr lang="hu-HU" sz="2000" b="1" dirty="0">
                <a:latin typeface="Arial" panose="020B0604020202020204" pitchFamily="34" charset="0"/>
                <a:cs typeface="Arial" panose="020B0604020202020204" pitchFamily="34" charset="0"/>
                <a:hlinkClick r:id="rId3" tooltip="Az Egyesült Királyság Parlamentje"/>
              </a:rPr>
              <a:t>a parlamentet</a:t>
            </a:r>
            <a:r>
              <a:rPr lang="hu-HU" sz="2000" b="1" dirty="0">
                <a:latin typeface="Arial" panose="020B0604020202020204" pitchFamily="34" charset="0"/>
                <a:cs typeface="Arial" panose="020B0604020202020204" pitchFamily="34" charset="0"/>
              </a:rPr>
              <a:t> és más állami szerveket magában foglaló közigazgatási ügynökségek komplexuma </a:t>
            </a:r>
            <a:r>
              <a:rPr lang="hu-HU" sz="2000" b="1" dirty="0" smtClean="0">
                <a:latin typeface="Arial" panose="020B0604020202020204" pitchFamily="34" charset="0"/>
                <a:cs typeface="Arial" panose="020B0604020202020204" pitchFamily="34" charset="0"/>
              </a:rPr>
              <a:t>felett.</a:t>
            </a:r>
          </a:p>
          <a:p>
            <a:endParaRPr lang="hu-HU" sz="2000" b="1" dirty="0" smtClean="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A 19. század közepére a Királyi Akadémia már elvesztette az irányítást a brit művészeti produkció felett, szembesülve a független alkotók és egyesületek </a:t>
            </a:r>
            <a:r>
              <a:rPr lang="hu-HU" sz="2000" b="1" dirty="0" smtClean="0">
                <a:latin typeface="Arial" panose="020B0604020202020204" pitchFamily="34" charset="0"/>
                <a:cs typeface="Arial" panose="020B0604020202020204" pitchFamily="34" charset="0"/>
              </a:rPr>
              <a:t>sokasodásával.</a:t>
            </a:r>
          </a:p>
          <a:p>
            <a:r>
              <a:rPr lang="hu-HU" sz="2000" b="1" dirty="0" smtClean="0">
                <a:latin typeface="Arial" panose="020B0604020202020204" pitchFamily="34" charset="0"/>
                <a:cs typeface="Arial" panose="020B0604020202020204" pitchFamily="34" charset="0"/>
              </a:rPr>
              <a:t>A </a:t>
            </a:r>
            <a:r>
              <a:rPr lang="hu-HU" sz="2000" b="1" dirty="0">
                <a:latin typeface="Arial" panose="020B0604020202020204" pitchFamily="34" charset="0"/>
                <a:cs typeface="Arial" panose="020B0604020202020204" pitchFamily="34" charset="0"/>
              </a:rPr>
              <a:t>19. század folyamán a brit művészeti univerzum jelentős részét tudta igazgatni, és olyan társaságok és művészcsoportok, mint a </a:t>
            </a:r>
            <a:r>
              <a:rPr lang="hu-HU" sz="2000" b="1" dirty="0">
                <a:latin typeface="Arial" panose="020B0604020202020204" pitchFamily="34" charset="0"/>
                <a:cs typeface="Arial" panose="020B0604020202020204" pitchFamily="34" charset="0"/>
                <a:hlinkClick r:id="rId4" tooltip="Preraffaelita Testvériség"/>
              </a:rPr>
              <a:t>preraffaeliták</a:t>
            </a:r>
            <a:r>
              <a:rPr lang="hu-HU" sz="2000" b="1" dirty="0">
                <a:latin typeface="Arial" panose="020B0604020202020204" pitchFamily="34" charset="0"/>
                <a:cs typeface="Arial" panose="020B0604020202020204" pitchFamily="34" charset="0"/>
              </a:rPr>
              <a:t> ellenállása ellenére is sikerült a legnagyobb jelentőségű fegyelmi, oktatási és felszentelő intézménynek maradnia, amely nagyrészt képes volt végigkísérni a </a:t>
            </a:r>
            <a:r>
              <a:rPr lang="hu-HU" sz="2000" b="1" dirty="0">
                <a:latin typeface="Arial" panose="020B0604020202020204" pitchFamily="34" charset="0"/>
                <a:cs typeface="Arial" panose="020B0604020202020204" pitchFamily="34" charset="0"/>
                <a:hlinkClick r:id="rId5" tooltip="Modernizmus"/>
              </a:rPr>
              <a:t>modernizmus</a:t>
            </a:r>
            <a:r>
              <a:rPr lang="hu-HU" sz="2000" b="1" dirty="0">
                <a:latin typeface="Arial" panose="020B0604020202020204" pitchFamily="34" charset="0"/>
                <a:cs typeface="Arial" panose="020B0604020202020204" pitchFamily="34" charset="0"/>
              </a:rPr>
              <a:t> fejlődését , ellentmondva annak a közhiedelemnek, hogy az akadémiák mindig reakciósak.</a:t>
            </a:r>
          </a:p>
          <a:p>
            <a:r>
              <a:rPr lang="hu-HU" dirty="0"/>
              <a:t> </a:t>
            </a:r>
          </a:p>
        </p:txBody>
      </p:sp>
    </p:spTree>
    <p:extLst>
      <p:ext uri="{BB962C8B-B14F-4D97-AF65-F5344CB8AC3E}">
        <p14:creationId xmlns:p14="http://schemas.microsoft.com/office/powerpoint/2010/main" val="112933222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529679" y="332656"/>
            <a:ext cx="6808082" cy="1754326"/>
          </a:xfrm>
          <a:prstGeom prst="rect">
            <a:avLst/>
          </a:prstGeom>
        </p:spPr>
        <p:txBody>
          <a:bodyPr wrap="none">
            <a:spAutoFit/>
          </a:bodyPr>
          <a:lstStyle/>
          <a:p>
            <a:r>
              <a:rPr lang="hu-HU" sz="2400" b="1" dirty="0">
                <a:solidFill>
                  <a:srgbClr val="00B050"/>
                </a:solidFill>
                <a:latin typeface="Arial" panose="020B0604020202020204" pitchFamily="34" charset="0"/>
                <a:cs typeface="Arial" panose="020B0604020202020204" pitchFamily="34" charset="0"/>
              </a:rPr>
              <a:t>William Powell Frith </a:t>
            </a:r>
            <a:r>
              <a:rPr lang="hu-HU" sz="2000" b="1" dirty="0">
                <a:solidFill>
                  <a:srgbClr val="00B050"/>
                </a:solidFill>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rPr>
              <a:t>(1819-  1909) </a:t>
            </a:r>
            <a:endParaRPr lang="hu-HU" sz="2000" b="1" dirty="0" smtClean="0">
              <a:latin typeface="Arial" panose="020B0604020202020204" pitchFamily="34" charset="0"/>
              <a:cs typeface="Arial" panose="020B0604020202020204" pitchFamily="34" charset="0"/>
            </a:endParaRPr>
          </a:p>
          <a:p>
            <a:r>
              <a:rPr lang="hu-HU" sz="2400" b="1" dirty="0" smtClean="0">
                <a:solidFill>
                  <a:srgbClr val="FF0000"/>
                </a:solidFill>
                <a:latin typeface="Arial" panose="020B0604020202020204" pitchFamily="34" charset="0"/>
                <a:cs typeface="Arial" panose="020B0604020202020204" pitchFamily="34" charset="0"/>
              </a:rPr>
              <a:t>Magán látogatás /kilátás/ </a:t>
            </a:r>
            <a:r>
              <a:rPr lang="hu-HU" sz="2400" b="1" dirty="0">
                <a:solidFill>
                  <a:srgbClr val="FF0000"/>
                </a:solidFill>
                <a:latin typeface="Arial" panose="020B0604020202020204" pitchFamily="34" charset="0"/>
                <a:cs typeface="Arial" panose="020B0604020202020204" pitchFamily="34" charset="0"/>
              </a:rPr>
              <a:t>a Királyi </a:t>
            </a:r>
            <a:r>
              <a:rPr lang="hu-HU" sz="2400" b="1" dirty="0" smtClean="0">
                <a:solidFill>
                  <a:srgbClr val="FF0000"/>
                </a:solidFill>
                <a:latin typeface="Arial" panose="020B0604020202020204" pitchFamily="34" charset="0"/>
                <a:cs typeface="Arial" panose="020B0604020202020204" pitchFamily="34" charset="0"/>
              </a:rPr>
              <a:t>Akadémián</a:t>
            </a:r>
          </a:p>
          <a:p>
            <a:r>
              <a:rPr lang="hu-HU" sz="2000" b="1" dirty="0" smtClean="0">
                <a:latin typeface="Arial" panose="020B0604020202020204" pitchFamily="34" charset="0"/>
                <a:cs typeface="Arial" panose="020B0604020202020204" pitchFamily="34" charset="0"/>
              </a:rPr>
              <a:t>1883</a:t>
            </a:r>
          </a:p>
          <a:p>
            <a:r>
              <a:rPr lang="hu-HU" sz="2000" b="1" dirty="0" smtClean="0">
                <a:latin typeface="Arial" panose="020B0604020202020204" pitchFamily="34" charset="0"/>
                <a:cs typeface="Arial" panose="020B0604020202020204" pitchFamily="34" charset="0"/>
              </a:rPr>
              <a:t>Olaj, vászon, 60 </a:t>
            </a:r>
            <a:r>
              <a:rPr lang="hu-HU" sz="2000" b="1" dirty="0">
                <a:latin typeface="Arial" panose="020B0604020202020204" pitchFamily="34" charset="0"/>
                <a:cs typeface="Arial" panose="020B0604020202020204" pitchFamily="34" charset="0"/>
              </a:rPr>
              <a:t>cm </a:t>
            </a:r>
            <a:r>
              <a:rPr lang="hu-HU" sz="2000" b="1" dirty="0" smtClean="0">
                <a:latin typeface="Arial" panose="020B0604020202020204" pitchFamily="34" charset="0"/>
                <a:cs typeface="Arial" panose="020B0604020202020204" pitchFamily="34" charset="0"/>
              </a:rPr>
              <a:t> x  </a:t>
            </a:r>
            <a:r>
              <a:rPr lang="hu-HU" sz="2000" b="1" dirty="0">
                <a:latin typeface="Arial" panose="020B0604020202020204" pitchFamily="34" charset="0"/>
                <a:cs typeface="Arial" panose="020B0604020202020204" pitchFamily="34" charset="0"/>
              </a:rPr>
              <a:t>114 </a:t>
            </a:r>
            <a:r>
              <a:rPr lang="hu-HU" sz="2000" b="1" dirty="0" smtClean="0">
                <a:latin typeface="Arial" panose="020B0604020202020204" pitchFamily="34" charset="0"/>
                <a:cs typeface="Arial" panose="020B0604020202020204" pitchFamily="34" charset="0"/>
              </a:rPr>
              <a:t>cm</a:t>
            </a:r>
          </a:p>
          <a:p>
            <a:r>
              <a:rPr lang="hu-HU" sz="2000" b="1" dirty="0">
                <a:latin typeface="Arial" panose="020B0604020202020204" pitchFamily="34" charset="0"/>
                <a:cs typeface="Arial" panose="020B0604020202020204" pitchFamily="34" charset="0"/>
              </a:rPr>
              <a:t>Királyi Művészeti Akadémia ( RA </a:t>
            </a:r>
            <a:r>
              <a:rPr lang="hu-HU" sz="2000" b="1" dirty="0" smtClean="0">
                <a:latin typeface="Arial" panose="020B0604020202020204" pitchFamily="34" charset="0"/>
                <a:cs typeface="Arial" panose="020B0604020202020204" pitchFamily="34" charset="0"/>
              </a:rPr>
              <a:t>) London</a:t>
            </a:r>
            <a:endParaRPr lang="hu-HU" sz="2000" b="1" dirty="0">
              <a:latin typeface="Arial" panose="020B0604020202020204" pitchFamily="34" charset="0"/>
              <a:cs typeface="Arial" panose="020B0604020202020204" pitchFamily="34" charset="0"/>
            </a:endParaRPr>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78691"/>
            <a:ext cx="9144000" cy="4800600"/>
          </a:xfrm>
          <a:prstGeom prst="rect">
            <a:avLst/>
          </a:prstGeom>
        </p:spPr>
      </p:pic>
    </p:spTree>
    <p:extLst>
      <p:ext uri="{BB962C8B-B14F-4D97-AF65-F5344CB8AC3E}">
        <p14:creationId xmlns:p14="http://schemas.microsoft.com/office/powerpoint/2010/main" val="211675143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411760" y="1844824"/>
            <a:ext cx="4861139" cy="2369880"/>
          </a:xfrm>
          <a:prstGeom prst="rect">
            <a:avLst/>
          </a:prstGeom>
        </p:spPr>
        <p:txBody>
          <a:bodyPr wrap="none">
            <a:spAutoFit/>
          </a:bodyPr>
          <a:lstStyle/>
          <a:p>
            <a:r>
              <a:rPr lang="hu-HU" sz="2400" b="1" dirty="0">
                <a:solidFill>
                  <a:srgbClr val="00B050"/>
                </a:solidFill>
                <a:latin typeface="Arial" panose="020B0604020202020204" pitchFamily="34" charset="0"/>
                <a:cs typeface="Arial" panose="020B0604020202020204" pitchFamily="34" charset="0"/>
              </a:rPr>
              <a:t>William Powell Frith  </a:t>
            </a:r>
            <a:r>
              <a:rPr lang="hu-HU" sz="2000" b="1" dirty="0">
                <a:latin typeface="Arial" panose="020B0604020202020204" pitchFamily="34" charset="0"/>
                <a:cs typeface="Arial" panose="020B0604020202020204" pitchFamily="34" charset="0"/>
              </a:rPr>
              <a:t>(1819-  1909) </a:t>
            </a:r>
            <a:endParaRPr lang="hu-HU" sz="2000" b="1" dirty="0" smtClean="0">
              <a:latin typeface="Arial" panose="020B0604020202020204" pitchFamily="34" charset="0"/>
              <a:cs typeface="Arial" panose="020B0604020202020204" pitchFamily="34" charset="0"/>
            </a:endParaRPr>
          </a:p>
          <a:p>
            <a:r>
              <a:rPr lang="hu-HU" sz="2400" b="1" dirty="0">
                <a:solidFill>
                  <a:srgbClr val="FF0000"/>
                </a:solidFill>
                <a:latin typeface="Arial" panose="020B0604020202020204" pitchFamily="34" charset="0"/>
                <a:cs typeface="Arial" panose="020B0604020202020204" pitchFamily="34" charset="0"/>
              </a:rPr>
              <a:t>Az alvó </a:t>
            </a:r>
            <a:r>
              <a:rPr lang="hu-HU" sz="2400" b="1" dirty="0" smtClean="0">
                <a:solidFill>
                  <a:srgbClr val="FF0000"/>
                </a:solidFill>
                <a:latin typeface="Arial" panose="020B0604020202020204" pitchFamily="34" charset="0"/>
                <a:cs typeface="Arial" panose="020B0604020202020204" pitchFamily="34" charset="0"/>
              </a:rPr>
              <a:t>modell</a:t>
            </a:r>
          </a:p>
          <a:p>
            <a:r>
              <a:rPr lang="hu-HU" sz="2000" b="1" dirty="0" smtClean="0">
                <a:latin typeface="Arial" panose="020B0604020202020204" pitchFamily="34" charset="0"/>
                <a:cs typeface="Arial" panose="020B0604020202020204" pitchFamily="34" charset="0"/>
              </a:rPr>
              <a:t>1853</a:t>
            </a:r>
          </a:p>
          <a:p>
            <a:r>
              <a:rPr lang="hu-HU" sz="2000" b="1" dirty="0" smtClean="0">
                <a:latin typeface="Arial" panose="020B0604020202020204" pitchFamily="34" charset="0"/>
                <a:cs typeface="Arial" panose="020B0604020202020204" pitchFamily="34" charset="0"/>
              </a:rPr>
              <a:t>Olaj, vászon</a:t>
            </a:r>
          </a:p>
          <a:p>
            <a:r>
              <a:rPr lang="hu-HU" sz="2000" b="1" dirty="0">
                <a:latin typeface="Arial" panose="020B0604020202020204" pitchFamily="34" charset="0"/>
                <a:cs typeface="Arial" panose="020B0604020202020204" pitchFamily="34" charset="0"/>
              </a:rPr>
              <a:t>63,2 × 72,8 cm </a:t>
            </a:r>
            <a:endParaRPr lang="hu-HU" sz="2000" b="1" dirty="0" smtClean="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Királyi Művészeti Akadémia </a:t>
            </a:r>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London</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502933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ájl:William Powell Frith - Az alvó mode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6758"/>
            <a:ext cx="7596334" cy="688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76259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339752" y="1844824"/>
            <a:ext cx="6327373" cy="2985433"/>
          </a:xfrm>
          <a:prstGeom prst="rect">
            <a:avLst/>
          </a:prstGeom>
        </p:spPr>
        <p:txBody>
          <a:bodyPr wrap="none">
            <a:spAutoFit/>
          </a:bodyPr>
          <a:lstStyle/>
          <a:p>
            <a:r>
              <a:rPr lang="hu-HU" sz="2400" b="1" dirty="0">
                <a:solidFill>
                  <a:srgbClr val="00B050"/>
                </a:solidFill>
                <a:latin typeface="Arial" panose="020B0604020202020204" pitchFamily="34" charset="0"/>
                <a:cs typeface="Arial" panose="020B0604020202020204" pitchFamily="34" charset="0"/>
              </a:rPr>
              <a:t>William Powell Frith </a:t>
            </a:r>
          </a:p>
          <a:p>
            <a:r>
              <a:rPr lang="hu-HU" sz="2000" b="1" dirty="0">
                <a:latin typeface="Arial" panose="020B0604020202020204" pitchFamily="34" charset="0"/>
                <a:cs typeface="Arial" panose="020B0604020202020204" pitchFamily="34" charset="0"/>
              </a:rPr>
              <a:t> (1819-  1909) </a:t>
            </a:r>
          </a:p>
          <a:p>
            <a:r>
              <a:rPr lang="en-US" sz="2400" b="1" dirty="0" smtClean="0">
                <a:solidFill>
                  <a:srgbClr val="FF0000"/>
                </a:solidFill>
                <a:latin typeface="Arial" panose="020B0604020202020204" pitchFamily="34" charset="0"/>
                <a:cs typeface="Arial" panose="020B0604020202020204" pitchFamily="34" charset="0"/>
              </a:rPr>
              <a:t>Study </a:t>
            </a:r>
            <a:r>
              <a:rPr lang="en-US" sz="2400" b="1" dirty="0">
                <a:solidFill>
                  <a:srgbClr val="FF0000"/>
                </a:solidFill>
                <a:latin typeface="Arial" panose="020B0604020202020204" pitchFamily="34" charset="0"/>
                <a:cs typeface="Arial" panose="020B0604020202020204" pitchFamily="34" charset="0"/>
              </a:rPr>
              <a:t>for 'Many Happy Returns of the </a:t>
            </a:r>
            <a:r>
              <a:rPr lang="en-US" sz="2400" b="1" dirty="0" smtClean="0">
                <a:solidFill>
                  <a:srgbClr val="FF0000"/>
                </a:solidFill>
                <a:latin typeface="Arial" panose="020B0604020202020204" pitchFamily="34" charset="0"/>
                <a:cs typeface="Arial" panose="020B0604020202020204" pitchFamily="34" charset="0"/>
              </a:rPr>
              <a:t>Day</a:t>
            </a:r>
            <a:endParaRPr lang="hu-HU" sz="2400" b="1" dirty="0" smtClean="0">
              <a:solidFill>
                <a:srgbClr val="FF0000"/>
              </a:solidFill>
              <a:latin typeface="Arial" panose="020B0604020202020204" pitchFamily="34" charset="0"/>
              <a:cs typeface="Arial" panose="020B0604020202020204" pitchFamily="34" charset="0"/>
            </a:endParaRPr>
          </a:p>
          <a:p>
            <a:r>
              <a:rPr lang="hu-HU" sz="2000" b="1" i="1" dirty="0">
                <a:solidFill>
                  <a:srgbClr val="FF0000"/>
                </a:solidFill>
                <a:latin typeface="Arial" panose="020B0604020202020204" pitchFamily="34" charset="0"/>
                <a:cs typeface="Arial" panose="020B0604020202020204" pitchFamily="34" charset="0"/>
              </a:rPr>
              <a:t>A nap sok boldog visszatérése</a:t>
            </a:r>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1854</a:t>
            </a:r>
          </a:p>
          <a:p>
            <a:r>
              <a:rPr lang="hu-HU" sz="2000" b="1" dirty="0" smtClean="0">
                <a:latin typeface="Arial" panose="020B0604020202020204" pitchFamily="34" charset="0"/>
                <a:cs typeface="Arial" panose="020B0604020202020204" pitchFamily="34" charset="0"/>
              </a:rPr>
              <a:t>Olaj, vászon</a:t>
            </a:r>
          </a:p>
          <a:p>
            <a:r>
              <a:rPr lang="hu-HU" sz="2000" b="1" dirty="0">
                <a:latin typeface="Arial" panose="020B0604020202020204" pitchFamily="34" charset="0"/>
                <a:cs typeface="Arial" panose="020B0604020202020204" pitchFamily="34" charset="0"/>
              </a:rPr>
              <a:t>29 x 40.4 </a:t>
            </a:r>
            <a:r>
              <a:rPr lang="hu-HU" sz="2000" b="1" dirty="0" smtClean="0">
                <a:latin typeface="Arial" panose="020B0604020202020204" pitchFamily="34" charset="0"/>
                <a:cs typeface="Arial" panose="020B0604020202020204" pitchFamily="34" charset="0"/>
              </a:rPr>
              <a:t>cm</a:t>
            </a:r>
          </a:p>
          <a:p>
            <a:r>
              <a:rPr lang="hu-HU" sz="2000" b="1" dirty="0">
                <a:latin typeface="Arial" panose="020B0604020202020204" pitchFamily="34" charset="0"/>
                <a:cs typeface="Arial" panose="020B0604020202020204" pitchFamily="34" charset="0"/>
              </a:rPr>
              <a:t>York City Art Gallery</a:t>
            </a:r>
          </a:p>
          <a:p>
            <a:r>
              <a:rPr lang="hu-HU" sz="2000" b="1" dirty="0" smtClean="0">
                <a:latin typeface="Arial" panose="020B0604020202020204" pitchFamily="34" charset="0"/>
                <a:cs typeface="Arial" panose="020B0604020202020204" pitchFamily="34" charset="0"/>
              </a:rPr>
              <a:t>Anglia</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607880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6" y="0"/>
            <a:ext cx="9608407" cy="6858000"/>
          </a:xfrm>
          <a:prstGeom prst="rect">
            <a:avLst/>
          </a:prstGeom>
        </p:spPr>
      </p:pic>
    </p:spTree>
    <p:extLst>
      <p:ext uri="{BB962C8B-B14F-4D97-AF65-F5344CB8AC3E}">
        <p14:creationId xmlns:p14="http://schemas.microsoft.com/office/powerpoint/2010/main" val="107905623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403648" y="1124744"/>
            <a:ext cx="7056784" cy="3570208"/>
          </a:xfrm>
          <a:prstGeom prst="rect">
            <a:avLst/>
          </a:prstGeom>
        </p:spPr>
        <p:txBody>
          <a:bodyPr wrap="square">
            <a:spAutoFit/>
          </a:bodyPr>
          <a:lstStyle/>
          <a:p>
            <a:r>
              <a:rPr lang="hu-HU" sz="2400" b="1" dirty="0">
                <a:solidFill>
                  <a:srgbClr val="00B050"/>
                </a:solidFill>
                <a:latin typeface="Arial" panose="020B0604020202020204" pitchFamily="34" charset="0"/>
                <a:cs typeface="Arial" panose="020B0604020202020204" pitchFamily="34" charset="0"/>
              </a:rPr>
              <a:t>William Powell Frith </a:t>
            </a:r>
          </a:p>
          <a:p>
            <a:r>
              <a:rPr lang="hu-HU" sz="2000" b="1" dirty="0">
                <a:latin typeface="Arial" panose="020B0604020202020204" pitchFamily="34" charset="0"/>
                <a:cs typeface="Arial" panose="020B0604020202020204" pitchFamily="34" charset="0"/>
              </a:rPr>
              <a:t> (1819-  1909) </a:t>
            </a:r>
            <a:endParaRPr lang="hu-HU" sz="2000" b="1" dirty="0" smtClean="0">
              <a:latin typeface="Arial" panose="020B0604020202020204" pitchFamily="34" charset="0"/>
              <a:cs typeface="Arial" panose="020B0604020202020204" pitchFamily="34" charset="0"/>
            </a:endParaRPr>
          </a:p>
          <a:p>
            <a:r>
              <a:rPr lang="hu-HU" sz="2400" b="1" dirty="0">
                <a:solidFill>
                  <a:srgbClr val="FF0000"/>
                </a:solidFill>
                <a:latin typeface="Arial" panose="020B0604020202020204" pitchFamily="34" charset="0"/>
                <a:cs typeface="Arial" panose="020B0604020202020204" pitchFamily="34" charset="0"/>
              </a:rPr>
              <a:t>A </a:t>
            </a:r>
            <a:r>
              <a:rPr lang="hu-HU" sz="2400" b="1" dirty="0" smtClean="0">
                <a:solidFill>
                  <a:srgbClr val="FF0000"/>
                </a:solidFill>
                <a:latin typeface="Arial" panose="020B0604020202020204" pitchFamily="34" charset="0"/>
                <a:cs typeface="Arial" panose="020B0604020202020204" pitchFamily="34" charset="0"/>
              </a:rPr>
              <a:t>vasútállomás </a:t>
            </a:r>
            <a:r>
              <a:rPr lang="hu-HU" sz="2400" b="1" dirty="0">
                <a:solidFill>
                  <a:srgbClr val="FF0000"/>
                </a:solidFill>
                <a:latin typeface="Arial" panose="020B0604020202020204" pitchFamily="34" charset="0"/>
                <a:cs typeface="Arial" panose="020B0604020202020204" pitchFamily="34" charset="0"/>
              </a:rPr>
              <a:t>Paddington pályaudvar </a:t>
            </a:r>
            <a:endParaRPr lang="hu-HU" sz="2400" b="1" dirty="0" smtClean="0">
              <a:solidFill>
                <a:srgbClr val="FF0000"/>
              </a:solidFill>
              <a:latin typeface="Arial" panose="020B0604020202020204" pitchFamily="34" charset="0"/>
              <a:cs typeface="Arial" panose="020B0604020202020204" pitchFamily="34" charset="0"/>
            </a:endParaRPr>
          </a:p>
          <a:p>
            <a:r>
              <a:rPr lang="hu-HU" sz="2000" b="1" dirty="0" smtClean="0">
                <a:solidFill>
                  <a:srgbClr val="FF0000"/>
                </a:solidFill>
                <a:latin typeface="Arial" panose="020B0604020202020204" pitchFamily="34" charset="0"/>
                <a:cs typeface="Arial" panose="020B0604020202020204" pitchFamily="34" charset="0"/>
              </a:rPr>
              <a:t>(</a:t>
            </a:r>
            <a:r>
              <a:rPr lang="es-ES" sz="2000" b="1" dirty="0">
                <a:solidFill>
                  <a:srgbClr val="FF0000"/>
                </a:solidFill>
                <a:latin typeface="Arial" panose="020B0604020202020204" pitchFamily="34" charset="0"/>
                <a:cs typeface="Arial" panose="020B0604020202020204" pitchFamily="34" charset="0"/>
              </a:rPr>
              <a:t>a rózsaszín ruhás lány a művész lánya, Jane Ellen </a:t>
            </a:r>
            <a:r>
              <a:rPr lang="es-ES" sz="2000" b="1" dirty="0" smtClean="0">
                <a:solidFill>
                  <a:srgbClr val="FF0000"/>
                </a:solidFill>
                <a:latin typeface="Arial" panose="020B0604020202020204" pitchFamily="34" charset="0"/>
                <a:cs typeface="Arial" panose="020B0604020202020204" pitchFamily="34" charset="0"/>
              </a:rPr>
              <a:t>Panton</a:t>
            </a:r>
            <a:r>
              <a:rPr lang="hu-HU" sz="2000" b="1" dirty="0" smtClean="0">
                <a:solidFill>
                  <a:srgbClr val="FF0000"/>
                </a:solidFill>
                <a:latin typeface="Arial" panose="020B0604020202020204" pitchFamily="34" charset="0"/>
                <a:cs typeface="Arial" panose="020B0604020202020204" pitchFamily="34" charset="0"/>
              </a:rPr>
              <a:t>)</a:t>
            </a:r>
          </a:p>
          <a:p>
            <a:r>
              <a:rPr lang="hu-HU" sz="2000" b="1" dirty="0" smtClean="0">
                <a:latin typeface="Arial" panose="020B0604020202020204" pitchFamily="34" charset="0"/>
                <a:cs typeface="Arial" panose="020B0604020202020204" pitchFamily="34" charset="0"/>
              </a:rPr>
              <a:t>1862</a:t>
            </a:r>
          </a:p>
          <a:p>
            <a:r>
              <a:rPr lang="hu-HU" sz="2000" b="1" dirty="0" smtClean="0">
                <a:latin typeface="Arial" panose="020B0604020202020204" pitchFamily="34" charset="0"/>
                <a:cs typeface="Arial" panose="020B0604020202020204" pitchFamily="34" charset="0"/>
              </a:rPr>
              <a:t>Olaj, vászon</a:t>
            </a:r>
          </a:p>
          <a:p>
            <a:r>
              <a:rPr lang="hu-HU" sz="2000" b="1" dirty="0">
                <a:latin typeface="Arial" panose="020B0604020202020204" pitchFamily="34" charset="0"/>
                <a:cs typeface="Arial" panose="020B0604020202020204" pitchFamily="34" charset="0"/>
              </a:rPr>
              <a:t>54,1 cm × 114 </a:t>
            </a:r>
            <a:r>
              <a:rPr lang="hu-HU" sz="2000" b="1" dirty="0" smtClean="0">
                <a:latin typeface="Arial" panose="020B0604020202020204" pitchFamily="34" charset="0"/>
                <a:cs typeface="Arial" panose="020B0604020202020204" pitchFamily="34" charset="0"/>
              </a:rPr>
              <a:t>cm</a:t>
            </a:r>
          </a:p>
          <a:p>
            <a:r>
              <a:rPr lang="hu-HU" sz="2000" b="1" dirty="0">
                <a:latin typeface="Arial" panose="020B0604020202020204" pitchFamily="34" charset="0"/>
                <a:cs typeface="Arial" panose="020B0604020202020204" pitchFamily="34" charset="0"/>
              </a:rPr>
              <a:t>Királyi Holloway </a:t>
            </a:r>
            <a:r>
              <a:rPr lang="hu-HU" sz="2000" b="1" dirty="0" smtClean="0">
                <a:latin typeface="Arial" panose="020B0604020202020204" pitchFamily="34" charset="0"/>
                <a:cs typeface="Arial" panose="020B0604020202020204" pitchFamily="34" charset="0"/>
              </a:rPr>
              <a:t>Főiskola</a:t>
            </a:r>
          </a:p>
          <a:p>
            <a:r>
              <a:rPr lang="hu-HU" sz="2000" b="1" dirty="0" smtClean="0">
                <a:latin typeface="Arial" panose="020B0604020202020204" pitchFamily="34" charset="0"/>
                <a:cs typeface="Arial" panose="020B0604020202020204" pitchFamily="34" charset="0"/>
              </a:rPr>
              <a:t>London</a:t>
            </a:r>
            <a:endParaRPr lang="hu-HU" sz="2000" b="1" dirty="0">
              <a:latin typeface="Arial" panose="020B0604020202020204" pitchFamily="34" charset="0"/>
              <a:cs typeface="Arial" panose="020B0604020202020204" pitchFamily="34" charset="0"/>
            </a:endParaRPr>
          </a:p>
          <a:p>
            <a:endParaRPr lang="hu-HU"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478895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58" y="980728"/>
            <a:ext cx="9172858" cy="4881187"/>
          </a:xfrm>
          <a:prstGeom prst="rect">
            <a:avLst/>
          </a:prstGeom>
        </p:spPr>
      </p:pic>
    </p:spTree>
    <p:extLst>
      <p:ext uri="{BB962C8B-B14F-4D97-AF65-F5344CB8AC3E}">
        <p14:creationId xmlns:p14="http://schemas.microsoft.com/office/powerpoint/2010/main" val="36349793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260648"/>
            <a:ext cx="8820472" cy="6063198"/>
          </a:xfrm>
          <a:prstGeom prst="rect">
            <a:avLst/>
          </a:prstGeom>
        </p:spPr>
        <p:txBody>
          <a:bodyPr wrap="square">
            <a:spAutoFit/>
          </a:bodyPr>
          <a:lstStyle/>
          <a:p>
            <a:r>
              <a:rPr lang="hu-HU" sz="2000" b="1" dirty="0" smtClean="0">
                <a:latin typeface="Arial" panose="020B0604020202020204" pitchFamily="34" charset="0"/>
                <a:cs typeface="Arial" panose="020B0604020202020204" pitchFamily="34" charset="0"/>
              </a:rPr>
              <a:t>A tanulás a </a:t>
            </a:r>
            <a:r>
              <a:rPr lang="hu-HU" sz="2800" b="1" i="1" dirty="0" smtClean="0">
                <a:solidFill>
                  <a:srgbClr val="FF0000"/>
                </a:solidFill>
                <a:latin typeface="Arial" panose="020B0604020202020204" pitchFamily="34" charset="0"/>
                <a:cs typeface="Arial" panose="020B0604020202020204" pitchFamily="34" charset="0"/>
              </a:rPr>
              <a:t>Grand Prix de Rome</a:t>
            </a:r>
            <a:r>
              <a:rPr lang="hu-HU" sz="2000" b="1" dirty="0" smtClean="0">
                <a:latin typeface="Arial" panose="020B0604020202020204" pitchFamily="34" charset="0"/>
                <a:cs typeface="Arial" panose="020B0604020202020204" pitchFamily="34" charset="0"/>
              </a:rPr>
              <a:t> versenyében csúcsosodott ki, amely teljes ösztöndíjat biztosított a római tanulmányokhoz. </a:t>
            </a:r>
          </a:p>
          <a:p>
            <a:r>
              <a:rPr lang="hu-HU" sz="2000" b="1" dirty="0">
                <a:latin typeface="Arial" panose="020B0604020202020204" pitchFamily="34" charset="0"/>
                <a:cs typeface="Arial" panose="020B0604020202020204" pitchFamily="34" charset="0"/>
              </a:rPr>
              <a:t>Lajos </a:t>
            </a:r>
            <a:r>
              <a:rPr lang="hu-HU" sz="2000" b="1" dirty="0" smtClean="0">
                <a:latin typeface="Arial" panose="020B0604020202020204" pitchFamily="34" charset="0"/>
                <a:cs typeface="Arial" panose="020B0604020202020204" pitchFamily="34" charset="0"/>
              </a:rPr>
              <a:t>XIV. </a:t>
            </a:r>
            <a:r>
              <a:rPr lang="hu-HU" sz="2000" b="1" dirty="0">
                <a:latin typeface="Arial" panose="020B0604020202020204" pitchFamily="34" charset="0"/>
                <a:cs typeface="Arial" panose="020B0604020202020204" pitchFamily="34" charset="0"/>
              </a:rPr>
              <a:t>uralkodása alatt alapították a fiatal tehetségek jutalmazására, kezdetben festőknek és szobrászoknak.</a:t>
            </a:r>
          </a:p>
          <a:p>
            <a:r>
              <a:rPr lang="hu-HU" sz="2000" b="1" dirty="0" smtClean="0">
                <a:latin typeface="Arial" panose="020B0604020202020204" pitchFamily="34" charset="0"/>
                <a:cs typeface="Arial" panose="020B0604020202020204" pitchFamily="34" charset="0"/>
              </a:rPr>
              <a:t>Később </a:t>
            </a:r>
            <a:r>
              <a:rPr lang="hu-HU" sz="2000" b="1" dirty="0">
                <a:latin typeface="Arial" panose="020B0604020202020204" pitchFamily="34" charset="0"/>
                <a:cs typeface="Arial" panose="020B0604020202020204" pitchFamily="34" charset="0"/>
              </a:rPr>
              <a:t>kiterjesztették az építészetre (1720), a zenére (1803) és az éremmetszésre (1804).</a:t>
            </a:r>
          </a:p>
          <a:p>
            <a:r>
              <a:rPr lang="hu-HU" sz="2000" b="1" dirty="0" smtClean="0">
                <a:latin typeface="Arial" panose="020B0604020202020204" pitchFamily="34" charset="0"/>
                <a:cs typeface="Arial" panose="020B0604020202020204" pitchFamily="34" charset="0"/>
              </a:rPr>
              <a:t>A </a:t>
            </a:r>
            <a:r>
              <a:rPr lang="hu-HU" sz="2000" b="1" dirty="0">
                <a:latin typeface="Arial" panose="020B0604020202020204" pitchFamily="34" charset="0"/>
                <a:cs typeface="Arial" panose="020B0604020202020204" pitchFamily="34" charset="0"/>
              </a:rPr>
              <a:t>győztesek állami finanszírozású, többéves (3-5 év) tanulmányi tartózkodást nyertek Rómában.</a:t>
            </a:r>
          </a:p>
          <a:p>
            <a:r>
              <a:rPr lang="hu-HU" sz="2000" b="1" dirty="0" smtClean="0">
                <a:latin typeface="Arial" panose="020B0604020202020204" pitchFamily="34" charset="0"/>
                <a:cs typeface="Arial" panose="020B0604020202020204" pitchFamily="34" charset="0"/>
              </a:rPr>
              <a:t>A </a:t>
            </a:r>
            <a:r>
              <a:rPr lang="hu-HU" sz="2000" b="1" dirty="0">
                <a:latin typeface="Arial" panose="020B0604020202020204" pitchFamily="34" charset="0"/>
                <a:cs typeface="Arial" panose="020B0604020202020204" pitchFamily="34" charset="0"/>
              </a:rPr>
              <a:t>párizsi királyi akadémia diákjai versengtek, a </a:t>
            </a:r>
            <a:r>
              <a:rPr lang="hu-HU" sz="2000" b="1" dirty="0" smtClean="0">
                <a:latin typeface="Arial" panose="020B0604020202020204" pitchFamily="34" charset="0"/>
                <a:cs typeface="Arial" panose="020B0604020202020204" pitchFamily="34" charset="0"/>
              </a:rPr>
              <a:t>római </a:t>
            </a:r>
            <a:r>
              <a:rPr lang="hu-HU" sz="2000" b="1" dirty="0">
                <a:latin typeface="Arial" panose="020B0604020202020204" pitchFamily="34" charset="0"/>
                <a:cs typeface="Arial" panose="020B0604020202020204" pitchFamily="34" charset="0"/>
              </a:rPr>
              <a:t>tartózkodás helyszíne kezdetben a Palazzo Mancini, majd 1803-tól a Villa Medici volt.</a:t>
            </a:r>
          </a:p>
          <a:p>
            <a:r>
              <a:rPr lang="hu-HU" sz="2000" b="1" dirty="0">
                <a:latin typeface="Arial" panose="020B0604020202020204" pitchFamily="34" charset="0"/>
                <a:cs typeface="Arial" panose="020B0604020202020204" pitchFamily="34" charset="0"/>
              </a:rPr>
              <a:t>Megszüntetés: 1968-ban, az '68-as események hatására André Malraux kultuszminiszter felszámolta. </a:t>
            </a:r>
          </a:p>
          <a:p>
            <a:r>
              <a:rPr lang="hu-HU" sz="2000" b="1" dirty="0" smtClean="0">
                <a:latin typeface="Arial" panose="020B0604020202020204" pitchFamily="34" charset="0"/>
                <a:cs typeface="Arial" panose="020B0604020202020204" pitchFamily="34" charset="0"/>
              </a:rPr>
              <a:t>A díj megszerzéséhez vezető három megmérettetés közel három hónapig tartott. Európa számos híresebb művésze itt tanult, köztük </a:t>
            </a:r>
            <a:r>
              <a:rPr lang="hu-HU" sz="2000" b="1" dirty="0" smtClean="0">
                <a:latin typeface="Arial" panose="020B0604020202020204" pitchFamily="34" charset="0"/>
                <a:cs typeface="Arial" panose="020B0604020202020204" pitchFamily="34" charset="0"/>
                <a:hlinkClick r:id="rId2" tooltip="Théodore Géricault"/>
              </a:rPr>
              <a:t>Géricault</a:t>
            </a:r>
            <a:r>
              <a:rPr lang="hu-HU" sz="2000" b="1" dirty="0" smtClean="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hlinkClick r:id="rId3" tooltip="Edgar Degas"/>
              </a:rPr>
              <a:t>Degas</a:t>
            </a:r>
            <a:r>
              <a:rPr lang="hu-HU" sz="2000" b="1" dirty="0" smtClean="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hlinkClick r:id="rId4" tooltip="Eugène Delacroix"/>
              </a:rPr>
              <a:t>Delacroix</a:t>
            </a:r>
            <a:r>
              <a:rPr lang="hu-HU" sz="2000" b="1" dirty="0" smtClean="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hlinkClick r:id="rId5" tooltip="Jean-Honoré Fragonard"/>
              </a:rPr>
              <a:t>Fragonard</a:t>
            </a:r>
            <a:r>
              <a:rPr lang="hu-HU" sz="2000" b="1" dirty="0" smtClean="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hlinkClick r:id="rId6" tooltip="Jean Auguste Dominique Ingres"/>
              </a:rPr>
              <a:t>Ingres</a:t>
            </a:r>
            <a:r>
              <a:rPr lang="hu-HU" sz="2000" b="1" dirty="0" smtClean="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hlinkClick r:id="rId7" tooltip="Gustave Moreau"/>
              </a:rPr>
              <a:t>Moreau</a:t>
            </a:r>
            <a:r>
              <a:rPr lang="hu-HU" sz="2000" b="1" dirty="0" smtClean="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hlinkClick r:id="rId8" tooltip="Pierre-Auguste Renoir"/>
              </a:rPr>
              <a:t>Renoir</a:t>
            </a:r>
            <a:r>
              <a:rPr lang="hu-HU" sz="2000" b="1" dirty="0" smtClean="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hlinkClick r:id="rId9" tooltip="Georges Seurat"/>
              </a:rPr>
              <a:t>Seurat</a:t>
            </a:r>
            <a:r>
              <a:rPr lang="hu-HU" sz="2000" b="1" dirty="0" smtClean="0">
                <a:latin typeface="Arial" panose="020B0604020202020204" pitchFamily="34" charset="0"/>
                <a:cs typeface="Arial" panose="020B0604020202020204" pitchFamily="34" charset="0"/>
              </a:rPr>
              <a:t>, Cassandre és </a:t>
            </a:r>
            <a:r>
              <a:rPr lang="hu-HU" sz="2000" b="1" dirty="0" smtClean="0">
                <a:latin typeface="Arial" panose="020B0604020202020204" pitchFamily="34" charset="0"/>
                <a:cs typeface="Arial" panose="020B0604020202020204" pitchFamily="34" charset="0"/>
                <a:hlinkClick r:id="rId10" tooltip="Alfred Sisley"/>
              </a:rPr>
              <a:t>Sisley</a:t>
            </a:r>
            <a:r>
              <a:rPr lang="hu-HU" sz="2000" b="1" dirty="0" smtClean="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hlinkClick r:id="rId11" tooltip="Auguste Rodin"/>
              </a:rPr>
              <a:t>Rodin</a:t>
            </a:r>
            <a:r>
              <a:rPr lang="hu-HU" sz="2000" b="1" dirty="0" smtClean="0">
                <a:latin typeface="Arial" panose="020B0604020202020204" pitchFamily="34" charset="0"/>
                <a:cs typeface="Arial" panose="020B0604020202020204" pitchFamily="34" charset="0"/>
              </a:rPr>
              <a:t> háromszor jelentkezett, de elutasították a felvételét.</a:t>
            </a:r>
            <a:r>
              <a:rPr lang="hu-HU" sz="2000" b="1" baseline="30000" dirty="0" smtClean="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hlinkClick r:id="rId12" tooltip="Paul Cezanne"/>
              </a:rPr>
              <a:t>Paul Cezanne</a:t>
            </a:r>
            <a:r>
              <a:rPr lang="hu-HU" sz="2000" b="1" dirty="0" smtClean="0">
                <a:latin typeface="Arial" panose="020B0604020202020204" pitchFamily="34" charset="0"/>
                <a:cs typeface="Arial" panose="020B0604020202020204" pitchFamily="34" charset="0"/>
              </a:rPr>
              <a:t> kétszer jelentkezett, de őt is elutasították. </a:t>
            </a:r>
            <a:r>
              <a:rPr lang="hu-HU" sz="2000" b="1" dirty="0" smtClean="0">
                <a:latin typeface="Arial" panose="020B0604020202020204" pitchFamily="34" charset="0"/>
                <a:cs typeface="Arial" panose="020B0604020202020204" pitchFamily="34" charset="0"/>
                <a:hlinkClick r:id="rId13" tooltip="Émile Bernard"/>
              </a:rPr>
              <a:t>Bernard-t</a:t>
            </a:r>
            <a:r>
              <a:rPr lang="hu-HU" sz="2000" b="1" dirty="0" smtClean="0">
                <a:latin typeface="Arial" panose="020B0604020202020204" pitchFamily="34" charset="0"/>
                <a:cs typeface="Arial" panose="020B0604020202020204" pitchFamily="34" charset="0"/>
              </a:rPr>
              <a:t> stilisztikai „hibák” miatt felfüggesztették</a:t>
            </a:r>
            <a:endParaRPr lang="hu-HU" dirty="0"/>
          </a:p>
        </p:txBody>
      </p:sp>
    </p:spTree>
    <p:extLst>
      <p:ext uri="{BB962C8B-B14F-4D97-AF65-F5344CB8AC3E}">
        <p14:creationId xmlns:p14="http://schemas.microsoft.com/office/powerpoint/2010/main" val="99829261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ájl:Dicke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110779"/>
            <a:ext cx="5580112" cy="6997462"/>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251520" y="332656"/>
            <a:ext cx="3559308" cy="2677656"/>
          </a:xfrm>
          <a:prstGeom prst="rect">
            <a:avLst/>
          </a:prstGeom>
        </p:spPr>
        <p:txBody>
          <a:bodyPr wrap="none">
            <a:spAutoFit/>
          </a:bodyPr>
          <a:lstStyle/>
          <a:p>
            <a:r>
              <a:rPr lang="hu-HU" sz="2400" b="1" dirty="0">
                <a:solidFill>
                  <a:srgbClr val="00B050"/>
                </a:solidFill>
                <a:latin typeface="Arial" panose="020B0604020202020204" pitchFamily="34" charset="0"/>
                <a:cs typeface="Arial" panose="020B0604020202020204" pitchFamily="34" charset="0"/>
              </a:rPr>
              <a:t>William Powell Frith </a:t>
            </a:r>
            <a:endParaRPr lang="hu-HU" sz="2400" b="1" dirty="0" smtClean="0">
              <a:solidFill>
                <a:srgbClr val="00B050"/>
              </a:solidFill>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rPr>
              <a:t>(1819-  1909) </a:t>
            </a:r>
            <a:endParaRPr lang="hu-HU" sz="2000" b="1" dirty="0" smtClean="0">
              <a:latin typeface="Arial" panose="020B0604020202020204" pitchFamily="34" charset="0"/>
              <a:cs typeface="Arial" panose="020B0604020202020204" pitchFamily="34" charset="0"/>
            </a:endParaRPr>
          </a:p>
          <a:p>
            <a:r>
              <a:rPr lang="hu-HU" sz="2400" b="1" dirty="0">
                <a:solidFill>
                  <a:srgbClr val="FF0000"/>
                </a:solidFill>
                <a:latin typeface="Arial" panose="020B0604020202020204" pitchFamily="34" charset="0"/>
                <a:cs typeface="Arial" panose="020B0604020202020204" pitchFamily="34" charset="0"/>
              </a:rPr>
              <a:t>Charles </a:t>
            </a:r>
            <a:r>
              <a:rPr lang="hu-HU" sz="2400" b="1" dirty="0" smtClean="0">
                <a:solidFill>
                  <a:srgbClr val="FF0000"/>
                </a:solidFill>
                <a:latin typeface="Arial" panose="020B0604020202020204" pitchFamily="34" charset="0"/>
                <a:cs typeface="Arial" panose="020B0604020202020204" pitchFamily="34" charset="0"/>
              </a:rPr>
              <a:t>Dickens</a:t>
            </a:r>
          </a:p>
          <a:p>
            <a:r>
              <a:rPr lang="hu-HU" sz="2000" b="1" dirty="0" smtClean="0">
                <a:latin typeface="Arial" panose="020B0604020202020204" pitchFamily="34" charset="0"/>
                <a:cs typeface="Arial" panose="020B0604020202020204" pitchFamily="34" charset="0"/>
              </a:rPr>
              <a:t>1859</a:t>
            </a:r>
          </a:p>
          <a:p>
            <a:r>
              <a:rPr lang="hu-HU" sz="2000" b="1" dirty="0" smtClean="0">
                <a:latin typeface="Arial" panose="020B0604020202020204" pitchFamily="34" charset="0"/>
                <a:cs typeface="Arial" panose="020B0604020202020204" pitchFamily="34" charset="0"/>
              </a:rPr>
              <a:t>Olaj, vászon</a:t>
            </a:r>
          </a:p>
          <a:p>
            <a:r>
              <a:rPr lang="hu-HU" sz="2000" b="1" dirty="0">
                <a:latin typeface="Arial" panose="020B0604020202020204" pitchFamily="34" charset="0"/>
                <a:cs typeface="Arial" panose="020B0604020202020204" pitchFamily="34" charset="0"/>
              </a:rPr>
              <a:t>98 </a:t>
            </a:r>
            <a:r>
              <a:rPr lang="hu-HU" sz="2000" b="1" dirty="0" smtClean="0">
                <a:latin typeface="Arial" panose="020B0604020202020204" pitchFamily="34" charset="0"/>
                <a:cs typeface="Arial" panose="020B0604020202020204" pitchFamily="34" charset="0"/>
              </a:rPr>
              <a:t>cm x  </a:t>
            </a:r>
            <a:r>
              <a:rPr lang="hu-HU" sz="2000" b="1" dirty="0">
                <a:latin typeface="Arial" panose="020B0604020202020204" pitchFamily="34" charset="0"/>
                <a:cs typeface="Arial" panose="020B0604020202020204" pitchFamily="34" charset="0"/>
              </a:rPr>
              <a:t>84 cm </a:t>
            </a:r>
            <a:endParaRPr lang="hu-HU" sz="2000" b="1" dirty="0" smtClean="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Victoria and Albert </a:t>
            </a:r>
            <a:r>
              <a:rPr lang="hu-HU" sz="2000" b="1" dirty="0" smtClean="0">
                <a:latin typeface="Arial" panose="020B0604020202020204" pitchFamily="34" charset="0"/>
                <a:cs typeface="Arial" panose="020B0604020202020204" pitchFamily="34" charset="0"/>
              </a:rPr>
              <a:t>Museum</a:t>
            </a:r>
          </a:p>
          <a:p>
            <a:r>
              <a:rPr lang="hu-HU" sz="2000" b="1" dirty="0" smtClean="0">
                <a:latin typeface="Arial" panose="020B0604020202020204" pitchFamily="34" charset="0"/>
                <a:cs typeface="Arial" panose="020B0604020202020204" pitchFamily="34" charset="0"/>
              </a:rPr>
              <a:t>London</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102963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548680"/>
            <a:ext cx="3168368" cy="2985433"/>
          </a:xfrm>
          <a:prstGeom prst="rect">
            <a:avLst/>
          </a:prstGeom>
        </p:spPr>
        <p:txBody>
          <a:bodyPr wrap="none">
            <a:spAutoFit/>
          </a:bodyPr>
          <a:lstStyle/>
          <a:p>
            <a:r>
              <a:rPr lang="hu-HU" sz="2400" b="1" dirty="0">
                <a:solidFill>
                  <a:srgbClr val="00B050"/>
                </a:solidFill>
                <a:latin typeface="Arial" panose="020B0604020202020204" pitchFamily="34" charset="0"/>
                <a:cs typeface="Arial" panose="020B0604020202020204" pitchFamily="34" charset="0"/>
              </a:rPr>
              <a:t>William Powell Frith </a:t>
            </a:r>
          </a:p>
          <a:p>
            <a:r>
              <a:rPr lang="hu-HU" sz="2000" b="1" dirty="0">
                <a:latin typeface="Arial" panose="020B0604020202020204" pitchFamily="34" charset="0"/>
                <a:cs typeface="Arial" panose="020B0604020202020204" pitchFamily="34" charset="0"/>
              </a:rPr>
              <a:t> (1819-  1909) </a:t>
            </a:r>
          </a:p>
          <a:p>
            <a:r>
              <a:rPr lang="hu-HU" sz="2400" b="1" dirty="0" smtClean="0">
                <a:solidFill>
                  <a:srgbClr val="FF0000"/>
                </a:solidFill>
                <a:latin typeface="Arial" panose="020B0604020202020204" pitchFamily="34" charset="0"/>
                <a:cs typeface="Arial" panose="020B0604020202020204" pitchFamily="34" charset="0"/>
              </a:rPr>
              <a:t>Az átkelőhely seprő</a:t>
            </a:r>
          </a:p>
          <a:p>
            <a:r>
              <a:rPr lang="hu-HU" sz="2000" b="1" dirty="0" smtClean="0">
                <a:latin typeface="Arial" panose="020B0604020202020204" pitchFamily="34" charset="0"/>
                <a:cs typeface="Arial" panose="020B0604020202020204" pitchFamily="34" charset="0"/>
              </a:rPr>
              <a:t>1893</a:t>
            </a:r>
          </a:p>
          <a:p>
            <a:r>
              <a:rPr lang="hu-HU" sz="2000" b="1" dirty="0" smtClean="0">
                <a:latin typeface="Arial" panose="020B0604020202020204" pitchFamily="34" charset="0"/>
                <a:cs typeface="Arial" panose="020B0604020202020204" pitchFamily="34" charset="0"/>
              </a:rPr>
              <a:t>Olaj, vászon</a:t>
            </a:r>
          </a:p>
          <a:p>
            <a:r>
              <a:rPr lang="hu-HU" sz="2000" b="1" dirty="0">
                <a:latin typeface="Arial" panose="020B0604020202020204" pitchFamily="34" charset="0"/>
                <a:cs typeface="Arial" panose="020B0604020202020204" pitchFamily="34" charset="0"/>
              </a:rPr>
              <a:t>43.7 x 36.2 </a:t>
            </a:r>
            <a:r>
              <a:rPr lang="hu-HU" sz="2000" b="1" dirty="0" smtClean="0">
                <a:latin typeface="Arial" panose="020B0604020202020204" pitchFamily="34" charset="0"/>
                <a:cs typeface="Arial" panose="020B0604020202020204" pitchFamily="34" charset="0"/>
              </a:rPr>
              <a:t>cm</a:t>
            </a:r>
          </a:p>
          <a:p>
            <a:r>
              <a:rPr lang="hu-HU" sz="2000" b="1" dirty="0" smtClean="0">
                <a:latin typeface="Arial" panose="020B0604020202020204" pitchFamily="34" charset="0"/>
                <a:cs typeface="Arial" panose="020B0604020202020204" pitchFamily="34" charset="0"/>
              </a:rPr>
              <a:t>Állami  </a:t>
            </a:r>
          </a:p>
          <a:p>
            <a:r>
              <a:rPr lang="hu-HU" sz="2000" b="1" dirty="0" smtClean="0">
                <a:latin typeface="Arial" panose="020B0604020202020204" pitchFamily="34" charset="0"/>
                <a:cs typeface="Arial" panose="020B0604020202020204" pitchFamily="34" charset="0"/>
              </a:rPr>
              <a:t>Művészeti Gyűjtemény</a:t>
            </a:r>
          </a:p>
          <a:p>
            <a:r>
              <a:rPr lang="hu-HU" sz="2000" b="1" dirty="0" smtClean="0">
                <a:latin typeface="Arial" panose="020B0604020202020204" pitchFamily="34" charset="0"/>
                <a:cs typeface="Arial" panose="020B0604020202020204" pitchFamily="34" charset="0"/>
              </a:rPr>
              <a:t>London</a:t>
            </a:r>
            <a:endParaRPr lang="hu-HU" sz="2000" b="1" dirty="0">
              <a:latin typeface="Arial" panose="020B0604020202020204" pitchFamily="34" charset="0"/>
              <a:cs typeface="Arial" panose="020B0604020202020204" pitchFamily="34" charset="0"/>
            </a:endParaRPr>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1882" y="0"/>
            <a:ext cx="5512118" cy="6858000"/>
          </a:xfrm>
          <a:prstGeom prst="rect">
            <a:avLst/>
          </a:prstGeom>
        </p:spPr>
      </p:pic>
    </p:spTree>
    <p:extLst>
      <p:ext uri="{BB962C8B-B14F-4D97-AF65-F5344CB8AC3E}">
        <p14:creationId xmlns:p14="http://schemas.microsoft.com/office/powerpoint/2010/main" val="27350700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467544" y="332656"/>
            <a:ext cx="8280920" cy="6617196"/>
          </a:xfrm>
          <a:prstGeom prst="rect">
            <a:avLst/>
          </a:prstGeom>
        </p:spPr>
        <p:txBody>
          <a:bodyPr wrap="square">
            <a:spAutoFit/>
          </a:bodyPr>
          <a:lstStyle/>
          <a:p>
            <a:r>
              <a:rPr lang="hu-HU" sz="2400" b="1" dirty="0">
                <a:solidFill>
                  <a:srgbClr val="00B050"/>
                </a:solidFill>
                <a:latin typeface="Arial" panose="020B0604020202020204" pitchFamily="34" charset="0"/>
                <a:cs typeface="Arial" panose="020B0604020202020204" pitchFamily="34" charset="0"/>
              </a:rPr>
              <a:t>Frederic </a:t>
            </a:r>
            <a:r>
              <a:rPr lang="hu-HU" sz="2400" b="1" dirty="0" smtClean="0">
                <a:solidFill>
                  <a:srgbClr val="00B050"/>
                </a:solidFill>
                <a:latin typeface="Arial" panose="020B0604020202020204" pitchFamily="34" charset="0"/>
                <a:cs typeface="Arial" panose="020B0604020202020204" pitchFamily="34" charset="0"/>
              </a:rPr>
              <a:t>Leighton </a:t>
            </a:r>
            <a:r>
              <a:rPr lang="hu-HU" sz="2000" b="1" dirty="0" smtClean="0">
                <a:latin typeface="Arial" panose="020B0604020202020204" pitchFamily="34" charset="0"/>
                <a:cs typeface="Arial" panose="020B0604020202020204" pitchFamily="34" charset="0"/>
              </a:rPr>
              <a:t>(1830-1896)</a:t>
            </a:r>
          </a:p>
          <a:p>
            <a:endParaRPr lang="hu-HU" sz="2000" b="1" dirty="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Leighton </a:t>
            </a:r>
            <a:r>
              <a:rPr lang="hu-HU" sz="2000" b="1" dirty="0">
                <a:latin typeface="Arial" panose="020B0604020202020204" pitchFamily="34" charset="0"/>
                <a:cs typeface="Arial" panose="020B0604020202020204" pitchFamily="34" charset="0"/>
              </a:rPr>
              <a:t>első </a:t>
            </a:r>
            <a:r>
              <a:rPr lang="hu-HU" sz="2000" b="1" dirty="0" smtClean="0">
                <a:latin typeface="Arial" panose="020B0604020202020204" pitchFamily="34" charset="0"/>
                <a:cs typeface="Arial" panose="020B0604020202020204" pitchFamily="34" charset="0"/>
              </a:rPr>
              <a:t>bárója, </a:t>
            </a:r>
            <a:r>
              <a:rPr lang="hu-HU" sz="2000" b="1" dirty="0">
                <a:latin typeface="Arial" panose="020B0604020202020204" pitchFamily="34" charset="0"/>
                <a:cs typeface="Arial" panose="020B0604020202020204" pitchFamily="34" charset="0"/>
              </a:rPr>
              <a:t>angol festő és </a:t>
            </a:r>
            <a:r>
              <a:rPr lang="hu-HU" sz="2000" b="1" dirty="0" smtClean="0">
                <a:latin typeface="Arial" panose="020B0604020202020204" pitchFamily="34" charset="0"/>
                <a:cs typeface="Arial" panose="020B0604020202020204" pitchFamily="34" charset="0"/>
              </a:rPr>
              <a:t>szobrász, orvos családban született, jó anyagi körülmények közé. Élete végéig elkísérte.  </a:t>
            </a:r>
            <a:r>
              <a:rPr lang="hu-HU" sz="2000" b="1" dirty="0">
                <a:latin typeface="Arial" panose="020B0604020202020204" pitchFamily="34" charset="0"/>
                <a:cs typeface="Arial" panose="020B0604020202020204" pitchFamily="34" charset="0"/>
              </a:rPr>
              <a:t>Művei történelmi, bibliai és klasszikus ókori témával </a:t>
            </a:r>
            <a:r>
              <a:rPr lang="hu-HU" sz="2000" b="1" dirty="0" smtClean="0">
                <a:latin typeface="Arial" panose="020B0604020202020204" pitchFamily="34" charset="0"/>
                <a:cs typeface="Arial" panose="020B0604020202020204" pitchFamily="34" charset="0"/>
              </a:rPr>
              <a:t>foglalkoztak akadémikus stílusban.</a:t>
            </a:r>
          </a:p>
          <a:p>
            <a:r>
              <a:rPr lang="hu-HU" sz="2000" b="1" dirty="0" smtClean="0">
                <a:latin typeface="Arial" panose="020B0604020202020204" pitchFamily="34" charset="0"/>
                <a:cs typeface="Arial" panose="020B0604020202020204" pitchFamily="34" charset="0"/>
              </a:rPr>
              <a:t> </a:t>
            </a:r>
          </a:p>
          <a:p>
            <a:r>
              <a:rPr lang="hu-HU" sz="2000" b="1" dirty="0" smtClean="0">
                <a:latin typeface="Arial" panose="020B0604020202020204" pitchFamily="34" charset="0"/>
                <a:cs typeface="Arial" panose="020B0604020202020204" pitchFamily="34" charset="0"/>
              </a:rPr>
              <a:t>Sokat utazott. </a:t>
            </a:r>
            <a:r>
              <a:rPr lang="hu-HU" sz="2000" b="1" dirty="0">
                <a:latin typeface="Arial" panose="020B0604020202020204" pitchFamily="34" charset="0"/>
                <a:cs typeface="Arial" panose="020B0604020202020204" pitchFamily="34" charset="0"/>
              </a:rPr>
              <a:t>1855 és 1859 között Párizsban élt, ahol találkozott </a:t>
            </a:r>
            <a:r>
              <a:rPr lang="hu-HU" sz="2000" b="1" dirty="0">
                <a:latin typeface="Arial" panose="020B0604020202020204" pitchFamily="34" charset="0"/>
                <a:cs typeface="Arial" panose="020B0604020202020204" pitchFamily="34" charset="0"/>
                <a:hlinkClick r:id="rId2" tooltip="Jean-Auguste Dominique Ingres"/>
              </a:rPr>
              <a:t>Ingres-szel</a:t>
            </a:r>
            <a:r>
              <a:rPr lang="hu-HU" sz="2000" b="1" dirty="0">
                <a:latin typeface="Arial" panose="020B0604020202020204" pitchFamily="34" charset="0"/>
                <a:cs typeface="Arial" panose="020B0604020202020204" pitchFamily="34" charset="0"/>
              </a:rPr>
              <a:t> , </a:t>
            </a:r>
            <a:r>
              <a:rPr lang="hu-HU" sz="2000" b="1" dirty="0">
                <a:latin typeface="Arial" panose="020B0604020202020204" pitchFamily="34" charset="0"/>
                <a:cs typeface="Arial" panose="020B0604020202020204" pitchFamily="34" charset="0"/>
                <a:hlinkClick r:id="rId3" tooltip="Eugène Delacroix"/>
              </a:rPr>
              <a:t>Delacroix-val</a:t>
            </a:r>
            <a:r>
              <a:rPr lang="hu-HU" sz="2000" b="1" dirty="0">
                <a:latin typeface="Arial" panose="020B0604020202020204" pitchFamily="34" charset="0"/>
                <a:cs typeface="Arial" panose="020B0604020202020204" pitchFamily="34" charset="0"/>
              </a:rPr>
              <a:t> , </a:t>
            </a:r>
            <a:r>
              <a:rPr lang="hu-HU" sz="2000" b="1" dirty="0">
                <a:latin typeface="Arial" panose="020B0604020202020204" pitchFamily="34" charset="0"/>
                <a:cs typeface="Arial" panose="020B0604020202020204" pitchFamily="34" charset="0"/>
                <a:hlinkClick r:id="rId4" tooltip="Jean-Baptiste-Camille Corot"/>
              </a:rPr>
              <a:t>Corot-val</a:t>
            </a:r>
            <a:r>
              <a:rPr lang="hu-HU" sz="2000" b="1" dirty="0">
                <a:latin typeface="Arial" panose="020B0604020202020204" pitchFamily="34" charset="0"/>
                <a:cs typeface="Arial" panose="020B0604020202020204" pitchFamily="34" charset="0"/>
              </a:rPr>
              <a:t> és </a:t>
            </a:r>
            <a:r>
              <a:rPr lang="hu-HU" sz="2000" b="1" dirty="0">
                <a:latin typeface="Arial" panose="020B0604020202020204" pitchFamily="34" charset="0"/>
                <a:cs typeface="Arial" panose="020B0604020202020204" pitchFamily="34" charset="0"/>
                <a:hlinkClick r:id="rId5" tooltip="Jean-François Millet"/>
              </a:rPr>
              <a:t>Millet-vel</a:t>
            </a:r>
            <a:r>
              <a:rPr lang="hu-HU" sz="2000" b="1" dirty="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a:t>
            </a:r>
          </a:p>
          <a:p>
            <a:r>
              <a:rPr lang="hu-HU" sz="2000" b="1" dirty="0" smtClean="0">
                <a:latin typeface="Arial" panose="020B0604020202020204" pitchFamily="34" charset="0"/>
                <a:cs typeface="Arial" panose="020B0604020202020204" pitchFamily="34" charset="0"/>
              </a:rPr>
              <a:t>1860-ban letelepedett Londonban. Csatlakozott a </a:t>
            </a:r>
            <a:r>
              <a:rPr lang="hu-HU" sz="2000" b="1" dirty="0" err="1" smtClean="0">
                <a:latin typeface="Arial" panose="020B0604020202020204" pitchFamily="34" charset="0"/>
                <a:cs typeface="Arial" panose="020B0604020202020204" pitchFamily="34" charset="0"/>
              </a:rPr>
              <a:t>preraffaelitákhoz</a:t>
            </a:r>
            <a:r>
              <a:rPr lang="hu-HU" sz="2000" b="1" dirty="0" smtClean="0">
                <a:latin typeface="Arial" panose="020B0604020202020204" pitchFamily="34" charset="0"/>
                <a:cs typeface="Arial" panose="020B0604020202020204" pitchFamily="34" charset="0"/>
              </a:rPr>
              <a:t>.</a:t>
            </a:r>
          </a:p>
          <a:p>
            <a:endParaRPr lang="hu-HU" sz="2000" b="1" dirty="0" smtClean="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Leighton nem hagyott naplót, leveleiben pedig nincsenek utalások személyes körülményeire. Még nem került elő olyan egyértelmű elsődleges bizonyíték, amely hatékonyan eloszlatná a Leighton által maga körül felépített </a:t>
            </a:r>
            <a:r>
              <a:rPr lang="hu-HU" sz="2000" b="1" dirty="0" smtClean="0">
                <a:latin typeface="Arial" panose="020B0604020202020204" pitchFamily="34" charset="0"/>
                <a:cs typeface="Arial" panose="020B0604020202020204" pitchFamily="34" charset="0"/>
              </a:rPr>
              <a:t>titkolózást.</a:t>
            </a:r>
          </a:p>
          <a:p>
            <a:endParaRPr lang="hu-HU" sz="2000" b="1" dirty="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Legismertebb </a:t>
            </a:r>
            <a:r>
              <a:rPr lang="hu-HU" sz="2000" b="1" dirty="0">
                <a:latin typeface="Arial" panose="020B0604020202020204" pitchFamily="34" charset="0"/>
                <a:cs typeface="Arial" panose="020B0604020202020204" pitchFamily="34" charset="0"/>
              </a:rPr>
              <a:t>műve a </a:t>
            </a:r>
            <a:r>
              <a:rPr lang="hu-HU" sz="2400" b="1" dirty="0">
                <a:solidFill>
                  <a:srgbClr val="FF0000"/>
                </a:solidFill>
                <a:latin typeface="Arial" panose="020B0604020202020204" pitchFamily="34" charset="0"/>
                <a:cs typeface="Arial" panose="020B0604020202020204" pitchFamily="34" charset="0"/>
              </a:rPr>
              <a:t>Lángoló június</a:t>
            </a:r>
            <a:r>
              <a:rPr lang="hu-HU" sz="2000" b="1" dirty="0" smtClean="0">
                <a:latin typeface="Arial" panose="020B0604020202020204" pitchFamily="34" charset="0"/>
                <a:cs typeface="Arial" panose="020B0604020202020204" pitchFamily="34" charset="0"/>
              </a:rPr>
              <a:t>.</a:t>
            </a:r>
          </a:p>
          <a:p>
            <a:r>
              <a:rPr lang="hu-HU" sz="2000" b="1" dirty="0" smtClean="0">
                <a:latin typeface="Arial" panose="020B0604020202020204" pitchFamily="34" charset="0"/>
                <a:cs typeface="Arial" panose="020B0604020202020204" pitchFamily="34" charset="0"/>
              </a:rPr>
              <a:t>Festményei </a:t>
            </a:r>
            <a:r>
              <a:rPr lang="hu-HU" sz="2000" b="1" dirty="0">
                <a:latin typeface="Arial" panose="020B0604020202020204" pitchFamily="34" charset="0"/>
                <a:cs typeface="Arial" panose="020B0604020202020204" pitchFamily="34" charset="0"/>
              </a:rPr>
              <a:t>rendkívül népszerűek és drágák voltak életében, de a 20. század elején évtizedekre elvesztették a </a:t>
            </a:r>
            <a:r>
              <a:rPr lang="hu-HU" sz="2000" b="1" dirty="0" smtClean="0">
                <a:latin typeface="Arial" panose="020B0604020202020204" pitchFamily="34" charset="0"/>
                <a:cs typeface="Arial" panose="020B0604020202020204" pitchFamily="34" charset="0"/>
              </a:rPr>
              <a:t>kritika kegyeit.</a:t>
            </a:r>
          </a:p>
          <a:p>
            <a:endParaRPr lang="hu-HU" dirty="0"/>
          </a:p>
          <a:p>
            <a:endParaRPr lang="hu-HU" dirty="0"/>
          </a:p>
        </p:txBody>
      </p:sp>
    </p:spTree>
    <p:extLst>
      <p:ext uri="{BB962C8B-B14F-4D97-AF65-F5344CB8AC3E}">
        <p14:creationId xmlns:p14="http://schemas.microsoft.com/office/powerpoint/2010/main" val="9844232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ájl:1880 Frederic Leighton - Önarcké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5919"/>
            <a:ext cx="5508104" cy="6852081"/>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251520" y="620688"/>
            <a:ext cx="2781531" cy="2677656"/>
          </a:xfrm>
          <a:prstGeom prst="rect">
            <a:avLst/>
          </a:prstGeom>
        </p:spPr>
        <p:txBody>
          <a:bodyPr wrap="none">
            <a:spAutoFit/>
          </a:bodyPr>
          <a:lstStyle/>
          <a:p>
            <a:r>
              <a:rPr lang="hu-HU" sz="2400" b="1" dirty="0">
                <a:solidFill>
                  <a:srgbClr val="00B050"/>
                </a:solidFill>
                <a:latin typeface="Arial" panose="020B0604020202020204" pitchFamily="34" charset="0"/>
                <a:cs typeface="Arial" panose="020B0604020202020204" pitchFamily="34" charset="0"/>
              </a:rPr>
              <a:t>Frederic </a:t>
            </a:r>
            <a:r>
              <a:rPr lang="hu-HU" sz="2400" b="1" dirty="0" smtClean="0">
                <a:solidFill>
                  <a:srgbClr val="00B050"/>
                </a:solidFill>
                <a:latin typeface="Arial" panose="020B0604020202020204" pitchFamily="34" charset="0"/>
                <a:cs typeface="Arial" panose="020B0604020202020204" pitchFamily="34" charset="0"/>
              </a:rPr>
              <a:t>Leighton</a:t>
            </a:r>
          </a:p>
          <a:p>
            <a:r>
              <a:rPr lang="hu-HU" sz="2000" b="1" dirty="0" smtClean="0">
                <a:latin typeface="Arial" panose="020B0604020202020204" pitchFamily="34" charset="0"/>
                <a:cs typeface="Arial" panose="020B0604020202020204" pitchFamily="34" charset="0"/>
              </a:rPr>
              <a:t>(</a:t>
            </a:r>
            <a:r>
              <a:rPr lang="hu-HU" sz="2000" b="1" dirty="0">
                <a:latin typeface="Arial" panose="020B0604020202020204" pitchFamily="34" charset="0"/>
                <a:cs typeface="Arial" panose="020B0604020202020204" pitchFamily="34" charset="0"/>
              </a:rPr>
              <a:t>1830-1896</a:t>
            </a:r>
            <a:r>
              <a:rPr lang="hu-HU" sz="2000" b="1" dirty="0" smtClean="0">
                <a:latin typeface="Arial" panose="020B0604020202020204" pitchFamily="34" charset="0"/>
                <a:cs typeface="Arial" panose="020B0604020202020204" pitchFamily="34" charset="0"/>
              </a:rPr>
              <a:t>)</a:t>
            </a:r>
          </a:p>
          <a:p>
            <a:r>
              <a:rPr lang="hu-HU" sz="2400" b="1" dirty="0" smtClean="0">
                <a:solidFill>
                  <a:srgbClr val="FF0000"/>
                </a:solidFill>
                <a:latin typeface="Arial" panose="020B0604020202020204" pitchFamily="34" charset="0"/>
                <a:cs typeface="Arial" panose="020B0604020202020204" pitchFamily="34" charset="0"/>
              </a:rPr>
              <a:t>Önarckép</a:t>
            </a:r>
          </a:p>
          <a:p>
            <a:r>
              <a:rPr lang="hu-HU" sz="2000" b="1" dirty="0" smtClean="0">
                <a:latin typeface="Arial" panose="020B0604020202020204" pitchFamily="34" charset="0"/>
                <a:cs typeface="Arial" panose="020B0604020202020204" pitchFamily="34" charset="0"/>
              </a:rPr>
              <a:t>1880</a:t>
            </a:r>
          </a:p>
          <a:p>
            <a:r>
              <a:rPr lang="hu-HU" sz="2000" b="1" dirty="0" smtClean="0">
                <a:latin typeface="Arial" panose="020B0604020202020204" pitchFamily="34" charset="0"/>
                <a:cs typeface="Arial" panose="020B0604020202020204" pitchFamily="34" charset="0"/>
              </a:rPr>
              <a:t>Olaj, vászon</a:t>
            </a:r>
          </a:p>
          <a:p>
            <a:r>
              <a:rPr lang="hu-HU" sz="2000" b="1" dirty="0">
                <a:latin typeface="Arial" panose="020B0604020202020204" pitchFamily="34" charset="0"/>
                <a:cs typeface="Arial" panose="020B0604020202020204" pitchFamily="34" charset="0"/>
              </a:rPr>
              <a:t>76,5 </a:t>
            </a:r>
            <a:r>
              <a:rPr lang="hu-HU" sz="2000" b="1" dirty="0" smtClean="0">
                <a:latin typeface="Arial" panose="020B0604020202020204" pitchFamily="34" charset="0"/>
                <a:cs typeface="Arial" panose="020B0604020202020204" pitchFamily="34" charset="0"/>
              </a:rPr>
              <a:t>cm x </a:t>
            </a:r>
            <a:r>
              <a:rPr lang="hu-HU" sz="2000" b="1" dirty="0">
                <a:latin typeface="Arial" panose="020B0604020202020204" pitchFamily="34" charset="0"/>
                <a:cs typeface="Arial" panose="020B0604020202020204" pitchFamily="34" charset="0"/>
              </a:rPr>
              <a:t>64 </a:t>
            </a:r>
            <a:r>
              <a:rPr lang="hu-HU" sz="2000" b="1" dirty="0" smtClean="0">
                <a:latin typeface="Arial" panose="020B0604020202020204" pitchFamily="34" charset="0"/>
                <a:cs typeface="Arial" panose="020B0604020202020204" pitchFamily="34" charset="0"/>
              </a:rPr>
              <a:t>cm </a:t>
            </a:r>
          </a:p>
          <a:p>
            <a:r>
              <a:rPr lang="hu-HU" sz="2000" b="1" dirty="0" smtClean="0">
                <a:latin typeface="Arial" panose="020B0604020202020204" pitchFamily="34" charset="0"/>
                <a:cs typeface="Arial" panose="020B0604020202020204" pitchFamily="34" charset="0"/>
              </a:rPr>
              <a:t>Uffizi képtár</a:t>
            </a:r>
          </a:p>
          <a:p>
            <a:r>
              <a:rPr lang="hu-HU" sz="2000" b="1" dirty="0" smtClean="0">
                <a:latin typeface="Arial" panose="020B0604020202020204" pitchFamily="34" charset="0"/>
                <a:cs typeface="Arial" panose="020B0604020202020204" pitchFamily="34" charset="0"/>
              </a:rPr>
              <a:t>Firenze</a:t>
            </a:r>
            <a:endParaRPr lang="hu-HU"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058190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824" y="0"/>
            <a:ext cx="6852275" cy="6858000"/>
          </a:xfrm>
          <a:prstGeom prst="rect">
            <a:avLst/>
          </a:prstGeom>
        </p:spPr>
      </p:pic>
      <p:sp>
        <p:nvSpPr>
          <p:cNvPr id="3" name="Téglalap 2"/>
          <p:cNvSpPr/>
          <p:nvPr/>
        </p:nvSpPr>
        <p:spPr>
          <a:xfrm>
            <a:off x="161091" y="386134"/>
            <a:ext cx="4572000" cy="4647426"/>
          </a:xfrm>
          <a:prstGeom prst="rect">
            <a:avLst/>
          </a:prstGeom>
        </p:spPr>
        <p:txBody>
          <a:bodyPr>
            <a:spAutoFit/>
          </a:bodyPr>
          <a:lstStyle/>
          <a:p>
            <a:r>
              <a:rPr lang="hu-HU" sz="2400" b="1" dirty="0" smtClean="0">
                <a:solidFill>
                  <a:srgbClr val="00B050"/>
                </a:solidFill>
                <a:latin typeface="Arial" panose="020B0604020202020204" pitchFamily="34" charset="0"/>
                <a:cs typeface="Arial" panose="020B0604020202020204" pitchFamily="34" charset="0"/>
              </a:rPr>
              <a:t>Frederic</a:t>
            </a:r>
          </a:p>
          <a:p>
            <a:r>
              <a:rPr lang="hu-HU" sz="2400" b="1" dirty="0" smtClean="0">
                <a:solidFill>
                  <a:srgbClr val="00B050"/>
                </a:solidFill>
                <a:latin typeface="Arial" panose="020B0604020202020204" pitchFamily="34" charset="0"/>
                <a:cs typeface="Arial" panose="020B0604020202020204" pitchFamily="34" charset="0"/>
              </a:rPr>
              <a:t>Leighton</a:t>
            </a:r>
            <a:endParaRPr lang="hu-HU" sz="2400" b="1" dirty="0">
              <a:solidFill>
                <a:srgbClr val="00B050"/>
              </a:solidFill>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(1830-1896</a:t>
            </a:r>
            <a:r>
              <a:rPr lang="hu-HU" sz="2000" b="1" dirty="0" smtClean="0">
                <a:latin typeface="Arial" panose="020B0604020202020204" pitchFamily="34" charset="0"/>
                <a:cs typeface="Arial" panose="020B0604020202020204" pitchFamily="34" charset="0"/>
              </a:rPr>
              <a:t>)</a:t>
            </a:r>
          </a:p>
          <a:p>
            <a:r>
              <a:rPr lang="hu-HU" sz="2400" b="1" dirty="0" smtClean="0">
                <a:solidFill>
                  <a:srgbClr val="FF0000"/>
                </a:solidFill>
                <a:latin typeface="Arial" panose="020B0604020202020204" pitchFamily="34" charset="0"/>
                <a:cs typeface="Arial" panose="020B0604020202020204" pitchFamily="34" charset="0"/>
              </a:rPr>
              <a:t>Lángoló</a:t>
            </a:r>
          </a:p>
          <a:p>
            <a:r>
              <a:rPr lang="hu-HU" sz="2400" b="1" dirty="0" smtClean="0">
                <a:solidFill>
                  <a:srgbClr val="FF0000"/>
                </a:solidFill>
                <a:latin typeface="Arial" panose="020B0604020202020204" pitchFamily="34" charset="0"/>
                <a:cs typeface="Arial" panose="020B0604020202020204" pitchFamily="34" charset="0"/>
              </a:rPr>
              <a:t>június</a:t>
            </a:r>
            <a:endParaRPr lang="hu-HU" sz="2400" b="1" dirty="0">
              <a:solidFill>
                <a:srgbClr val="FF0000"/>
              </a:solidFill>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1895</a:t>
            </a:r>
          </a:p>
          <a:p>
            <a:r>
              <a:rPr lang="hu-HU" sz="2000" b="1" dirty="0" smtClean="0">
                <a:latin typeface="Arial" panose="020B0604020202020204" pitchFamily="34" charset="0"/>
                <a:cs typeface="Arial" panose="020B0604020202020204" pitchFamily="34" charset="0"/>
              </a:rPr>
              <a:t>Olaj, vászon</a:t>
            </a:r>
          </a:p>
          <a:p>
            <a:r>
              <a:rPr lang="nb-NO" sz="2000" b="1" dirty="0">
                <a:latin typeface="Arial" panose="020B0604020202020204" pitchFamily="34" charset="0"/>
                <a:cs typeface="Arial" panose="020B0604020202020204" pitchFamily="34" charset="0"/>
              </a:rPr>
              <a:t>120 </a:t>
            </a:r>
            <a:r>
              <a:rPr lang="nb-NO" sz="2000" b="1" dirty="0" smtClean="0">
                <a:latin typeface="Arial" panose="020B0604020202020204" pitchFamily="34" charset="0"/>
                <a:cs typeface="Arial" panose="020B0604020202020204" pitchFamily="34" charset="0"/>
              </a:rPr>
              <a:t>cm</a:t>
            </a:r>
            <a:r>
              <a:rPr lang="hu-HU" sz="2000" b="1" dirty="0" smtClean="0">
                <a:latin typeface="Arial" panose="020B0604020202020204" pitchFamily="34" charset="0"/>
                <a:cs typeface="Arial" panose="020B0604020202020204" pitchFamily="34" charset="0"/>
              </a:rPr>
              <a:t> x </a:t>
            </a:r>
          </a:p>
          <a:p>
            <a:r>
              <a:rPr lang="nb-NO" sz="2000" b="1" dirty="0" smtClean="0">
                <a:latin typeface="Arial" panose="020B0604020202020204" pitchFamily="34" charset="0"/>
                <a:cs typeface="Arial" panose="020B0604020202020204" pitchFamily="34" charset="0"/>
              </a:rPr>
              <a:t>119,1 cm</a:t>
            </a:r>
            <a:endParaRPr lang="hu-HU" sz="2000" b="1" dirty="0" smtClean="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Ponce </a:t>
            </a:r>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Művészeti</a:t>
            </a:r>
          </a:p>
          <a:p>
            <a:r>
              <a:rPr lang="hu-HU" sz="2000" b="1" dirty="0" smtClean="0">
                <a:latin typeface="Arial" panose="020B0604020202020204" pitchFamily="34" charset="0"/>
                <a:cs typeface="Arial" panose="020B0604020202020204" pitchFamily="34" charset="0"/>
              </a:rPr>
              <a:t>Múzeum</a:t>
            </a:r>
          </a:p>
          <a:p>
            <a:r>
              <a:rPr lang="hu-HU" sz="2000" b="1" dirty="0" smtClean="0">
                <a:latin typeface="Arial" panose="020B0604020202020204" pitchFamily="34" charset="0"/>
                <a:cs typeface="Arial" panose="020B0604020202020204" pitchFamily="34" charset="0"/>
              </a:rPr>
              <a:t>Ponce</a:t>
            </a:r>
          </a:p>
          <a:p>
            <a:r>
              <a:rPr lang="hu-HU" sz="2000" b="1" dirty="0" smtClean="0">
                <a:latin typeface="Arial" panose="020B0604020202020204" pitchFamily="34" charset="0"/>
                <a:cs typeface="Arial" panose="020B0604020202020204" pitchFamily="34" charset="0"/>
              </a:rPr>
              <a:t>Puerto Ricó</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709863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286000" y="908720"/>
            <a:ext cx="4572000" cy="5447645"/>
          </a:xfrm>
          <a:prstGeom prst="rect">
            <a:avLst/>
          </a:prstGeom>
        </p:spPr>
        <p:txBody>
          <a:bodyPr>
            <a:spAutoFit/>
          </a:bodyPr>
          <a:lstStyle/>
          <a:p>
            <a:r>
              <a:rPr lang="hu-HU" sz="2400" b="1" dirty="0">
                <a:solidFill>
                  <a:srgbClr val="00B050"/>
                </a:solidFill>
                <a:latin typeface="Arial" panose="020B0604020202020204" pitchFamily="34" charset="0"/>
                <a:cs typeface="Arial" panose="020B0604020202020204" pitchFamily="34" charset="0"/>
              </a:rPr>
              <a:t>Frederic Leighton</a:t>
            </a:r>
          </a:p>
          <a:p>
            <a:r>
              <a:rPr lang="hu-HU" sz="2000" b="1" dirty="0">
                <a:latin typeface="Arial" panose="020B0604020202020204" pitchFamily="34" charset="0"/>
                <a:cs typeface="Arial" panose="020B0604020202020204" pitchFamily="34" charset="0"/>
              </a:rPr>
              <a:t>(1830-1896</a:t>
            </a:r>
            <a:r>
              <a:rPr lang="hu-HU" sz="2000" b="1" dirty="0" smtClean="0">
                <a:latin typeface="Arial" panose="020B0604020202020204" pitchFamily="34" charset="0"/>
                <a:cs typeface="Arial" panose="020B0604020202020204" pitchFamily="34" charset="0"/>
              </a:rPr>
              <a:t>)</a:t>
            </a:r>
          </a:p>
          <a:p>
            <a:r>
              <a:rPr lang="hu-HU" sz="2400" b="1" dirty="0">
                <a:solidFill>
                  <a:srgbClr val="FF0000"/>
                </a:solidFill>
                <a:latin typeface="Arial" panose="020B0604020202020204" pitchFamily="34" charset="0"/>
                <a:cs typeface="Arial" panose="020B0604020202020204" pitchFamily="34" charset="0"/>
              </a:rPr>
              <a:t>Kümon és </a:t>
            </a:r>
            <a:r>
              <a:rPr lang="hu-HU" sz="2400" b="1" dirty="0" smtClean="0">
                <a:solidFill>
                  <a:srgbClr val="FF0000"/>
                </a:solidFill>
                <a:latin typeface="Arial" panose="020B0604020202020204" pitchFamily="34" charset="0"/>
                <a:cs typeface="Arial" panose="020B0604020202020204" pitchFamily="34" charset="0"/>
              </a:rPr>
              <a:t>Ifigénia</a:t>
            </a:r>
          </a:p>
          <a:p>
            <a:r>
              <a:rPr lang="hu-HU" sz="2000" b="1" dirty="0" smtClean="0">
                <a:latin typeface="Arial" panose="020B0604020202020204" pitchFamily="34" charset="0"/>
                <a:cs typeface="Arial" panose="020B0604020202020204" pitchFamily="34" charset="0"/>
              </a:rPr>
              <a:t>1884</a:t>
            </a:r>
          </a:p>
          <a:p>
            <a:r>
              <a:rPr lang="hu-HU" sz="2000" b="1" dirty="0" smtClean="0">
                <a:latin typeface="Arial" panose="020B0604020202020204" pitchFamily="34" charset="0"/>
                <a:cs typeface="Arial" panose="020B0604020202020204" pitchFamily="34" charset="0"/>
              </a:rPr>
              <a:t>Olaj, vászon</a:t>
            </a:r>
          </a:p>
          <a:p>
            <a:r>
              <a:rPr lang="hu-HU" sz="2000" b="1" dirty="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218,4  cm x  390,0 cm </a:t>
            </a:r>
          </a:p>
          <a:p>
            <a:r>
              <a:rPr lang="hu-HU" sz="2000" b="1" dirty="0">
                <a:latin typeface="Arial" panose="020B0604020202020204" pitchFamily="34" charset="0"/>
                <a:cs typeface="Arial" panose="020B0604020202020204" pitchFamily="34" charset="0"/>
              </a:rPr>
              <a:t>Új-Dél-Walesi Művészeti </a:t>
            </a:r>
            <a:r>
              <a:rPr lang="hu-HU" sz="2000" b="1" dirty="0" smtClean="0">
                <a:latin typeface="Arial" panose="020B0604020202020204" pitchFamily="34" charset="0"/>
                <a:cs typeface="Arial" panose="020B0604020202020204" pitchFamily="34" charset="0"/>
              </a:rPr>
              <a:t>Galéria</a:t>
            </a:r>
          </a:p>
          <a:p>
            <a:r>
              <a:rPr lang="hu-HU" sz="2000" b="1" dirty="0" smtClean="0">
                <a:latin typeface="Arial" panose="020B0604020202020204" pitchFamily="34" charset="0"/>
                <a:cs typeface="Arial" panose="020B0604020202020204" pitchFamily="34" charset="0"/>
              </a:rPr>
              <a:t>Sidney, Ausztrália</a:t>
            </a:r>
          </a:p>
          <a:p>
            <a:endParaRPr lang="hu-HU" sz="2000" b="1" dirty="0">
              <a:latin typeface="Arial" panose="020B0604020202020204" pitchFamily="34" charset="0"/>
              <a:cs typeface="Arial" panose="020B0604020202020204" pitchFamily="34" charset="0"/>
            </a:endParaRPr>
          </a:p>
          <a:p>
            <a:endParaRPr lang="hu-HU" sz="2000" b="1" dirty="0" smtClean="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Kimon (vagy Kümon) és Iphigénia történetét </a:t>
            </a:r>
            <a:r>
              <a:rPr lang="hu-HU" sz="2000" b="1" dirty="0" smtClean="0">
                <a:latin typeface="Arial" panose="020B0604020202020204" pitchFamily="34" charset="0"/>
                <a:cs typeface="Arial" panose="020B0604020202020204" pitchFamily="34" charset="0"/>
              </a:rPr>
              <a:t>Boccaccio </a:t>
            </a:r>
            <a:r>
              <a:rPr lang="hu-HU" sz="2000" b="1" dirty="0">
                <a:latin typeface="Arial" panose="020B0604020202020204" pitchFamily="34" charset="0"/>
                <a:cs typeface="Arial" panose="020B0604020202020204" pitchFamily="34" charset="0"/>
              </a:rPr>
              <a:t>mesélte el a Dekameronban</a:t>
            </a:r>
            <a:r>
              <a:rPr lang="hu-HU" sz="2000" b="1" dirty="0" smtClean="0">
                <a:latin typeface="Arial" panose="020B0604020202020204" pitchFamily="34" charset="0"/>
                <a:cs typeface="Arial" panose="020B0604020202020204" pitchFamily="34" charset="0"/>
              </a:rPr>
              <a:t>.</a:t>
            </a:r>
            <a:r>
              <a:rPr lang="hu-HU" sz="2000" b="1" dirty="0">
                <a:latin typeface="Arial" panose="020B0604020202020204" pitchFamily="34" charset="0"/>
                <a:cs typeface="Arial" panose="020B0604020202020204" pitchFamily="34" charset="0"/>
              </a:rPr>
              <a:t> A vers a családja által vidékre száműzött arisztokrata, de faragatlan Kimont, valamint a távoli és kifinomult Iphigénia iránti szerelmét írta le.</a:t>
            </a:r>
          </a:p>
        </p:txBody>
      </p:sp>
    </p:spTree>
    <p:extLst>
      <p:ext uri="{BB962C8B-B14F-4D97-AF65-F5344CB8AC3E}">
        <p14:creationId xmlns:p14="http://schemas.microsoft.com/office/powerpoint/2010/main" val="397172810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9670"/>
            <a:ext cx="9144000" cy="4518660"/>
          </a:xfrm>
          <a:prstGeom prst="rect">
            <a:avLst/>
          </a:prstGeom>
        </p:spPr>
      </p:pic>
    </p:spTree>
    <p:extLst>
      <p:ext uri="{BB962C8B-B14F-4D97-AF65-F5344CB8AC3E}">
        <p14:creationId xmlns:p14="http://schemas.microsoft.com/office/powerpoint/2010/main" val="341675520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123728" y="908720"/>
            <a:ext cx="4572000" cy="3724096"/>
          </a:xfrm>
          <a:prstGeom prst="rect">
            <a:avLst/>
          </a:prstGeom>
        </p:spPr>
        <p:txBody>
          <a:bodyPr>
            <a:spAutoFit/>
          </a:bodyPr>
          <a:lstStyle/>
          <a:p>
            <a:r>
              <a:rPr lang="hu-HU" sz="2400" b="1" dirty="0">
                <a:solidFill>
                  <a:srgbClr val="00B050"/>
                </a:solidFill>
                <a:latin typeface="Arial" panose="020B0604020202020204" pitchFamily="34" charset="0"/>
                <a:cs typeface="Arial" panose="020B0604020202020204" pitchFamily="34" charset="0"/>
              </a:rPr>
              <a:t>Sir Peter Paul Rubens</a:t>
            </a:r>
            <a:r>
              <a:rPr lang="hu-HU" sz="2000" b="1" dirty="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 ( 1577  </a:t>
            </a:r>
            <a:r>
              <a:rPr lang="hu-HU" sz="2000" b="1" dirty="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1640)</a:t>
            </a:r>
          </a:p>
          <a:p>
            <a:r>
              <a:rPr lang="da-DK" sz="2400" b="1" dirty="0">
                <a:solidFill>
                  <a:srgbClr val="00B050"/>
                </a:solidFill>
                <a:latin typeface="Arial" panose="020B0604020202020204" pitchFamily="34" charset="0"/>
                <a:cs typeface="Arial" panose="020B0604020202020204" pitchFamily="34" charset="0"/>
              </a:rPr>
              <a:t>Frans </a:t>
            </a:r>
            <a:r>
              <a:rPr lang="da-DK" sz="2400" b="1" dirty="0" smtClean="0">
                <a:solidFill>
                  <a:srgbClr val="00B050"/>
                </a:solidFill>
                <a:latin typeface="Arial" panose="020B0604020202020204" pitchFamily="34" charset="0"/>
                <a:cs typeface="Arial" panose="020B0604020202020204" pitchFamily="34" charset="0"/>
              </a:rPr>
              <a:t>Snyders</a:t>
            </a:r>
            <a:r>
              <a:rPr lang="hu-HU" sz="2400" b="1" dirty="0" smtClean="0">
                <a:solidFill>
                  <a:srgbClr val="00B050"/>
                </a:solidFill>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a:t>
            </a:r>
            <a:r>
              <a:rPr lang="da-DK" sz="2000" b="1" dirty="0" smtClean="0">
                <a:latin typeface="Arial" panose="020B0604020202020204" pitchFamily="34" charset="0"/>
                <a:cs typeface="Arial" panose="020B0604020202020204" pitchFamily="34" charset="0"/>
              </a:rPr>
              <a:t> 1579</a:t>
            </a:r>
            <a:r>
              <a:rPr lang="hu-HU" sz="2000" b="1" dirty="0" smtClean="0">
                <a:latin typeface="Arial" panose="020B0604020202020204" pitchFamily="34" charset="0"/>
                <a:cs typeface="Arial" panose="020B0604020202020204" pitchFamily="34" charset="0"/>
              </a:rPr>
              <a:t>-</a:t>
            </a:r>
            <a:r>
              <a:rPr lang="da-DK" sz="2000" b="1" dirty="0">
                <a:latin typeface="Arial" panose="020B0604020202020204" pitchFamily="34" charset="0"/>
                <a:cs typeface="Arial" panose="020B0604020202020204" pitchFamily="34" charset="0"/>
              </a:rPr>
              <a:t>  </a:t>
            </a:r>
            <a:r>
              <a:rPr lang="da-DK" sz="2000" b="1" dirty="0" smtClean="0">
                <a:latin typeface="Arial" panose="020B0604020202020204" pitchFamily="34" charset="0"/>
                <a:cs typeface="Arial" panose="020B0604020202020204" pitchFamily="34" charset="0"/>
              </a:rPr>
              <a:t>1657</a:t>
            </a:r>
            <a:r>
              <a:rPr lang="hu-HU" sz="2000" b="1" dirty="0" smtClean="0">
                <a:latin typeface="Arial" panose="020B0604020202020204" pitchFamily="34" charset="0"/>
                <a:cs typeface="Arial" panose="020B0604020202020204" pitchFamily="34" charset="0"/>
              </a:rPr>
              <a:t>)</a:t>
            </a:r>
          </a:p>
          <a:p>
            <a:r>
              <a:rPr lang="hu-HU" sz="2000" b="1" dirty="0">
                <a:latin typeface="Arial" panose="020B0604020202020204" pitchFamily="34" charset="0"/>
                <a:cs typeface="Arial" panose="020B0604020202020204" pitchFamily="34" charset="0"/>
              </a:rPr>
              <a:t>(csendélet </a:t>
            </a:r>
            <a:r>
              <a:rPr lang="hu-HU" sz="2000" b="1" dirty="0" smtClean="0">
                <a:latin typeface="Arial" panose="020B0604020202020204" pitchFamily="34" charset="0"/>
                <a:cs typeface="Arial" panose="020B0604020202020204" pitchFamily="34" charset="0"/>
              </a:rPr>
              <a:t>gyümölcsökkel)</a:t>
            </a:r>
          </a:p>
          <a:p>
            <a:r>
              <a:rPr lang="nl-NL" sz="2400" b="1" dirty="0">
                <a:solidFill>
                  <a:srgbClr val="00B050"/>
                </a:solidFill>
                <a:latin typeface="Arial" panose="020B0604020202020204" pitchFamily="34" charset="0"/>
                <a:cs typeface="Arial" panose="020B0604020202020204" pitchFamily="34" charset="0"/>
              </a:rPr>
              <a:t>Jan Wildens</a:t>
            </a:r>
            <a:r>
              <a:rPr lang="nl-NL" sz="2000" b="1" dirty="0">
                <a:latin typeface="Arial" panose="020B0604020202020204" pitchFamily="34" charset="0"/>
                <a:cs typeface="Arial" panose="020B0604020202020204" pitchFamily="34" charset="0"/>
              </a:rPr>
              <a:t> (1586 </a:t>
            </a:r>
            <a:r>
              <a:rPr lang="hu-HU" sz="2000" b="1" dirty="0" smtClean="0">
                <a:latin typeface="Arial" panose="020B0604020202020204" pitchFamily="34" charset="0"/>
                <a:cs typeface="Arial" panose="020B0604020202020204" pitchFamily="34" charset="0"/>
              </a:rPr>
              <a:t>- </a:t>
            </a:r>
            <a:r>
              <a:rPr lang="nl-NL" sz="2000" b="1" dirty="0" smtClean="0">
                <a:latin typeface="Arial" panose="020B0604020202020204" pitchFamily="34" charset="0"/>
                <a:cs typeface="Arial" panose="020B0604020202020204" pitchFamily="34" charset="0"/>
              </a:rPr>
              <a:t> 1653</a:t>
            </a:r>
            <a:r>
              <a:rPr lang="hu-HU" sz="2000" b="1" dirty="0" smtClean="0">
                <a:latin typeface="Arial" panose="020B0604020202020204" pitchFamily="34" charset="0"/>
                <a:cs typeface="Arial" panose="020B0604020202020204" pitchFamily="34" charset="0"/>
              </a:rPr>
              <a:t>)</a:t>
            </a:r>
          </a:p>
          <a:p>
            <a:r>
              <a:rPr lang="hu-HU" sz="2000" b="1" dirty="0" smtClean="0">
                <a:latin typeface="Arial" panose="020B0604020202020204" pitchFamily="34" charset="0"/>
                <a:cs typeface="Arial" panose="020B0604020202020204" pitchFamily="34" charset="0"/>
              </a:rPr>
              <a:t>(táj)</a:t>
            </a:r>
          </a:p>
          <a:p>
            <a:r>
              <a:rPr lang="hu-HU" sz="2400" b="1" dirty="0" smtClean="0">
                <a:solidFill>
                  <a:srgbClr val="FF0000"/>
                </a:solidFill>
                <a:latin typeface="Arial" panose="020B0604020202020204" pitchFamily="34" charset="0"/>
                <a:cs typeface="Arial" panose="020B0604020202020204" pitchFamily="34" charset="0"/>
              </a:rPr>
              <a:t>Cimone </a:t>
            </a:r>
            <a:r>
              <a:rPr lang="hu-HU" sz="2400" b="1" dirty="0">
                <a:solidFill>
                  <a:srgbClr val="FF0000"/>
                </a:solidFill>
                <a:latin typeface="Arial" panose="020B0604020202020204" pitchFamily="34" charset="0"/>
                <a:cs typeface="Arial" panose="020B0604020202020204" pitchFamily="34" charset="0"/>
              </a:rPr>
              <a:t>és </a:t>
            </a:r>
            <a:r>
              <a:rPr lang="hu-HU" sz="2400" b="1" dirty="0" smtClean="0">
                <a:solidFill>
                  <a:srgbClr val="FF0000"/>
                </a:solidFill>
                <a:latin typeface="Arial" panose="020B0604020202020204" pitchFamily="34" charset="0"/>
                <a:cs typeface="Arial" panose="020B0604020202020204" pitchFamily="34" charset="0"/>
              </a:rPr>
              <a:t>Efigenia</a:t>
            </a:r>
          </a:p>
          <a:p>
            <a:r>
              <a:rPr lang="hu-HU" sz="2000" b="1" dirty="0" smtClean="0">
                <a:latin typeface="Arial" panose="020B0604020202020204" pitchFamily="34" charset="0"/>
                <a:cs typeface="Arial" panose="020B0604020202020204" pitchFamily="34" charset="0"/>
              </a:rPr>
              <a:t>Kb.1617</a:t>
            </a:r>
          </a:p>
          <a:p>
            <a:r>
              <a:rPr lang="hu-HU" sz="2000" b="1" dirty="0" smtClean="0">
                <a:latin typeface="Arial" panose="020B0604020202020204" pitchFamily="34" charset="0"/>
                <a:cs typeface="Arial" panose="020B0604020202020204" pitchFamily="34" charset="0"/>
              </a:rPr>
              <a:t>Olaj, vászon</a:t>
            </a:r>
          </a:p>
          <a:p>
            <a:r>
              <a:rPr lang="hu-HU" sz="2000" b="1" dirty="0">
                <a:latin typeface="Arial" panose="020B0604020202020204" pitchFamily="34" charset="0"/>
                <a:cs typeface="Arial" panose="020B0604020202020204" pitchFamily="34" charset="0"/>
              </a:rPr>
              <a:t>208 x 282 </a:t>
            </a:r>
            <a:r>
              <a:rPr lang="hu-HU" sz="2000" b="1" dirty="0" smtClean="0">
                <a:latin typeface="Arial" panose="020B0604020202020204" pitchFamily="34" charset="0"/>
                <a:cs typeface="Arial" panose="020B0604020202020204" pitchFamily="34" charset="0"/>
              </a:rPr>
              <a:t>cm</a:t>
            </a:r>
            <a:r>
              <a:rPr lang="hu-HU" sz="2000" b="1" dirty="0">
                <a:latin typeface="Arial" panose="020B0604020202020204" pitchFamily="34" charset="0"/>
                <a:cs typeface="Arial" panose="020B0604020202020204" pitchFamily="34" charset="0"/>
              </a:rPr>
              <a:t> </a:t>
            </a:r>
          </a:p>
          <a:p>
            <a:r>
              <a:rPr lang="hu-HU" sz="2000" b="1" dirty="0">
                <a:latin typeface="Arial" panose="020B0604020202020204" pitchFamily="34" charset="0"/>
                <a:cs typeface="Arial" panose="020B0604020202020204" pitchFamily="34" charset="0"/>
              </a:rPr>
              <a:t>Kunsthistorisches Museum Wien </a:t>
            </a:r>
          </a:p>
        </p:txBody>
      </p:sp>
      <p:sp>
        <p:nvSpPr>
          <p:cNvPr id="3" name="Téglalap 2"/>
          <p:cNvSpPr/>
          <p:nvPr/>
        </p:nvSpPr>
        <p:spPr>
          <a:xfrm>
            <a:off x="467544" y="4632816"/>
            <a:ext cx="8064896" cy="1754326"/>
          </a:xfrm>
          <a:prstGeom prst="rect">
            <a:avLst/>
          </a:prstGeom>
        </p:spPr>
        <p:txBody>
          <a:bodyPr wrap="square">
            <a:spAutoFit/>
          </a:bodyPr>
          <a:lstStyle/>
          <a:p>
            <a:r>
              <a:rPr lang="hu-HU" dirty="0">
                <a:latin typeface="Arial" panose="020B0604020202020204" pitchFamily="34" charset="0"/>
                <a:cs typeface="Arial" panose="020B0604020202020204" pitchFamily="34" charset="0"/>
              </a:rPr>
              <a:t>Boccaccio Dekameron című novellája </a:t>
            </a:r>
            <a:r>
              <a:rPr lang="hu-HU" dirty="0" err="1">
                <a:latin typeface="Arial" panose="020B0604020202020204" pitchFamily="34" charset="0"/>
                <a:cs typeface="Arial" panose="020B0604020202020204" pitchFamily="34" charset="0"/>
              </a:rPr>
              <a:t>Cimon</a:t>
            </a:r>
            <a:r>
              <a:rPr lang="hu-HU" dirty="0">
                <a:latin typeface="Arial" panose="020B0604020202020204" pitchFamily="34" charset="0"/>
                <a:cs typeface="Arial" panose="020B0604020202020204" pitchFamily="34" charset="0"/>
              </a:rPr>
              <a:t> történetét meséli el, aki nemesi származása ellenére nem érdeklődik a műveltség és a jó modor iránt. A gyönyörű és művelt </a:t>
            </a:r>
            <a:r>
              <a:rPr lang="hu-HU" dirty="0" err="1">
                <a:latin typeface="Arial" panose="020B0604020202020204" pitchFamily="34" charset="0"/>
                <a:cs typeface="Arial" panose="020B0604020202020204" pitchFamily="34" charset="0"/>
              </a:rPr>
              <a:t>Efigeniát</a:t>
            </a:r>
            <a:r>
              <a:rPr lang="hu-HU" dirty="0">
                <a:latin typeface="Arial" panose="020B0604020202020204" pitchFamily="34" charset="0"/>
                <a:cs typeface="Arial" panose="020B0604020202020204" pitchFamily="34" charset="0"/>
              </a:rPr>
              <a:t> meglátva azonban elhatározza, hogy kiérdemli szerelmét azzal, hogy elsajátítja a nemesember számára szükséges összes tudást. A gyümölcscsendélethez és a tájképhez Rubens, ahogy gyakran tette, </a:t>
            </a:r>
            <a:r>
              <a:rPr lang="hu-HU" dirty="0" err="1">
                <a:latin typeface="Arial" panose="020B0604020202020204" pitchFamily="34" charset="0"/>
                <a:cs typeface="Arial" panose="020B0604020202020204" pitchFamily="34" charset="0"/>
              </a:rPr>
              <a:t>Frans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Snyders</a:t>
            </a:r>
            <a:r>
              <a:rPr lang="hu-HU" dirty="0">
                <a:latin typeface="Arial" panose="020B0604020202020204" pitchFamily="34" charset="0"/>
                <a:cs typeface="Arial" panose="020B0604020202020204" pitchFamily="34" charset="0"/>
              </a:rPr>
              <a:t>, illetve Jan </a:t>
            </a:r>
            <a:r>
              <a:rPr lang="hu-HU" dirty="0" err="1">
                <a:latin typeface="Arial" panose="020B0604020202020204" pitchFamily="34" charset="0"/>
                <a:cs typeface="Arial" panose="020B0604020202020204" pitchFamily="34" charset="0"/>
              </a:rPr>
              <a:t>Wilden</a:t>
            </a:r>
            <a:r>
              <a:rPr lang="hu-HU" dirty="0">
                <a:latin typeface="Arial" panose="020B0604020202020204" pitchFamily="34" charset="0"/>
                <a:cs typeface="Arial" panose="020B0604020202020204" pitchFamily="34" charset="0"/>
              </a:rPr>
              <a:t> festőket alkalmazta.</a:t>
            </a:r>
          </a:p>
        </p:txBody>
      </p:sp>
    </p:spTree>
    <p:extLst>
      <p:ext uri="{BB962C8B-B14F-4D97-AF65-F5344CB8AC3E}">
        <p14:creationId xmlns:p14="http://schemas.microsoft.com/office/powerpoint/2010/main" val="222197028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0" y="0"/>
            <a:ext cx="9126020" cy="6597352"/>
          </a:xfrm>
          <a:prstGeom prst="rect">
            <a:avLst/>
          </a:prstGeom>
        </p:spPr>
      </p:pic>
    </p:spTree>
    <p:extLst>
      <p:ext uri="{BB962C8B-B14F-4D97-AF65-F5344CB8AC3E}">
        <p14:creationId xmlns:p14="http://schemas.microsoft.com/office/powerpoint/2010/main" val="272501855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404664"/>
            <a:ext cx="8208912" cy="6617196"/>
          </a:xfrm>
          <a:prstGeom prst="rect">
            <a:avLst/>
          </a:prstGeom>
        </p:spPr>
        <p:txBody>
          <a:bodyPr wrap="square">
            <a:spAutoFit/>
          </a:bodyPr>
          <a:lstStyle/>
          <a:p>
            <a:r>
              <a:rPr lang="en-US" sz="2800" b="1" dirty="0">
                <a:solidFill>
                  <a:srgbClr val="00B050"/>
                </a:solidFill>
                <a:latin typeface="Arial" panose="020B0604020202020204" pitchFamily="34" charset="0"/>
                <a:cs typeface="Arial" panose="020B0604020202020204" pitchFamily="34" charset="0"/>
              </a:rPr>
              <a:t>Winslow Homer</a:t>
            </a:r>
            <a:r>
              <a:rPr lang="en-US" sz="2400" b="1" dirty="0">
                <a:solidFill>
                  <a:srgbClr val="00B050"/>
                </a:solidFill>
                <a:latin typeface="Arial" panose="020B0604020202020204" pitchFamily="34" charset="0"/>
                <a:cs typeface="Arial" panose="020B0604020202020204" pitchFamily="34" charset="0"/>
              </a:rPr>
              <a:t> </a:t>
            </a:r>
            <a:endParaRPr lang="hu-HU" sz="2400" b="1" dirty="0" smtClean="0">
              <a:solidFill>
                <a:srgbClr val="00B050"/>
              </a:solidFill>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(1836</a:t>
            </a:r>
            <a:r>
              <a:rPr lang="hu-HU" sz="2000" b="1" dirty="0" smtClean="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 1910</a:t>
            </a:r>
            <a:r>
              <a:rPr lang="hu-HU" sz="2000" b="1" dirty="0" smtClean="0">
                <a:latin typeface="Arial" panose="020B0604020202020204" pitchFamily="34" charset="0"/>
                <a:cs typeface="Arial" panose="020B0604020202020204" pitchFamily="34" charset="0"/>
              </a:rPr>
              <a:t>)</a:t>
            </a:r>
          </a:p>
          <a:p>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A 19. századi Amerika egyik legkiemelkedőbb festőjének és az amerikai művészet általános kiemelkedő alakjának tartják</a:t>
            </a:r>
            <a:r>
              <a:rPr lang="hu-HU" sz="2000" b="1" dirty="0" smtClean="0">
                <a:latin typeface="Arial" panose="020B0604020202020204" pitchFamily="34" charset="0"/>
                <a:cs typeface="Arial" panose="020B0604020202020204" pitchFamily="34" charset="0"/>
              </a:rPr>
              <a:t>.</a:t>
            </a:r>
          </a:p>
          <a:p>
            <a:r>
              <a:rPr lang="hu-HU" sz="2000" b="1" dirty="0">
                <a:latin typeface="Arial" panose="020B0604020202020204" pitchFamily="34" charset="0"/>
                <a:cs typeface="Arial" panose="020B0604020202020204" pitchFamily="34" charset="0"/>
              </a:rPr>
              <a:t>1863-ig a </a:t>
            </a:r>
            <a:r>
              <a:rPr lang="hu-HU" sz="2000" b="1" dirty="0">
                <a:latin typeface="Arial" panose="020B0604020202020204" pitchFamily="34" charset="0"/>
                <a:cs typeface="Arial" panose="020B0604020202020204" pitchFamily="34" charset="0"/>
                <a:hlinkClick r:id="rId2" tooltip="Nemzeti Formatervezési Akadémia"/>
              </a:rPr>
              <a:t>National Academy of Design</a:t>
            </a:r>
            <a:r>
              <a:rPr lang="hu-HU" sz="2000" b="1" dirty="0">
                <a:latin typeface="Arial" panose="020B0604020202020204" pitchFamily="34" charset="0"/>
                <a:cs typeface="Arial" panose="020B0604020202020204" pitchFamily="34" charset="0"/>
              </a:rPr>
              <a:t> óráira járt , és rövid ideig </a:t>
            </a:r>
            <a:r>
              <a:rPr lang="hu-HU" sz="2000" b="1" dirty="0">
                <a:latin typeface="Arial" panose="020B0604020202020204" pitchFamily="34" charset="0"/>
                <a:cs typeface="Arial" panose="020B0604020202020204" pitchFamily="34" charset="0"/>
                <a:hlinkClick r:id="rId3" tooltip="Frederick Rondel"/>
              </a:rPr>
              <a:t>Frederick Rondelnél</a:t>
            </a:r>
            <a:r>
              <a:rPr lang="hu-HU" sz="2000" b="1" dirty="0">
                <a:latin typeface="Arial" panose="020B0604020202020204" pitchFamily="34" charset="0"/>
                <a:cs typeface="Arial" panose="020B0604020202020204" pitchFamily="34" charset="0"/>
              </a:rPr>
              <a:t> tanult , aki megtanította neki a festészet alapjait.  Mindössze egy évnyi önképzés után Homer kiváló olajfestményeket készített. </a:t>
            </a:r>
            <a:endParaRPr lang="hu-HU" sz="2000" b="1" dirty="0" smtClean="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Az amerikai </a:t>
            </a:r>
            <a:r>
              <a:rPr lang="hu-HU" sz="2000" b="1" dirty="0" smtClean="0">
                <a:latin typeface="Arial" panose="020B0604020202020204" pitchFamily="34" charset="0"/>
                <a:cs typeface="Arial" panose="020B0604020202020204" pitchFamily="34" charset="0"/>
              </a:rPr>
              <a:t>polgárháborúban készített  vázlatai </a:t>
            </a:r>
            <a:r>
              <a:rPr lang="hu-HU" sz="2000" b="1" dirty="0">
                <a:latin typeface="Arial" panose="020B0604020202020204" pitchFamily="34" charset="0"/>
                <a:cs typeface="Arial" panose="020B0604020202020204" pitchFamily="34" charset="0"/>
              </a:rPr>
              <a:t>alapján háborús témájú festmények sorozatán kezdett </a:t>
            </a:r>
            <a:r>
              <a:rPr lang="hu-HU" sz="2000" b="1" dirty="0" smtClean="0">
                <a:latin typeface="Arial" panose="020B0604020202020204" pitchFamily="34" charset="0"/>
                <a:cs typeface="Arial" panose="020B0604020202020204" pitchFamily="34" charset="0"/>
              </a:rPr>
              <a:t>dolgozni.</a:t>
            </a:r>
            <a:r>
              <a:rPr lang="hu-HU" sz="2000" b="1" dirty="0">
                <a:latin typeface="Arial" panose="020B0604020202020204" pitchFamily="34" charset="0"/>
                <a:cs typeface="Arial" panose="020B0604020202020204" pitchFamily="34" charset="0"/>
              </a:rPr>
              <a:t> Legnagyobb elismerést érdemlő korai festménye, </a:t>
            </a:r>
            <a:r>
              <a:rPr lang="hu-HU" sz="2000" b="1" i="1" dirty="0">
                <a:latin typeface="Arial" panose="020B0604020202020204" pitchFamily="34" charset="0"/>
                <a:cs typeface="Arial" panose="020B0604020202020204" pitchFamily="34" charset="0"/>
              </a:rPr>
              <a:t>a </a:t>
            </a:r>
            <a:r>
              <a:rPr lang="hu-HU" sz="2400" b="1" dirty="0">
                <a:solidFill>
                  <a:srgbClr val="FF0000"/>
                </a:solidFill>
                <a:latin typeface="Arial" panose="020B0604020202020204" pitchFamily="34" charset="0"/>
                <a:cs typeface="Arial" panose="020B0604020202020204" pitchFamily="34" charset="0"/>
              </a:rPr>
              <a:t>Foglyok a frontról</a:t>
            </a:r>
            <a:r>
              <a:rPr lang="hu-HU" sz="2000" b="1" dirty="0">
                <a:latin typeface="Arial" panose="020B0604020202020204" pitchFamily="34" charset="0"/>
                <a:cs typeface="Arial" panose="020B0604020202020204" pitchFamily="34" charset="0"/>
              </a:rPr>
              <a:t> , ugyanekkor a párizsi </a:t>
            </a:r>
            <a:r>
              <a:rPr lang="hu-HU" sz="2000" b="1" dirty="0">
                <a:latin typeface="Arial" panose="020B0604020202020204" pitchFamily="34" charset="0"/>
                <a:cs typeface="Arial" panose="020B0604020202020204" pitchFamily="34" charset="0"/>
                <a:hlinkClick r:id="rId4" tooltip="Világkiállítás (1867)"/>
              </a:rPr>
              <a:t>világkiállításon</a:t>
            </a:r>
            <a:r>
              <a:rPr lang="hu-HU" sz="2000" b="1" dirty="0">
                <a:latin typeface="Arial" panose="020B0604020202020204" pitchFamily="34" charset="0"/>
                <a:cs typeface="Arial" panose="020B0604020202020204" pitchFamily="34" charset="0"/>
              </a:rPr>
              <a:t> is szerepelt .</a:t>
            </a:r>
            <a:endParaRPr lang="hu-HU" sz="2000" b="1" dirty="0" smtClean="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a háború utáni témák is érdekelték, amelyek két, jövőjüket kereső közösség közötti néma feszültséget közvetítettek</a:t>
            </a:r>
            <a:r>
              <a:rPr lang="hu-HU" sz="2000" b="1" dirty="0" smtClean="0">
                <a:latin typeface="Arial" panose="020B0604020202020204" pitchFamily="34" charset="0"/>
                <a:cs typeface="Arial" panose="020B0604020202020204" pitchFamily="34" charset="0"/>
              </a:rPr>
              <a:t>.</a:t>
            </a:r>
          </a:p>
          <a:p>
            <a:r>
              <a:rPr lang="hu-HU" sz="2000" b="1" dirty="0" smtClean="0">
                <a:latin typeface="Arial" panose="020B0604020202020204" pitchFamily="34" charset="0"/>
                <a:cs typeface="Arial" panose="020B0604020202020204" pitchFamily="34" charset="0"/>
              </a:rPr>
              <a:t>A </a:t>
            </a:r>
            <a:r>
              <a:rPr lang="hu-HU" sz="2000" b="1" dirty="0">
                <a:latin typeface="Arial" panose="020B0604020202020204" pitchFamily="34" charset="0"/>
                <a:cs typeface="Arial" panose="020B0604020202020204" pitchFamily="34" charset="0"/>
              </a:rPr>
              <a:t>természetes fény ábrázolása iránti érdeklődése párhuzamba állítható a korai </a:t>
            </a:r>
            <a:r>
              <a:rPr lang="hu-HU" sz="2000" b="1" dirty="0">
                <a:latin typeface="Arial" panose="020B0604020202020204" pitchFamily="34" charset="0"/>
                <a:cs typeface="Arial" panose="020B0604020202020204" pitchFamily="34" charset="0"/>
                <a:hlinkClick r:id="rId5" tooltip="Impresszionizmus"/>
              </a:rPr>
              <a:t>impresszionistákéval</a:t>
            </a:r>
            <a:r>
              <a:rPr lang="hu-HU" sz="2000" b="1" dirty="0">
                <a:latin typeface="Arial" panose="020B0604020202020204" pitchFamily="34" charset="0"/>
                <a:cs typeface="Arial" panose="020B0604020202020204" pitchFamily="34" charset="0"/>
              </a:rPr>
              <a:t> , </a:t>
            </a:r>
            <a:r>
              <a:rPr lang="hu-HU" sz="2000" b="1" dirty="0" smtClean="0">
                <a:latin typeface="Arial" panose="020B0604020202020204" pitchFamily="34" charset="0"/>
                <a:cs typeface="Arial" panose="020B0604020202020204" pitchFamily="34" charset="0"/>
              </a:rPr>
              <a:t> de már </a:t>
            </a:r>
            <a:r>
              <a:rPr lang="hu-HU" sz="2000" b="1" dirty="0">
                <a:latin typeface="Arial" panose="020B0604020202020204" pitchFamily="34" charset="0"/>
                <a:cs typeface="Arial" panose="020B0604020202020204" pitchFamily="34" charset="0"/>
              </a:rPr>
              <a:t>kialakított egy személyes stílust, amely sokkal közelebb állt Manet-hez, mint </a:t>
            </a:r>
            <a:r>
              <a:rPr lang="hu-HU" sz="2000" b="1" dirty="0">
                <a:latin typeface="Arial" panose="020B0604020202020204" pitchFamily="34" charset="0"/>
                <a:cs typeface="Arial" panose="020B0604020202020204" pitchFamily="34" charset="0"/>
                <a:hlinkClick r:id="rId6" tooltip="Monet"/>
              </a:rPr>
              <a:t>Monet-</a:t>
            </a:r>
            <a:r>
              <a:rPr lang="hu-HU" sz="2000" b="1" dirty="0">
                <a:latin typeface="Arial" panose="020B0604020202020204" pitchFamily="34" charset="0"/>
                <a:cs typeface="Arial" panose="020B0604020202020204" pitchFamily="34" charset="0"/>
              </a:rPr>
              <a:t> hoz </a:t>
            </a:r>
            <a:r>
              <a:rPr lang="hu-HU" sz="2000" b="1" dirty="0" smtClean="0">
                <a:latin typeface="Arial" panose="020B0604020202020204" pitchFamily="34" charset="0"/>
                <a:cs typeface="Arial" panose="020B0604020202020204" pitchFamily="34" charset="0"/>
              </a:rPr>
              <a:t>.</a:t>
            </a:r>
          </a:p>
          <a:p>
            <a:endParaRPr lang="hu-HU" dirty="0" smtClean="0"/>
          </a:p>
          <a:p>
            <a:endParaRPr lang="hu-HU" dirty="0"/>
          </a:p>
        </p:txBody>
      </p:sp>
    </p:spTree>
    <p:extLst>
      <p:ext uri="{BB962C8B-B14F-4D97-AF65-F5344CB8AC3E}">
        <p14:creationId xmlns:p14="http://schemas.microsoft.com/office/powerpoint/2010/main" val="16252147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19" y="188640"/>
            <a:ext cx="8867493" cy="2277547"/>
          </a:xfrm>
          <a:prstGeom prst="rect">
            <a:avLst/>
          </a:prstGeom>
        </p:spPr>
        <p:txBody>
          <a:bodyPr wrap="square">
            <a:spAutoFit/>
          </a:bodyPr>
          <a:lstStyle/>
          <a:p>
            <a:r>
              <a:rPr lang="hu-HU" sz="2400" b="1" dirty="0" smtClean="0">
                <a:solidFill>
                  <a:srgbClr val="FF0000"/>
                </a:solidFill>
                <a:latin typeface="Arial" panose="020B0604020202020204" pitchFamily="34" charset="0"/>
                <a:cs typeface="Arial" panose="020B0604020202020204" pitchFamily="34" charset="0"/>
              </a:rPr>
              <a:t>Palazzo Mancini </a:t>
            </a:r>
            <a:r>
              <a:rPr lang="hu-HU" sz="2000" b="1" dirty="0" smtClean="0">
                <a:latin typeface="Arial" panose="020B0604020202020204" pitchFamily="34" charset="0"/>
                <a:cs typeface="Arial" panose="020B0604020202020204" pitchFamily="34" charset="0"/>
              </a:rPr>
              <a:t>egy elegáns barokk palota, melyet </a:t>
            </a:r>
            <a:r>
              <a:rPr lang="hu-HU" sz="2000" b="1" dirty="0" smtClean="0">
                <a:effectLst/>
                <a:latin typeface="Arial" panose="020B0604020202020204" pitchFamily="34" charset="0"/>
                <a:cs typeface="Arial" panose="020B0604020202020204" pitchFamily="34" charset="0"/>
                <a:hlinkClick r:id="rId2"/>
              </a:rPr>
              <a:t>Carlo Rainaldi</a:t>
            </a:r>
            <a:r>
              <a:rPr lang="hu-HU" sz="2000" b="1" dirty="0" smtClean="0">
                <a:latin typeface="Arial" panose="020B0604020202020204" pitchFamily="34" charset="0"/>
                <a:cs typeface="Arial" panose="020B0604020202020204" pitchFamily="34" charset="0"/>
              </a:rPr>
              <a:t> tervezett 1662-ben a </a:t>
            </a:r>
            <a:r>
              <a:rPr lang="hu-HU" sz="2000" b="1" dirty="0" smtClean="0">
                <a:effectLst/>
                <a:latin typeface="Arial" panose="020B0604020202020204" pitchFamily="34" charset="0"/>
                <a:cs typeface="Arial" panose="020B0604020202020204" pitchFamily="34" charset="0"/>
                <a:hlinkClick r:id="rId3"/>
              </a:rPr>
              <a:t>Mazarini-Mancini</a:t>
            </a:r>
            <a:r>
              <a:rPr lang="hu-HU" sz="2000" b="1" dirty="0" smtClean="0">
                <a:latin typeface="Arial" panose="020B0604020202020204" pitchFamily="34" charset="0"/>
                <a:cs typeface="Arial" panose="020B0604020202020204" pitchFamily="34" charset="0"/>
              </a:rPr>
              <a:t> család számára, és amely ma bankfióknak (Banco di Sicilia) és elegáns szállodának ad otthont</a:t>
            </a:r>
            <a:r>
              <a:rPr lang="hu-HU" sz="2000" b="1" dirty="0">
                <a:latin typeface="Arial" panose="020B0604020202020204" pitchFamily="34" charset="0"/>
                <a:cs typeface="Arial" panose="020B0604020202020204" pitchFamily="34" charset="0"/>
              </a:rPr>
              <a:t>. Díszes homlokzatán jellegzetes francia barokk elemek, oszlopok, erkélyek és szobrok láthatók, valamint a Francia Akadémia is működött itt egy ideig. </a:t>
            </a:r>
            <a:endParaRPr lang="hu-HU" sz="2000" b="1" dirty="0" smtClean="0">
              <a:latin typeface="Arial" panose="020B0604020202020204" pitchFamily="34" charset="0"/>
              <a:cs typeface="Arial" panose="020B0604020202020204" pitchFamily="34" charset="0"/>
            </a:endParaRPr>
          </a:p>
          <a:p>
            <a:endParaRPr lang="hu-HU" dirty="0"/>
          </a:p>
        </p:txBody>
      </p:sp>
      <p:pic>
        <p:nvPicPr>
          <p:cNvPr id="8194" name="Picture 2" descr="https://www.romeartlover.it/Vasi170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3801" y="2204865"/>
            <a:ext cx="7745212" cy="4668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74503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051720" y="1844824"/>
            <a:ext cx="4572000" cy="2985433"/>
          </a:xfrm>
          <a:prstGeom prst="rect">
            <a:avLst/>
          </a:prstGeom>
        </p:spPr>
        <p:txBody>
          <a:bodyPr>
            <a:spAutoFit/>
          </a:bodyPr>
          <a:lstStyle/>
          <a:p>
            <a:r>
              <a:rPr lang="en-US" sz="2400" b="1" dirty="0">
                <a:solidFill>
                  <a:srgbClr val="00B050"/>
                </a:solidFill>
                <a:latin typeface="Arial" panose="020B0604020202020204" pitchFamily="34" charset="0"/>
                <a:cs typeface="Arial" panose="020B0604020202020204" pitchFamily="34" charset="0"/>
              </a:rPr>
              <a:t>HOMER, Winslow</a:t>
            </a:r>
          </a:p>
          <a:p>
            <a:r>
              <a:rPr lang="en-US" sz="2000" b="1" dirty="0">
                <a:latin typeface="Arial" panose="020B0604020202020204" pitchFamily="34" charset="0"/>
                <a:cs typeface="Arial" panose="020B0604020202020204" pitchFamily="34" charset="0"/>
              </a:rPr>
              <a:t>(sz. 1836, Boston, megh. 1910, Prouts Neck</a:t>
            </a:r>
            <a:r>
              <a:rPr lang="en-US" sz="2000" b="1" dirty="0" smtClean="0">
                <a:latin typeface="Arial" panose="020B0604020202020204" pitchFamily="34" charset="0"/>
                <a:cs typeface="Arial" panose="020B0604020202020204" pitchFamily="34" charset="0"/>
              </a:rPr>
              <a:t>)</a:t>
            </a:r>
            <a:endParaRPr lang="hu-HU" sz="2000" b="1" dirty="0" smtClean="0">
              <a:latin typeface="Arial" panose="020B0604020202020204" pitchFamily="34" charset="0"/>
              <a:cs typeface="Arial" panose="020B0604020202020204" pitchFamily="34" charset="0"/>
            </a:endParaRPr>
          </a:p>
          <a:p>
            <a:r>
              <a:rPr lang="hu-HU" sz="2400" b="1" dirty="0">
                <a:solidFill>
                  <a:srgbClr val="FF0000"/>
                </a:solidFill>
                <a:latin typeface="Arial" panose="020B0604020202020204" pitchFamily="34" charset="0"/>
                <a:cs typeface="Arial" panose="020B0604020202020204" pitchFamily="34" charset="0"/>
              </a:rPr>
              <a:t>Foglyok a </a:t>
            </a:r>
            <a:r>
              <a:rPr lang="hu-HU" sz="2400" b="1" dirty="0" smtClean="0">
                <a:solidFill>
                  <a:srgbClr val="FF0000"/>
                </a:solidFill>
                <a:latin typeface="Arial" panose="020B0604020202020204" pitchFamily="34" charset="0"/>
                <a:cs typeface="Arial" panose="020B0604020202020204" pitchFamily="34" charset="0"/>
              </a:rPr>
              <a:t>frontról</a:t>
            </a:r>
          </a:p>
          <a:p>
            <a:r>
              <a:rPr lang="hu-HU" sz="2000" b="1" dirty="0" smtClean="0">
                <a:latin typeface="Arial" panose="020B0604020202020204" pitchFamily="34" charset="0"/>
                <a:cs typeface="Arial" panose="020B0604020202020204" pitchFamily="34" charset="0"/>
              </a:rPr>
              <a:t>1866</a:t>
            </a:r>
          </a:p>
          <a:p>
            <a:r>
              <a:rPr lang="hu-HU" sz="2000" b="1" dirty="0" smtClean="0">
                <a:latin typeface="Arial" panose="020B0604020202020204" pitchFamily="34" charset="0"/>
                <a:cs typeface="Arial" panose="020B0604020202020204" pitchFamily="34" charset="0"/>
              </a:rPr>
              <a:t>Olaj, vászon</a:t>
            </a:r>
          </a:p>
          <a:p>
            <a:r>
              <a:rPr lang="hu-HU" sz="2000" b="1" dirty="0">
                <a:latin typeface="Arial" panose="020B0604020202020204" pitchFamily="34" charset="0"/>
                <a:cs typeface="Arial" panose="020B0604020202020204" pitchFamily="34" charset="0"/>
              </a:rPr>
              <a:t> 61 cm </a:t>
            </a:r>
            <a:r>
              <a:rPr lang="hu-HU" sz="2000" b="1" dirty="0" smtClean="0">
                <a:latin typeface="Arial" panose="020B0604020202020204" pitchFamily="34" charset="0"/>
                <a:cs typeface="Arial" panose="020B0604020202020204" pitchFamily="34" charset="0"/>
              </a:rPr>
              <a:t> x  </a:t>
            </a:r>
            <a:r>
              <a:rPr lang="hu-HU" sz="2000" b="1" dirty="0">
                <a:latin typeface="Arial" panose="020B0604020202020204" pitchFamily="34" charset="0"/>
                <a:cs typeface="Arial" panose="020B0604020202020204" pitchFamily="34" charset="0"/>
              </a:rPr>
              <a:t>96,5 cm </a:t>
            </a:r>
            <a:endParaRPr lang="hu-HU" sz="2000" b="1" dirty="0" smtClean="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Metropolitan Museum of Art </a:t>
            </a:r>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New York</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891398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ájl:Winslow Homer - Foglyok a frontról - A Metropolitan Művészeti Múze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44000" cy="578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15739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483768" y="1700808"/>
            <a:ext cx="4572000" cy="3293209"/>
          </a:xfrm>
          <a:prstGeom prst="rect">
            <a:avLst/>
          </a:prstGeom>
        </p:spPr>
        <p:txBody>
          <a:bodyPr>
            <a:spAutoFit/>
          </a:bodyPr>
          <a:lstStyle/>
          <a:p>
            <a:r>
              <a:rPr lang="en-US" sz="2400" b="1" dirty="0">
                <a:solidFill>
                  <a:srgbClr val="00B050"/>
                </a:solidFill>
                <a:latin typeface="Arial" panose="020B0604020202020204" pitchFamily="34" charset="0"/>
                <a:cs typeface="Arial" panose="020B0604020202020204" pitchFamily="34" charset="0"/>
              </a:rPr>
              <a:t>HOMER, Winslow</a:t>
            </a:r>
          </a:p>
          <a:p>
            <a:r>
              <a:rPr lang="en-US" sz="2000" b="1" dirty="0">
                <a:latin typeface="Arial" panose="020B0604020202020204" pitchFamily="34" charset="0"/>
                <a:cs typeface="Arial" panose="020B0604020202020204" pitchFamily="34" charset="0"/>
              </a:rPr>
              <a:t>(sz. 1836, Boston, megh. 1910, Prouts Neck</a:t>
            </a:r>
            <a:r>
              <a:rPr lang="en-US" sz="2000" b="1" dirty="0" smtClean="0">
                <a:latin typeface="Arial" panose="020B0604020202020204" pitchFamily="34" charset="0"/>
                <a:cs typeface="Arial" panose="020B0604020202020204" pitchFamily="34" charset="0"/>
              </a:rPr>
              <a:t>)</a:t>
            </a:r>
            <a:endParaRPr lang="hu-HU" sz="2000" b="1" dirty="0" smtClean="0">
              <a:latin typeface="Arial" panose="020B0604020202020204" pitchFamily="34" charset="0"/>
              <a:cs typeface="Arial" panose="020B0604020202020204" pitchFamily="34" charset="0"/>
            </a:endParaRPr>
          </a:p>
          <a:p>
            <a:r>
              <a:rPr lang="hu-HU" sz="2400" b="1" dirty="0">
                <a:solidFill>
                  <a:srgbClr val="FF0000"/>
                </a:solidFill>
                <a:latin typeface="Arial" panose="020B0604020202020204" pitchFamily="34" charset="0"/>
                <a:cs typeface="Arial" panose="020B0604020202020204" pitchFamily="34" charset="0"/>
              </a:rPr>
              <a:t>Az öreg úrnő látogatása</a:t>
            </a:r>
          </a:p>
          <a:p>
            <a:r>
              <a:rPr lang="hu-HU" sz="2000" b="1" dirty="0" smtClean="0">
                <a:latin typeface="Arial" panose="020B0604020202020204" pitchFamily="34" charset="0"/>
                <a:cs typeface="Arial" panose="020B0604020202020204" pitchFamily="34" charset="0"/>
              </a:rPr>
              <a:t>1876</a:t>
            </a:r>
          </a:p>
          <a:p>
            <a:r>
              <a:rPr lang="hu-HU" sz="2000" b="1" dirty="0" smtClean="0">
                <a:latin typeface="Arial" panose="020B0604020202020204" pitchFamily="34" charset="0"/>
                <a:cs typeface="Arial" panose="020B0604020202020204" pitchFamily="34" charset="0"/>
              </a:rPr>
              <a:t>Olaj, vászon</a:t>
            </a:r>
          </a:p>
          <a:p>
            <a:r>
              <a:rPr lang="hu-HU" sz="2000" b="1" dirty="0">
                <a:latin typeface="Arial" panose="020B0604020202020204" pitchFamily="34" charset="0"/>
                <a:cs typeface="Arial" panose="020B0604020202020204" pitchFamily="34" charset="0"/>
              </a:rPr>
              <a:t> 45,7 </a:t>
            </a:r>
            <a:r>
              <a:rPr lang="hu-HU" sz="2000" b="1" dirty="0" smtClean="0">
                <a:latin typeface="Arial" panose="020B0604020202020204" pitchFamily="34" charset="0"/>
                <a:cs typeface="Arial" panose="020B0604020202020204" pitchFamily="34" charset="0"/>
              </a:rPr>
              <a:t>cm x  </a:t>
            </a:r>
            <a:r>
              <a:rPr lang="hu-HU" sz="2000" b="1" dirty="0">
                <a:latin typeface="Arial" panose="020B0604020202020204" pitchFamily="34" charset="0"/>
                <a:cs typeface="Arial" panose="020B0604020202020204" pitchFamily="34" charset="0"/>
              </a:rPr>
              <a:t>61 </a:t>
            </a:r>
            <a:r>
              <a:rPr lang="hu-HU" sz="2000" b="1" dirty="0" smtClean="0">
                <a:latin typeface="Arial" panose="020B0604020202020204" pitchFamily="34" charset="0"/>
                <a:cs typeface="Arial" panose="020B0604020202020204" pitchFamily="34" charset="0"/>
              </a:rPr>
              <a:t>cm</a:t>
            </a:r>
          </a:p>
          <a:p>
            <a:r>
              <a:rPr lang="hu-HU" sz="2000" b="1" dirty="0">
                <a:latin typeface="Arial" panose="020B0604020202020204" pitchFamily="34" charset="0"/>
                <a:cs typeface="Arial" panose="020B0604020202020204" pitchFamily="34" charset="0"/>
              </a:rPr>
              <a:t>Smithsonian Amerikai Művészeti </a:t>
            </a:r>
            <a:r>
              <a:rPr lang="hu-HU" sz="2000" b="1" dirty="0" smtClean="0">
                <a:latin typeface="Arial" panose="020B0604020202020204" pitchFamily="34" charset="0"/>
                <a:cs typeface="Arial" panose="020B0604020202020204" pitchFamily="34" charset="0"/>
              </a:rPr>
              <a:t>Múzeum</a:t>
            </a:r>
          </a:p>
          <a:p>
            <a:r>
              <a:rPr lang="hu-HU" sz="2000" b="1" dirty="0" smtClean="0">
                <a:latin typeface="Arial" panose="020B0604020202020204" pitchFamily="34" charset="0"/>
                <a:cs typeface="Arial" panose="020B0604020202020204" pitchFamily="34" charset="0"/>
              </a:rPr>
              <a:t>Washington</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477235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ájl:Egy látogatás az öreg úrnőtő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9700"/>
            <a:ext cx="9144000" cy="672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68753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979712" y="1916832"/>
            <a:ext cx="5670376" cy="2954655"/>
          </a:xfrm>
          <a:prstGeom prst="rect">
            <a:avLst/>
          </a:prstGeom>
        </p:spPr>
        <p:txBody>
          <a:bodyPr wrap="square">
            <a:spAutoFit/>
          </a:bodyPr>
          <a:lstStyle/>
          <a:p>
            <a:r>
              <a:rPr lang="en-US" sz="2400" b="1" dirty="0">
                <a:solidFill>
                  <a:srgbClr val="00B050"/>
                </a:solidFill>
                <a:latin typeface="Arial" panose="020B0604020202020204" pitchFamily="34" charset="0"/>
                <a:cs typeface="Arial" panose="020B0604020202020204" pitchFamily="34" charset="0"/>
              </a:rPr>
              <a:t>HOMER, Winslow</a:t>
            </a:r>
          </a:p>
          <a:p>
            <a:r>
              <a:rPr lang="en-US" sz="2000" b="1" dirty="0">
                <a:latin typeface="Arial" panose="020B0604020202020204" pitchFamily="34" charset="0"/>
                <a:cs typeface="Arial" panose="020B0604020202020204" pitchFamily="34" charset="0"/>
              </a:rPr>
              <a:t>(sz. 1836, Boston, megh. 1910, Prouts Neck</a:t>
            </a:r>
            <a:r>
              <a:rPr lang="en-US" sz="2000" b="1" dirty="0" smtClean="0">
                <a:latin typeface="Arial" panose="020B0604020202020204" pitchFamily="34" charset="0"/>
                <a:cs typeface="Arial" panose="020B0604020202020204" pitchFamily="34" charset="0"/>
              </a:rPr>
              <a:t>)</a:t>
            </a:r>
            <a:endParaRPr lang="hu-HU" sz="2000" b="1" dirty="0" smtClean="0">
              <a:latin typeface="Arial" panose="020B0604020202020204" pitchFamily="34" charset="0"/>
              <a:cs typeface="Arial" panose="020B0604020202020204" pitchFamily="34" charset="0"/>
            </a:endParaRPr>
          </a:p>
          <a:p>
            <a:r>
              <a:rPr lang="hu-HU" sz="2400" b="1" dirty="0">
                <a:solidFill>
                  <a:srgbClr val="FF0000"/>
                </a:solidFill>
                <a:latin typeface="Arial" panose="020B0604020202020204" pitchFamily="34" charset="0"/>
                <a:cs typeface="Arial" panose="020B0604020202020204" pitchFamily="34" charset="0"/>
              </a:rPr>
              <a:t>Keleti pont </a:t>
            </a:r>
            <a:r>
              <a:rPr lang="hu-HU" sz="2400" b="1" dirty="0" smtClean="0">
                <a:solidFill>
                  <a:srgbClr val="FF0000"/>
                </a:solidFill>
                <a:latin typeface="Arial" panose="020B0604020202020204" pitchFamily="34" charset="0"/>
                <a:cs typeface="Arial" panose="020B0604020202020204" pitchFamily="34" charset="0"/>
              </a:rPr>
              <a:t>fénye</a:t>
            </a:r>
          </a:p>
          <a:p>
            <a:r>
              <a:rPr lang="hu-HU" sz="2000" b="1" dirty="0" smtClean="0">
                <a:latin typeface="Arial" panose="020B0604020202020204" pitchFamily="34" charset="0"/>
                <a:cs typeface="Arial" panose="020B0604020202020204" pitchFamily="34" charset="0"/>
              </a:rPr>
              <a:t>1880</a:t>
            </a:r>
          </a:p>
          <a:p>
            <a:r>
              <a:rPr lang="hu-HU" sz="2000" b="1" dirty="0" smtClean="0">
                <a:latin typeface="Arial" panose="020B0604020202020204" pitchFamily="34" charset="0"/>
                <a:cs typeface="Arial" panose="020B0604020202020204" pitchFamily="34" charset="0"/>
              </a:rPr>
              <a:t>akvarell grafit </a:t>
            </a:r>
            <a:r>
              <a:rPr lang="hu-HU" sz="2000" b="1" dirty="0">
                <a:latin typeface="Arial" panose="020B0604020202020204" pitchFamily="34" charset="0"/>
                <a:cs typeface="Arial" panose="020B0604020202020204" pitchFamily="34" charset="0"/>
              </a:rPr>
              <a:t> felett , krémszínű </a:t>
            </a:r>
            <a:r>
              <a:rPr lang="hu-HU" sz="2000" b="1" dirty="0" smtClean="0">
                <a:latin typeface="Arial" panose="020B0604020202020204" pitchFamily="34" charset="0"/>
                <a:cs typeface="Arial" panose="020B0604020202020204" pitchFamily="34" charset="0"/>
              </a:rPr>
              <a:t> szőtt  papíron</a:t>
            </a:r>
            <a:r>
              <a:rPr lang="hu-HU" sz="2000" b="1" dirty="0">
                <a:latin typeface="Arial" panose="020B0604020202020204" pitchFamily="34" charset="0"/>
                <a:cs typeface="Arial" panose="020B0604020202020204" pitchFamily="34" charset="0"/>
              </a:rPr>
              <a:t> </a:t>
            </a:r>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24,6 cm x  </a:t>
            </a:r>
            <a:r>
              <a:rPr lang="hu-HU" sz="2000" b="1" dirty="0">
                <a:latin typeface="Arial" panose="020B0604020202020204" pitchFamily="34" charset="0"/>
                <a:cs typeface="Arial" panose="020B0604020202020204" pitchFamily="34" charset="0"/>
              </a:rPr>
              <a:t>34,1 cm </a:t>
            </a:r>
            <a:endParaRPr lang="hu-HU" sz="2000" b="1" dirty="0" smtClean="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Princetoni Egyetem Művészeti Múzeuma</a:t>
            </a:r>
          </a:p>
          <a:p>
            <a:endParaRPr lang="en-US" dirty="0"/>
          </a:p>
        </p:txBody>
      </p:sp>
    </p:spTree>
    <p:extLst>
      <p:ext uri="{BB962C8B-B14F-4D97-AF65-F5344CB8AC3E}">
        <p14:creationId xmlns:p14="http://schemas.microsoft.com/office/powerpoint/2010/main" val="65511648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ájl:Winslow Homer - Eastern Point Light - Google Art Proj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550"/>
            <a:ext cx="9144000" cy="664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14878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269893" y="1628800"/>
            <a:ext cx="4572000" cy="3293209"/>
          </a:xfrm>
          <a:prstGeom prst="rect">
            <a:avLst/>
          </a:prstGeom>
        </p:spPr>
        <p:txBody>
          <a:bodyPr>
            <a:spAutoFit/>
          </a:bodyPr>
          <a:lstStyle/>
          <a:p>
            <a:r>
              <a:rPr lang="en-US" sz="2400" b="1" dirty="0">
                <a:solidFill>
                  <a:srgbClr val="00B050"/>
                </a:solidFill>
                <a:latin typeface="Arial" panose="020B0604020202020204" pitchFamily="34" charset="0"/>
                <a:cs typeface="Arial" panose="020B0604020202020204" pitchFamily="34" charset="0"/>
              </a:rPr>
              <a:t>HOMER, Winslow</a:t>
            </a:r>
          </a:p>
          <a:p>
            <a:r>
              <a:rPr lang="en-US" sz="2000" b="1" dirty="0">
                <a:latin typeface="Arial" panose="020B0604020202020204" pitchFamily="34" charset="0"/>
                <a:cs typeface="Arial" panose="020B0604020202020204" pitchFamily="34" charset="0"/>
              </a:rPr>
              <a:t>(sz. 1836, Boston, megh. 1910, Prouts Neck</a:t>
            </a:r>
            <a:r>
              <a:rPr lang="en-US" sz="2000" b="1" dirty="0" smtClean="0">
                <a:latin typeface="Arial" panose="020B0604020202020204" pitchFamily="34" charset="0"/>
                <a:cs typeface="Arial" panose="020B0604020202020204" pitchFamily="34" charset="0"/>
              </a:rPr>
              <a:t>)</a:t>
            </a:r>
            <a:endParaRPr lang="hu-HU" sz="2000" b="1" dirty="0" smtClean="0">
              <a:latin typeface="Arial" panose="020B0604020202020204" pitchFamily="34" charset="0"/>
              <a:cs typeface="Arial" panose="020B0604020202020204" pitchFamily="34" charset="0"/>
            </a:endParaRPr>
          </a:p>
          <a:p>
            <a:r>
              <a:rPr lang="hu-HU" sz="2400" b="1" dirty="0">
                <a:solidFill>
                  <a:srgbClr val="FF0000"/>
                </a:solidFill>
                <a:latin typeface="Arial" panose="020B0604020202020204" pitchFamily="34" charset="0"/>
                <a:cs typeface="Arial" panose="020B0604020202020204" pitchFamily="34" charset="0"/>
              </a:rPr>
              <a:t>Három halászlány, </a:t>
            </a:r>
            <a:r>
              <a:rPr lang="hu-HU" sz="2400" b="1" dirty="0" smtClean="0">
                <a:solidFill>
                  <a:srgbClr val="FF0000"/>
                </a:solidFill>
                <a:latin typeface="Arial" panose="020B0604020202020204" pitchFamily="34" charset="0"/>
                <a:cs typeface="Arial" panose="020B0604020202020204" pitchFamily="34" charset="0"/>
              </a:rPr>
              <a:t>Tynemouth</a:t>
            </a:r>
          </a:p>
          <a:p>
            <a:r>
              <a:rPr lang="hu-HU" sz="2000" b="1" dirty="0" smtClean="0">
                <a:latin typeface="Arial" panose="020B0604020202020204" pitchFamily="34" charset="0"/>
                <a:cs typeface="Arial" panose="020B0604020202020204" pitchFamily="34" charset="0"/>
              </a:rPr>
              <a:t>1881 </a:t>
            </a:r>
          </a:p>
          <a:p>
            <a:r>
              <a:rPr lang="hu-HU" sz="2000" b="1" dirty="0" smtClean="0">
                <a:latin typeface="Arial" panose="020B0604020202020204" pitchFamily="34" charset="0"/>
                <a:cs typeface="Arial" panose="020B0604020202020204" pitchFamily="34" charset="0"/>
              </a:rPr>
              <a:t>Akvarell </a:t>
            </a:r>
            <a:r>
              <a:rPr lang="hu-HU" sz="2000" b="1" dirty="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grafitceruzával szőtt </a:t>
            </a:r>
            <a:r>
              <a:rPr lang="hu-HU" sz="2000" b="1" dirty="0">
                <a:latin typeface="Arial" panose="020B0604020202020204" pitchFamily="34" charset="0"/>
                <a:cs typeface="Arial" panose="020B0604020202020204" pitchFamily="34" charset="0"/>
              </a:rPr>
              <a:t> papíron </a:t>
            </a:r>
            <a:endParaRPr lang="hu-HU" sz="2000" b="1" dirty="0" smtClean="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magasság: 19,8 cm </a:t>
            </a:r>
            <a:r>
              <a:rPr lang="hu-HU" sz="2000" b="1" dirty="0" smtClean="0">
                <a:latin typeface="Arial" panose="020B0604020202020204" pitchFamily="34" charset="0"/>
                <a:cs typeface="Arial" panose="020B0604020202020204" pitchFamily="34" charset="0"/>
              </a:rPr>
              <a:t> x  48,9 cm</a:t>
            </a:r>
          </a:p>
          <a:p>
            <a:r>
              <a:rPr lang="hu-HU" sz="2000" b="1" dirty="0" smtClean="0">
                <a:latin typeface="Arial" panose="020B0604020202020204" pitchFamily="34" charset="0"/>
                <a:cs typeface="Arial" panose="020B0604020202020204" pitchFamily="34" charset="0"/>
              </a:rPr>
              <a:t>National </a:t>
            </a:r>
            <a:r>
              <a:rPr lang="hu-HU" sz="2000" b="1" dirty="0">
                <a:latin typeface="Arial" panose="020B0604020202020204" pitchFamily="34" charset="0"/>
                <a:cs typeface="Arial" panose="020B0604020202020204" pitchFamily="34" charset="0"/>
              </a:rPr>
              <a:t>Gallery of Art </a:t>
            </a:r>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Washington</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358426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ájl:Winslow Homer - Három halászlány, Tynemouth (18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704"/>
            <a:ext cx="9144000" cy="561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42258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467544" y="404664"/>
            <a:ext cx="7772400" cy="1470025"/>
          </a:xfrm>
        </p:spPr>
        <p:txBody>
          <a:bodyPr/>
          <a:lstStyle/>
          <a:p>
            <a:r>
              <a:rPr lang="hu-HU" b="1" dirty="0" smtClean="0">
                <a:latin typeface="Arial" panose="020B0604020202020204" pitchFamily="34" charset="0"/>
                <a:cs typeface="Arial" panose="020B0604020202020204" pitchFamily="34" charset="0"/>
              </a:rPr>
              <a:t>Akadémiák-Akadémizmus</a:t>
            </a:r>
            <a:endParaRPr lang="hu-HU" b="1" dirty="0">
              <a:latin typeface="Arial" panose="020B0604020202020204" pitchFamily="34" charset="0"/>
              <a:cs typeface="Arial" panose="020B0604020202020204" pitchFamily="34" charset="0"/>
            </a:endParaRP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9541" y="2492896"/>
            <a:ext cx="6544459" cy="4365104"/>
          </a:xfrm>
          <a:prstGeom prst="rect">
            <a:avLst/>
          </a:prstGeom>
        </p:spPr>
      </p:pic>
      <p:sp>
        <p:nvSpPr>
          <p:cNvPr id="5" name="Téglalap 4"/>
          <p:cNvSpPr/>
          <p:nvPr/>
        </p:nvSpPr>
        <p:spPr>
          <a:xfrm>
            <a:off x="97922" y="4293096"/>
            <a:ext cx="4572000" cy="2154436"/>
          </a:xfrm>
          <a:prstGeom prst="rect">
            <a:avLst/>
          </a:prstGeom>
        </p:spPr>
        <p:txBody>
          <a:bodyPr>
            <a:spAutoFit/>
          </a:bodyPr>
          <a:lstStyle/>
          <a:p>
            <a:r>
              <a:rPr lang="hu-HU" b="1" dirty="0">
                <a:solidFill>
                  <a:srgbClr val="00B050"/>
                </a:solidFill>
                <a:latin typeface="Arial" panose="020B0604020202020204" pitchFamily="34" charset="0"/>
                <a:cs typeface="Arial" panose="020B0604020202020204" pitchFamily="34" charset="0"/>
              </a:rPr>
              <a:t>Munkácsy </a:t>
            </a:r>
            <a:r>
              <a:rPr lang="hu-HU" b="1" dirty="0" smtClean="0">
                <a:solidFill>
                  <a:srgbClr val="00B050"/>
                </a:solidFill>
                <a:latin typeface="Arial" panose="020B0604020202020204" pitchFamily="34" charset="0"/>
                <a:cs typeface="Arial" panose="020B0604020202020204" pitchFamily="34" charset="0"/>
              </a:rPr>
              <a:t>Mihály</a:t>
            </a:r>
          </a:p>
          <a:p>
            <a:r>
              <a:rPr lang="hu-HU" sz="1600" b="1" dirty="0">
                <a:latin typeface="Arial" panose="020B0604020202020204" pitchFamily="34" charset="0"/>
                <a:cs typeface="Arial" panose="020B0604020202020204" pitchFamily="34" charset="0"/>
              </a:rPr>
              <a:t>(sz. 1844., Munkács</a:t>
            </a:r>
            <a:r>
              <a:rPr lang="hu-HU" sz="1600" b="1" dirty="0" smtClean="0">
                <a:latin typeface="Arial" panose="020B0604020202020204" pitchFamily="34" charset="0"/>
                <a:cs typeface="Arial" panose="020B0604020202020204" pitchFamily="34" charset="0"/>
              </a:rPr>
              <a:t>,</a:t>
            </a:r>
          </a:p>
          <a:p>
            <a:r>
              <a:rPr lang="hu-HU" sz="1600" b="1" dirty="0" smtClean="0">
                <a:latin typeface="Arial" panose="020B0604020202020204" pitchFamily="34" charset="0"/>
                <a:cs typeface="Arial" panose="020B0604020202020204" pitchFamily="34" charset="0"/>
              </a:rPr>
              <a:t>megh</a:t>
            </a:r>
            <a:r>
              <a:rPr lang="hu-HU" sz="1600" b="1" dirty="0">
                <a:latin typeface="Arial" panose="020B0604020202020204" pitchFamily="34" charset="0"/>
                <a:cs typeface="Arial" panose="020B0604020202020204" pitchFamily="34" charset="0"/>
              </a:rPr>
              <a:t>. 1900., </a:t>
            </a:r>
            <a:r>
              <a:rPr lang="hu-HU" sz="1600" b="1" dirty="0" err="1">
                <a:latin typeface="Arial" panose="020B0604020202020204" pitchFamily="34" charset="0"/>
                <a:cs typeface="Arial" panose="020B0604020202020204" pitchFamily="34" charset="0"/>
              </a:rPr>
              <a:t>Endenich</a:t>
            </a:r>
            <a:r>
              <a:rPr lang="hu-HU" sz="1600" b="1" dirty="0">
                <a:latin typeface="Arial" panose="020B0604020202020204" pitchFamily="34" charset="0"/>
                <a:cs typeface="Arial" panose="020B0604020202020204" pitchFamily="34" charset="0"/>
              </a:rPr>
              <a:t>)</a:t>
            </a:r>
            <a:endParaRPr lang="hu-HU" sz="1600" b="1" dirty="0" smtClean="0">
              <a:latin typeface="Arial" panose="020B0604020202020204" pitchFamily="34" charset="0"/>
              <a:cs typeface="Arial" panose="020B0604020202020204" pitchFamily="34" charset="0"/>
            </a:endParaRPr>
          </a:p>
          <a:p>
            <a:r>
              <a:rPr lang="hu-HU" b="1" dirty="0">
                <a:solidFill>
                  <a:srgbClr val="FF0000"/>
                </a:solidFill>
                <a:latin typeface="Arial" panose="020B0604020202020204" pitchFamily="34" charset="0"/>
                <a:cs typeface="Arial" panose="020B0604020202020204" pitchFamily="34" charset="0"/>
              </a:rPr>
              <a:t>A </a:t>
            </a:r>
            <a:r>
              <a:rPr lang="hu-HU" b="1" dirty="0" smtClean="0">
                <a:solidFill>
                  <a:srgbClr val="FF0000"/>
                </a:solidFill>
                <a:latin typeface="Arial" panose="020B0604020202020204" pitchFamily="34" charset="0"/>
                <a:cs typeface="Arial" panose="020B0604020202020204" pitchFamily="34" charset="0"/>
              </a:rPr>
              <a:t>reneszánsz</a:t>
            </a:r>
          </a:p>
          <a:p>
            <a:r>
              <a:rPr lang="hu-HU" b="1" dirty="0" smtClean="0">
                <a:solidFill>
                  <a:srgbClr val="FF0000"/>
                </a:solidFill>
                <a:latin typeface="Arial" panose="020B0604020202020204" pitchFamily="34" charset="0"/>
                <a:cs typeface="Arial" panose="020B0604020202020204" pitchFamily="34" charset="0"/>
              </a:rPr>
              <a:t>apoteózisa</a:t>
            </a:r>
          </a:p>
          <a:p>
            <a:r>
              <a:rPr lang="hu-HU" sz="1600" b="1" dirty="0" smtClean="0">
                <a:latin typeface="Arial" panose="020B0604020202020204" pitchFamily="34" charset="0"/>
                <a:cs typeface="Arial" panose="020B0604020202020204" pitchFamily="34" charset="0"/>
              </a:rPr>
              <a:t>1891</a:t>
            </a:r>
          </a:p>
          <a:p>
            <a:r>
              <a:rPr lang="hu-HU" sz="1600" b="1" dirty="0" smtClean="0">
                <a:latin typeface="Arial" panose="020B0604020202020204" pitchFamily="34" charset="0"/>
                <a:cs typeface="Arial" panose="020B0604020202020204" pitchFamily="34" charset="0"/>
              </a:rPr>
              <a:t>Kunsthistorisches</a:t>
            </a:r>
          </a:p>
          <a:p>
            <a:r>
              <a:rPr lang="hu-HU" sz="1600" b="1" dirty="0" smtClean="0">
                <a:latin typeface="Arial" panose="020B0604020202020204" pitchFamily="34" charset="0"/>
                <a:cs typeface="Arial" panose="020B0604020202020204" pitchFamily="34" charset="0"/>
              </a:rPr>
              <a:t>Museum lépcsőház</a:t>
            </a:r>
            <a:endParaRPr lang="hu-HU" sz="1600" b="1" dirty="0">
              <a:latin typeface="Arial" panose="020B0604020202020204" pitchFamily="34" charset="0"/>
              <a:cs typeface="Arial" panose="020B0604020202020204" pitchFamily="34" charset="0"/>
            </a:endParaRPr>
          </a:p>
        </p:txBody>
      </p:sp>
      <p:sp>
        <p:nvSpPr>
          <p:cNvPr id="6" name="Szövegdoboz 5"/>
          <p:cNvSpPr txBox="1"/>
          <p:nvPr/>
        </p:nvSpPr>
        <p:spPr>
          <a:xfrm>
            <a:off x="97922" y="6488668"/>
            <a:ext cx="1274708" cy="369332"/>
          </a:xfrm>
          <a:prstGeom prst="rect">
            <a:avLst/>
          </a:prstGeom>
          <a:noFill/>
        </p:spPr>
        <p:txBody>
          <a:bodyPr wrap="none" rtlCol="0">
            <a:spAutoFit/>
          </a:bodyPr>
          <a:lstStyle/>
          <a:p>
            <a:r>
              <a:rPr lang="hu-HU" b="1" dirty="0" smtClean="0">
                <a:latin typeface="Arial" panose="020B0604020202020204" pitchFamily="34" charset="0"/>
                <a:cs typeface="Arial" panose="020B0604020202020204" pitchFamily="34" charset="0"/>
              </a:rPr>
              <a:t>szaju2025</a:t>
            </a:r>
            <a:endParaRPr lang="hu-HU"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446256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539552" y="332656"/>
            <a:ext cx="8280920" cy="4801314"/>
          </a:xfrm>
          <a:prstGeom prst="rect">
            <a:avLst/>
          </a:prstGeom>
        </p:spPr>
        <p:txBody>
          <a:bodyPr wrap="square">
            <a:spAutoFit/>
          </a:bodyPr>
          <a:lstStyle/>
          <a:p>
            <a:r>
              <a:rPr lang="hu-HU" b="1" dirty="0"/>
              <a:t>Gombrich</a:t>
            </a:r>
            <a:r>
              <a:rPr lang="hu-HU" b="1" dirty="0" smtClean="0"/>
              <a:t>:</a:t>
            </a:r>
          </a:p>
          <a:p>
            <a:endParaRPr lang="hu-HU" dirty="0"/>
          </a:p>
          <a:p>
            <a:r>
              <a:rPr lang="hu-HU" b="1" dirty="0"/>
              <a:t>15.sz. Firenze, 17.sz. Róma, 19. sz. </a:t>
            </a:r>
            <a:r>
              <a:rPr lang="hu-HU" b="1" dirty="0" smtClean="0"/>
              <a:t>Párizs</a:t>
            </a:r>
          </a:p>
          <a:p>
            <a:endParaRPr lang="hu-HU" b="1" dirty="0"/>
          </a:p>
          <a:p>
            <a:r>
              <a:rPr lang="hu-HU" b="1" dirty="0" err="1" smtClean="0"/>
              <a:t>Annibale</a:t>
            </a:r>
            <a:r>
              <a:rPr lang="hu-HU" b="1" dirty="0" smtClean="0"/>
              <a:t> </a:t>
            </a:r>
            <a:r>
              <a:rPr lang="hu-HU" b="1" dirty="0"/>
              <a:t>Caracci: (1560-1609) klasszikus szépség , régi mesterek erényei</a:t>
            </a:r>
            <a:r>
              <a:rPr lang="hu-HU" b="1" dirty="0" smtClean="0"/>
              <a:t>,</a:t>
            </a:r>
            <a:endParaRPr lang="hu-HU" dirty="0"/>
          </a:p>
          <a:p>
            <a:r>
              <a:rPr lang="hu-HU" b="1" dirty="0"/>
              <a:t>Guido </a:t>
            </a:r>
            <a:r>
              <a:rPr lang="hu-HU" b="1" dirty="0" err="1"/>
              <a:t>Reni</a:t>
            </a:r>
            <a:r>
              <a:rPr lang="hu-HU" b="1" dirty="0"/>
              <a:t>: (1575-1642) tiszta szépségre való törekvés</a:t>
            </a:r>
            <a:endParaRPr lang="hu-HU" dirty="0"/>
          </a:p>
          <a:p>
            <a:r>
              <a:rPr lang="hu-HU" b="1" dirty="0"/>
              <a:t>mindketten Raffaello csodálói</a:t>
            </a:r>
            <a:endParaRPr lang="hu-HU" dirty="0"/>
          </a:p>
          <a:p>
            <a:r>
              <a:rPr lang="hu-HU" b="1" dirty="0" err="1">
                <a:solidFill>
                  <a:srgbClr val="FF0000"/>
                </a:solidFill>
              </a:rPr>
              <a:t>Caravaggio</a:t>
            </a:r>
            <a:r>
              <a:rPr lang="hu-HU" b="1" dirty="0">
                <a:solidFill>
                  <a:srgbClr val="FF0000"/>
                </a:solidFill>
              </a:rPr>
              <a:t>: (1573-1610) nem kedvelte a klasszikus, eszményi szépséget, a természet hű másolása, közönséges, mindennapi munkás emberek ábrázolása, egyenesség, őszinteség </a:t>
            </a:r>
            <a:endParaRPr lang="hu-HU" dirty="0">
              <a:solidFill>
                <a:srgbClr val="FF0000"/>
              </a:solidFill>
            </a:endParaRPr>
          </a:p>
          <a:p>
            <a:r>
              <a:rPr lang="hu-HU" b="1" dirty="0" err="1"/>
              <a:t>Nicholas</a:t>
            </a:r>
            <a:r>
              <a:rPr lang="hu-HU" b="1" dirty="0"/>
              <a:t> </a:t>
            </a:r>
            <a:r>
              <a:rPr lang="hu-HU" b="1" dirty="0" err="1"/>
              <a:t>Poussin</a:t>
            </a:r>
            <a:r>
              <a:rPr lang="hu-HU" b="1" dirty="0"/>
              <a:t>: (1594-1665) klasszicizmus által vissza az ártatlanság, romlatlanságba</a:t>
            </a:r>
            <a:endParaRPr lang="hu-HU" dirty="0"/>
          </a:p>
          <a:p>
            <a:r>
              <a:rPr lang="hu-HU" b="1" dirty="0"/>
              <a:t>Claude </a:t>
            </a:r>
            <a:r>
              <a:rPr lang="hu-HU" b="1" dirty="0" err="1"/>
              <a:t>Lorrain</a:t>
            </a:r>
            <a:r>
              <a:rPr lang="hu-HU" b="1" dirty="0"/>
              <a:t>: (1600-1682) nosztalgikus szépség táj ábrázolásban</a:t>
            </a:r>
            <a:endParaRPr lang="hu-HU" dirty="0"/>
          </a:p>
          <a:p>
            <a:r>
              <a:rPr lang="hu-HU" b="1" i="1" dirty="0">
                <a:solidFill>
                  <a:srgbClr val="FF0000"/>
                </a:solidFill>
              </a:rPr>
              <a:t>William Hogarth</a:t>
            </a:r>
            <a:r>
              <a:rPr lang="hu-HU" b="1" dirty="0">
                <a:solidFill>
                  <a:srgbClr val="FF0000"/>
                </a:solidFill>
              </a:rPr>
              <a:t> (London, 1697. november 10. – London, 1764. október 26.) angol festő, grafikus, rézmetsző, a modern karikaturisták előfutára,</a:t>
            </a:r>
            <a:endParaRPr lang="hu-HU" dirty="0">
              <a:solidFill>
                <a:srgbClr val="FF0000"/>
              </a:solidFill>
            </a:endParaRPr>
          </a:p>
          <a:p>
            <a:r>
              <a:rPr lang="hu-HU" b="1" dirty="0"/>
              <a:t>Sir </a:t>
            </a:r>
            <a:r>
              <a:rPr lang="hu-HU" b="1" dirty="0" err="1"/>
              <a:t>Joshua</a:t>
            </a:r>
            <a:r>
              <a:rPr lang="hu-HU" b="1" dirty="0"/>
              <a:t> Reynolds: (1723-1792) régi, nagy mesterek, jó ízlés, tekintélyelvűség- Royal </a:t>
            </a:r>
            <a:r>
              <a:rPr lang="hu-HU" b="1" dirty="0" err="1"/>
              <a:t>Akademy</a:t>
            </a:r>
            <a:r>
              <a:rPr lang="hu-HU" b="1" dirty="0"/>
              <a:t> of Art első elnöke</a:t>
            </a:r>
            <a:endParaRPr lang="hu-HU" dirty="0"/>
          </a:p>
        </p:txBody>
      </p:sp>
    </p:spTree>
    <p:extLst>
      <p:ext uri="{BB962C8B-B14F-4D97-AF65-F5344CB8AC3E}">
        <p14:creationId xmlns:p14="http://schemas.microsoft.com/office/powerpoint/2010/main" val="5880635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Fotó"/>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dirty="0"/>
          </a:p>
        </p:txBody>
      </p:sp>
      <p:pic>
        <p:nvPicPr>
          <p:cNvPr id="6148" name="Picture 4" descr="Palazzo Manc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72" y="0"/>
            <a:ext cx="9525000" cy="714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22700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611560" y="474345"/>
            <a:ext cx="8208912" cy="5078313"/>
          </a:xfrm>
          <a:prstGeom prst="rect">
            <a:avLst/>
          </a:prstGeom>
        </p:spPr>
        <p:txBody>
          <a:bodyPr wrap="square">
            <a:spAutoFit/>
          </a:bodyPr>
          <a:lstStyle/>
          <a:p>
            <a:r>
              <a:rPr lang="hu-HU" b="1" dirty="0"/>
              <a:t>A 16. </a:t>
            </a:r>
            <a:r>
              <a:rPr lang="hu-HU" b="1" dirty="0" err="1"/>
              <a:t>sz-i</a:t>
            </a:r>
            <a:r>
              <a:rPr lang="hu-HU" b="1" dirty="0"/>
              <a:t> olasz művészek eleinte összejöveteleik színhelyét nevezték „akadémiának”,</a:t>
            </a:r>
            <a:r>
              <a:rPr lang="hu-HU" b="1" dirty="0" err="1"/>
              <a:t>-egyenrangúak</a:t>
            </a:r>
            <a:r>
              <a:rPr lang="hu-HU" b="1" dirty="0"/>
              <a:t> a tudósokkal-, ezek alakultak át </a:t>
            </a:r>
            <a:r>
              <a:rPr lang="hu-HU" b="1" dirty="0" err="1"/>
              <a:t>fokozatossan</a:t>
            </a:r>
            <a:r>
              <a:rPr lang="hu-HU" b="1" dirty="0"/>
              <a:t> tanintézetté. Régi mesterek tanulmányozása. Királyi védnökség alatt </a:t>
            </a:r>
            <a:r>
              <a:rPr lang="hu-HU" b="1" dirty="0" smtClean="0"/>
              <a:t>álltak.. </a:t>
            </a:r>
            <a:r>
              <a:rPr lang="hu-HU" b="1" dirty="0"/>
              <a:t>Kiállításokat szerveznek, hogy vevőket szerezzenek. Nem egyéni megrendelés, nem </a:t>
            </a:r>
            <a:r>
              <a:rPr lang="hu-HU" b="1" dirty="0" smtClean="0"/>
              <a:t>nagyközönség.</a:t>
            </a:r>
            <a:endParaRPr lang="hu-HU" dirty="0"/>
          </a:p>
          <a:p>
            <a:r>
              <a:rPr lang="hu-HU" b="1" dirty="0"/>
              <a:t>Kevés téma: biblia, szentek, görög mitológia, római hőstettek</a:t>
            </a:r>
            <a:r>
              <a:rPr lang="hu-HU" b="1" dirty="0" smtClean="0"/>
              <a:t>.</a:t>
            </a:r>
          </a:p>
          <a:p>
            <a:r>
              <a:rPr lang="hu-HU" b="1" dirty="0" smtClean="0"/>
              <a:t> </a:t>
            </a:r>
            <a:endParaRPr lang="hu-HU" dirty="0"/>
          </a:p>
          <a:p>
            <a:r>
              <a:rPr lang="hu-HU" b="1" dirty="0"/>
              <a:t>Változás: 1789, egyetértés-csak ebben-hagyományos témák mellőzése.</a:t>
            </a:r>
            <a:endParaRPr lang="hu-HU" dirty="0"/>
          </a:p>
          <a:p>
            <a:r>
              <a:rPr lang="hu-HU" b="1" dirty="0">
                <a:solidFill>
                  <a:srgbClr val="FF0000"/>
                </a:solidFill>
              </a:rPr>
              <a:t>amerikai John </a:t>
            </a:r>
            <a:r>
              <a:rPr lang="hu-HU" b="1" dirty="0" err="1">
                <a:solidFill>
                  <a:srgbClr val="FF0000"/>
                </a:solidFill>
              </a:rPr>
              <a:t>Singleton</a:t>
            </a:r>
            <a:r>
              <a:rPr lang="hu-HU" b="1" dirty="0">
                <a:solidFill>
                  <a:srgbClr val="FF0000"/>
                </a:solidFill>
              </a:rPr>
              <a:t> </a:t>
            </a:r>
            <a:r>
              <a:rPr lang="hu-HU" b="1" dirty="0" err="1">
                <a:solidFill>
                  <a:srgbClr val="FF0000"/>
                </a:solidFill>
              </a:rPr>
              <a:t>Copley</a:t>
            </a:r>
            <a:r>
              <a:rPr lang="hu-HU" b="1" dirty="0">
                <a:solidFill>
                  <a:srgbClr val="FF0000"/>
                </a:solidFill>
              </a:rPr>
              <a:t> (1737-1815) I. Károly 5 képviselő kiadatását követeli.390.Történelmi esemény</a:t>
            </a:r>
            <a:r>
              <a:rPr lang="hu-HU" b="1" dirty="0" smtClean="0">
                <a:solidFill>
                  <a:srgbClr val="FF0000"/>
                </a:solidFill>
              </a:rPr>
              <a:t>.</a:t>
            </a:r>
          </a:p>
          <a:p>
            <a:endParaRPr lang="hu-HU" dirty="0">
              <a:solidFill>
                <a:srgbClr val="FF0000"/>
              </a:solidFill>
            </a:endParaRPr>
          </a:p>
          <a:p>
            <a:r>
              <a:rPr lang="hu-HU" b="1" dirty="0"/>
              <a:t>A 19. </a:t>
            </a:r>
            <a:r>
              <a:rPr lang="hu-HU" b="1" dirty="0" err="1"/>
              <a:t>sz-ban</a:t>
            </a:r>
            <a:r>
              <a:rPr lang="hu-HU" b="1" dirty="0"/>
              <a:t> vált méllyé a szakadék a „hivatalos” irányzat és a nonkonformisták között. A művészet tartalma  változott meg: nem a sikeres, jól fizetett , hanem a bátor, önálló gondolkodó, kritikus, új lehetőséget kereső néhány, magányos művész története. </a:t>
            </a:r>
            <a:endParaRPr lang="hu-HU" b="1" dirty="0" smtClean="0"/>
          </a:p>
          <a:p>
            <a:r>
              <a:rPr lang="hu-HU" b="1" dirty="0" err="1"/>
              <a:t>Auguste</a:t>
            </a:r>
            <a:r>
              <a:rPr lang="hu-HU" b="1" dirty="0"/>
              <a:t> </a:t>
            </a:r>
            <a:r>
              <a:rPr lang="hu-HU" b="1" dirty="0" err="1"/>
              <a:t>Dominique</a:t>
            </a:r>
            <a:r>
              <a:rPr lang="hu-HU" b="1" dirty="0"/>
              <a:t> Ingres (1780-1867) ókori klasszikusok rajongója. Technikai biztonság.</a:t>
            </a:r>
            <a:endParaRPr lang="hu-HU" dirty="0"/>
          </a:p>
          <a:p>
            <a:endParaRPr lang="hu-HU" dirty="0"/>
          </a:p>
        </p:txBody>
      </p:sp>
    </p:spTree>
    <p:extLst>
      <p:ext uri="{BB962C8B-B14F-4D97-AF65-F5344CB8AC3E}">
        <p14:creationId xmlns:p14="http://schemas.microsoft.com/office/powerpoint/2010/main" val="14226826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467544" y="404664"/>
            <a:ext cx="8496944" cy="5355312"/>
          </a:xfrm>
          <a:prstGeom prst="rect">
            <a:avLst/>
          </a:prstGeom>
        </p:spPr>
        <p:txBody>
          <a:bodyPr wrap="square">
            <a:spAutoFit/>
          </a:bodyPr>
          <a:lstStyle/>
          <a:p>
            <a:r>
              <a:rPr lang="hu-HU" b="1" dirty="0" smtClean="0">
                <a:solidFill>
                  <a:srgbClr val="FF0000"/>
                </a:solidFill>
              </a:rPr>
              <a:t>Első </a:t>
            </a:r>
            <a:r>
              <a:rPr lang="hu-HU" b="1" dirty="0">
                <a:solidFill>
                  <a:srgbClr val="FF0000"/>
                </a:solidFill>
              </a:rPr>
              <a:t>hullám: </a:t>
            </a:r>
            <a:r>
              <a:rPr lang="hu-HU" b="1" dirty="0" err="1">
                <a:solidFill>
                  <a:srgbClr val="FF0000"/>
                </a:solidFill>
              </a:rPr>
              <a:t>fr</a:t>
            </a:r>
            <a:r>
              <a:rPr lang="hu-HU" b="1" dirty="0">
                <a:solidFill>
                  <a:srgbClr val="FF0000"/>
                </a:solidFill>
              </a:rPr>
              <a:t>. </a:t>
            </a:r>
            <a:r>
              <a:rPr lang="hu-HU" b="1" dirty="0" err="1">
                <a:solidFill>
                  <a:srgbClr val="FF0000"/>
                </a:solidFill>
              </a:rPr>
              <a:t>műv-i</a:t>
            </a:r>
            <a:r>
              <a:rPr lang="hu-HU" b="1" dirty="0">
                <a:solidFill>
                  <a:srgbClr val="FF0000"/>
                </a:solidFill>
              </a:rPr>
              <a:t> forr</a:t>
            </a:r>
            <a:r>
              <a:rPr lang="hu-HU" b="1" dirty="0" smtClean="0">
                <a:solidFill>
                  <a:srgbClr val="FF0000"/>
                </a:solidFill>
              </a:rPr>
              <a:t>.</a:t>
            </a:r>
          </a:p>
          <a:p>
            <a:endParaRPr lang="hu-HU" dirty="0">
              <a:solidFill>
                <a:srgbClr val="FF0000"/>
              </a:solidFill>
            </a:endParaRPr>
          </a:p>
          <a:p>
            <a:r>
              <a:rPr lang="hu-HU" b="1" dirty="0">
                <a:solidFill>
                  <a:srgbClr val="FF0000"/>
                </a:solidFill>
              </a:rPr>
              <a:t>Eugene Delacroix(1798-1863) nem fogadta el az Akadémia merev szabályait. A színezés fontosabb a rajznál, a fantázia a tudásnál./ Rubens hívő/</a:t>
            </a:r>
            <a:endParaRPr lang="hu-HU" dirty="0">
              <a:solidFill>
                <a:srgbClr val="FF0000"/>
              </a:solidFill>
            </a:endParaRPr>
          </a:p>
          <a:p>
            <a:r>
              <a:rPr lang="hu-HU" b="1" dirty="0">
                <a:solidFill>
                  <a:srgbClr val="FF0000"/>
                </a:solidFill>
              </a:rPr>
              <a:t>Francois Millet (1814-1875) nem méltóságteljes alakok, nem idilli környezet, Constable szemléletével, elfogulatlanul ábrázol pl. paraszti alakokat./</a:t>
            </a:r>
            <a:r>
              <a:rPr lang="hu-HU" b="1" dirty="0" err="1">
                <a:solidFill>
                  <a:srgbClr val="FF0000"/>
                </a:solidFill>
              </a:rPr>
              <a:t>v.ö</a:t>
            </a:r>
            <a:r>
              <a:rPr lang="hu-HU" b="1" dirty="0">
                <a:solidFill>
                  <a:srgbClr val="FF0000"/>
                </a:solidFill>
              </a:rPr>
              <a:t>: Brueghel komikus paraszt  figurái/ Határozott vonalakkal,nyugodt, de kiszámított ritmussal</a:t>
            </a:r>
            <a:r>
              <a:rPr lang="hu-HU" b="1" dirty="0" smtClean="0">
                <a:solidFill>
                  <a:srgbClr val="FF0000"/>
                </a:solidFill>
              </a:rPr>
              <a:t>.</a:t>
            </a:r>
          </a:p>
          <a:p>
            <a:endParaRPr lang="hu-HU" dirty="0">
              <a:solidFill>
                <a:srgbClr val="FF0000"/>
              </a:solidFill>
            </a:endParaRPr>
          </a:p>
          <a:p>
            <a:r>
              <a:rPr lang="hu-HU" b="1" dirty="0">
                <a:solidFill>
                  <a:srgbClr val="FF0000"/>
                </a:solidFill>
              </a:rPr>
              <a:t>Második hullám:</a:t>
            </a:r>
            <a:endParaRPr lang="hu-HU" dirty="0">
              <a:solidFill>
                <a:srgbClr val="FF0000"/>
              </a:solidFill>
            </a:endParaRPr>
          </a:p>
          <a:p>
            <a:r>
              <a:rPr lang="hu-HU" b="1" dirty="0" err="1">
                <a:solidFill>
                  <a:srgbClr val="FF0000"/>
                </a:solidFill>
              </a:rPr>
              <a:t>Gustave</a:t>
            </a:r>
            <a:r>
              <a:rPr lang="hu-HU" b="1" dirty="0">
                <a:solidFill>
                  <a:srgbClr val="FF0000"/>
                </a:solidFill>
              </a:rPr>
              <a:t> Courbet(1819-1877) a mozgalom névadója: </a:t>
            </a:r>
            <a:r>
              <a:rPr lang="hu-HU" b="1" dirty="0" smtClean="0">
                <a:solidFill>
                  <a:srgbClr val="FF0000"/>
                </a:solidFill>
              </a:rPr>
              <a:t>Realizmus</a:t>
            </a:r>
          </a:p>
          <a:p>
            <a:endParaRPr lang="hu-HU" dirty="0">
              <a:solidFill>
                <a:srgbClr val="FF0000"/>
              </a:solidFill>
            </a:endParaRPr>
          </a:p>
          <a:p>
            <a:r>
              <a:rPr lang="hu-HU" b="1" dirty="0"/>
              <a:t>Másik út: „</a:t>
            </a:r>
            <a:r>
              <a:rPr lang="hu-HU" b="1" dirty="0" err="1"/>
              <a:t>Preraffaelita</a:t>
            </a:r>
            <a:r>
              <a:rPr lang="hu-HU" b="1" dirty="0"/>
              <a:t> Testvériség” Raffaello előtti, hit korába való visszatérés. Dante Gabriel </a:t>
            </a:r>
            <a:r>
              <a:rPr lang="hu-HU" b="1" dirty="0" err="1"/>
              <a:t>Rossetti</a:t>
            </a:r>
            <a:r>
              <a:rPr lang="hu-HU" b="1" dirty="0"/>
              <a:t> (1828-1882</a:t>
            </a:r>
            <a:r>
              <a:rPr lang="hu-HU" b="1" dirty="0" smtClean="0"/>
              <a:t>)</a:t>
            </a:r>
          </a:p>
          <a:p>
            <a:r>
              <a:rPr lang="hu-HU" b="1" dirty="0" smtClean="0"/>
              <a:t> </a:t>
            </a:r>
            <a:endParaRPr lang="hu-HU" dirty="0"/>
          </a:p>
          <a:p>
            <a:r>
              <a:rPr lang="hu-HU" b="1" dirty="0">
                <a:solidFill>
                  <a:srgbClr val="FF0000"/>
                </a:solidFill>
              </a:rPr>
              <a:t>Harmadik hullám: Edouard Manet (1832-1883)tradicionális festmények mesterséges körülmények között </a:t>
            </a:r>
            <a:r>
              <a:rPr lang="hu-HU" b="1" dirty="0" smtClean="0">
                <a:solidFill>
                  <a:srgbClr val="FF0000"/>
                </a:solidFill>
              </a:rPr>
              <a:t>ábrázolnak alakokat, eseményeket .</a:t>
            </a:r>
          </a:p>
          <a:p>
            <a:endParaRPr lang="hu-HU" dirty="0">
              <a:solidFill>
                <a:srgbClr val="FF0000"/>
              </a:solidFill>
            </a:endParaRPr>
          </a:p>
          <a:p>
            <a:r>
              <a:rPr lang="hu-HU" b="1" dirty="0"/>
              <a:t>1863: A visszautasítottak </a:t>
            </a:r>
            <a:r>
              <a:rPr lang="hu-HU" b="1" dirty="0" err="1"/>
              <a:t>szalonja-Salon</a:t>
            </a:r>
            <a:r>
              <a:rPr lang="hu-HU" b="1" dirty="0"/>
              <a:t> des </a:t>
            </a:r>
            <a:r>
              <a:rPr lang="hu-HU" b="1" dirty="0" err="1"/>
              <a:t>Refusés</a:t>
            </a:r>
            <a:r>
              <a:rPr lang="hu-HU" b="1" dirty="0"/>
              <a:t>: Elutasított Szalon:</a:t>
            </a:r>
            <a:endParaRPr lang="hu-HU" dirty="0"/>
          </a:p>
          <a:p>
            <a:r>
              <a:rPr lang="hu-HU" b="1" dirty="0"/>
              <a:t>Eugène </a:t>
            </a:r>
            <a:r>
              <a:rPr lang="hu-HU" b="1" dirty="0" err="1"/>
              <a:t>Viollet-le-Duc</a:t>
            </a:r>
            <a:r>
              <a:rPr lang="hu-HU" b="1" dirty="0"/>
              <a:t> felügyelete alatt 1200 alkotást mutatott be. </a:t>
            </a:r>
            <a:endParaRPr lang="hu-HU" dirty="0"/>
          </a:p>
        </p:txBody>
      </p:sp>
    </p:spTree>
    <p:extLst>
      <p:ext uri="{BB962C8B-B14F-4D97-AF65-F5344CB8AC3E}">
        <p14:creationId xmlns:p14="http://schemas.microsoft.com/office/powerpoint/2010/main" val="8538342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s://www.romeartlover.it/Vasi170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60476"/>
            <a:ext cx="9144000" cy="5511453"/>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0" y="0"/>
            <a:ext cx="9144000" cy="1754326"/>
          </a:xfrm>
          <a:prstGeom prst="rect">
            <a:avLst/>
          </a:prstGeom>
        </p:spPr>
        <p:txBody>
          <a:bodyPr wrap="square">
            <a:spAutoFit/>
          </a:bodyPr>
          <a:lstStyle/>
          <a:p>
            <a:r>
              <a:rPr lang="hu-HU" b="1" dirty="0">
                <a:latin typeface="Arial" panose="020B0604020202020204" pitchFamily="34" charset="0"/>
                <a:cs typeface="Arial" panose="020B0604020202020204" pitchFamily="34" charset="0"/>
              </a:rPr>
              <a:t>A Mancini család jelentéktelen nemesi család volt, amíg Michele Lorenzo Mancini feleségül nem vette Girolama Mazzarinót, </a:t>
            </a:r>
            <a:r>
              <a:rPr lang="hu-HU" b="1" u="sng" dirty="0">
                <a:latin typeface="Arial" panose="020B0604020202020204" pitchFamily="34" charset="0"/>
                <a:cs typeface="Arial" panose="020B0604020202020204" pitchFamily="34" charset="0"/>
                <a:hlinkClick r:id="rId3"/>
              </a:rPr>
              <a:t>Jules Mazarin bíboros</a:t>
            </a:r>
            <a:r>
              <a:rPr lang="hu-HU" b="1" dirty="0">
                <a:latin typeface="Arial" panose="020B0604020202020204" pitchFamily="34" charset="0"/>
                <a:cs typeface="Arial" panose="020B0604020202020204" pitchFamily="34" charset="0"/>
              </a:rPr>
              <a:t> , XIV. Lajos francia király miniszterelnökének </a:t>
            </a:r>
            <a:r>
              <a:rPr lang="hu-HU" b="1" dirty="0" smtClean="0">
                <a:latin typeface="Arial" panose="020B0604020202020204" pitchFamily="34" charset="0"/>
                <a:cs typeface="Arial" panose="020B0604020202020204" pitchFamily="34" charset="0"/>
              </a:rPr>
              <a:t>húgát. </a:t>
            </a:r>
            <a:r>
              <a:rPr lang="hu-HU" b="1" i="1" dirty="0">
                <a:latin typeface="Arial" panose="020B0604020202020204" pitchFamily="34" charset="0"/>
                <a:cs typeface="Arial" panose="020B0604020202020204" pitchFamily="34" charset="0"/>
              </a:rPr>
              <a:t>A párkány részlete, amelyen puttók láthatók , akik </a:t>
            </a:r>
            <a:r>
              <a:rPr lang="hu-HU" b="1" i="1" u="sng" dirty="0">
                <a:latin typeface="Arial" panose="020B0604020202020204" pitchFamily="34" charset="0"/>
                <a:cs typeface="Arial" panose="020B0604020202020204" pitchFamily="34" charset="0"/>
                <a:hlinkClick r:id="rId4"/>
              </a:rPr>
              <a:t>fascest, Jules Mazarin bíboros heraldikai szimbólumát</a:t>
            </a:r>
            <a:r>
              <a:rPr lang="hu-HU" b="1" i="1" dirty="0">
                <a:latin typeface="Arial" panose="020B0604020202020204" pitchFamily="34" charset="0"/>
                <a:cs typeface="Arial" panose="020B0604020202020204" pitchFamily="34" charset="0"/>
              </a:rPr>
              <a:t> és egy luce-t (csukahalt), a Mancini heraldikai szimbólumát tartják</a:t>
            </a:r>
            <a:endParaRPr lang="hu-HU" b="1" dirty="0">
              <a:latin typeface="Arial" panose="020B0604020202020204" pitchFamily="34" charset="0"/>
              <a:cs typeface="Arial" panose="020B0604020202020204" pitchFamily="34" charset="0"/>
            </a:endParaRPr>
          </a:p>
          <a:p>
            <a:endParaRPr lang="hu-HU" dirty="0"/>
          </a:p>
        </p:txBody>
      </p:sp>
    </p:spTree>
    <p:extLst>
      <p:ext uri="{BB962C8B-B14F-4D97-AF65-F5344CB8AC3E}">
        <p14:creationId xmlns:p14="http://schemas.microsoft.com/office/powerpoint/2010/main" val="323555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667" t="22050" r="9216" b="13753"/>
          <a:stretch/>
        </p:blipFill>
        <p:spPr bwMode="auto">
          <a:xfrm>
            <a:off x="0" y="947629"/>
            <a:ext cx="9119013" cy="6108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églalap 1"/>
          <p:cNvSpPr/>
          <p:nvPr/>
        </p:nvSpPr>
        <p:spPr>
          <a:xfrm>
            <a:off x="25876" y="116632"/>
            <a:ext cx="9118124" cy="830997"/>
          </a:xfrm>
          <a:prstGeom prst="rect">
            <a:avLst/>
          </a:prstGeom>
        </p:spPr>
        <p:txBody>
          <a:bodyPr wrap="square">
            <a:spAutoFit/>
          </a:bodyPr>
          <a:lstStyle/>
          <a:p>
            <a:r>
              <a:rPr lang="hu-HU" sz="2800" b="1" dirty="0">
                <a:solidFill>
                  <a:srgbClr val="FF0000"/>
                </a:solidFill>
                <a:latin typeface="Arial" panose="020B0604020202020204" pitchFamily="34" charset="0"/>
                <a:cs typeface="Arial" panose="020B0604020202020204" pitchFamily="34" charset="0"/>
              </a:rPr>
              <a:t>Villa </a:t>
            </a:r>
            <a:r>
              <a:rPr lang="hu-HU" sz="2800" b="1" dirty="0" smtClean="0">
                <a:solidFill>
                  <a:srgbClr val="FF0000"/>
                </a:solidFill>
                <a:latin typeface="Arial" panose="020B0604020202020204" pitchFamily="34" charset="0"/>
                <a:cs typeface="Arial" panose="020B0604020202020204" pitchFamily="34" charset="0"/>
              </a:rPr>
              <a:t>Medici (</a:t>
            </a:r>
            <a:r>
              <a:rPr lang="hu-HU" sz="2000" b="1" dirty="0" smtClean="0">
                <a:latin typeface="Arial" panose="020B0604020202020204" pitchFamily="34" charset="0"/>
                <a:cs typeface="Arial" panose="020B0604020202020204" pitchFamily="34" charset="0"/>
              </a:rPr>
              <a:t>1564-1580)</a:t>
            </a:r>
            <a:r>
              <a:rPr lang="hu-HU" sz="2800" b="1" dirty="0" smtClean="0">
                <a:solidFill>
                  <a:srgbClr val="00B050"/>
                </a:solidFill>
                <a:latin typeface="Arial" panose="020B0604020202020204" pitchFamily="34" charset="0"/>
                <a:cs typeface="Arial" panose="020B0604020202020204" pitchFamily="34" charset="0"/>
              </a:rPr>
              <a:t>Bartolomeo </a:t>
            </a:r>
            <a:r>
              <a:rPr lang="hu-HU" sz="2800" b="1" dirty="0">
                <a:solidFill>
                  <a:srgbClr val="00B050"/>
                </a:solidFill>
                <a:latin typeface="Arial" panose="020B0604020202020204" pitchFamily="34" charset="0"/>
                <a:cs typeface="Arial" panose="020B0604020202020204" pitchFamily="34" charset="0"/>
              </a:rPr>
              <a:t>Ammanati </a:t>
            </a:r>
            <a:r>
              <a:rPr lang="hu-HU" sz="2000" b="1" dirty="0" smtClean="0">
                <a:latin typeface="Arial" panose="020B0604020202020204" pitchFamily="34" charset="0"/>
                <a:cs typeface="Arial" panose="020B0604020202020204" pitchFamily="34" charset="0"/>
              </a:rPr>
              <a:t>(1511 – 1592) olasz </a:t>
            </a:r>
            <a:r>
              <a:rPr lang="hu-HU" sz="2000" b="1" dirty="0">
                <a:latin typeface="Arial" panose="020B0604020202020204" pitchFamily="34" charset="0"/>
                <a:cs typeface="Arial" panose="020B0604020202020204" pitchFamily="34" charset="0"/>
              </a:rPr>
              <a:t>manierista építész és szobrász. </a:t>
            </a:r>
            <a:endParaRPr lang="hu-HU"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21272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ájl:Villa Medici Roma 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720"/>
            <a:ext cx="9144000" cy="6057901"/>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79512" y="216222"/>
            <a:ext cx="8856984" cy="738664"/>
          </a:xfrm>
          <a:prstGeom prst="rect">
            <a:avLst/>
          </a:prstGeom>
        </p:spPr>
        <p:txBody>
          <a:bodyPr wrap="square">
            <a:spAutoFit/>
          </a:bodyPr>
          <a:lstStyle/>
          <a:p>
            <a:r>
              <a:rPr lang="hu-HU" sz="2400" b="1" dirty="0" smtClean="0">
                <a:solidFill>
                  <a:srgbClr val="FF0000"/>
                </a:solidFill>
                <a:latin typeface="Arial" panose="020B0604020202020204" pitchFamily="34" charset="0"/>
                <a:cs typeface="Arial" panose="020B0604020202020204" pitchFamily="34" charset="0"/>
              </a:rPr>
              <a:t>Villa Medici (</a:t>
            </a:r>
            <a:r>
              <a:rPr lang="hu-HU" b="1" dirty="0" smtClean="0">
                <a:latin typeface="Arial" panose="020B0604020202020204" pitchFamily="34" charset="0"/>
                <a:cs typeface="Arial" panose="020B0604020202020204" pitchFamily="34" charset="0"/>
              </a:rPr>
              <a:t>1564-1580)</a:t>
            </a:r>
            <a:r>
              <a:rPr lang="hu-HU" sz="2400" b="1" dirty="0" smtClean="0">
                <a:solidFill>
                  <a:srgbClr val="00B050"/>
                </a:solidFill>
                <a:latin typeface="Arial" panose="020B0604020202020204" pitchFamily="34" charset="0"/>
                <a:cs typeface="Arial" panose="020B0604020202020204" pitchFamily="34" charset="0"/>
              </a:rPr>
              <a:t>Bartolomeo Ammanati </a:t>
            </a:r>
            <a:r>
              <a:rPr lang="hu-HU" b="1" dirty="0" smtClean="0">
                <a:latin typeface="Arial" panose="020B0604020202020204" pitchFamily="34" charset="0"/>
                <a:cs typeface="Arial" panose="020B0604020202020204" pitchFamily="34" charset="0"/>
              </a:rPr>
              <a:t>(1511 – 1592) olasz manierista építész és szobrász. </a:t>
            </a:r>
            <a:endParaRPr lang="hu-HU"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9429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899592" y="335846"/>
            <a:ext cx="7848872" cy="5139869"/>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A </a:t>
            </a:r>
            <a:r>
              <a:rPr lang="hu-HU" sz="2800" b="1" dirty="0">
                <a:solidFill>
                  <a:srgbClr val="FF0000"/>
                </a:solidFill>
                <a:latin typeface="Arial" panose="020B0604020202020204" pitchFamily="34" charset="0"/>
                <a:cs typeface="Arial" panose="020B0604020202020204" pitchFamily="34" charset="0"/>
              </a:rPr>
              <a:t>Szalon</a:t>
            </a:r>
            <a:r>
              <a:rPr lang="hu-HU" sz="2000" b="1" dirty="0">
                <a:latin typeface="Arial" panose="020B0604020202020204" pitchFamily="34" charset="0"/>
                <a:cs typeface="Arial" panose="020B0604020202020204" pitchFamily="34" charset="0"/>
              </a:rPr>
              <a:t> , a francia kormány által </a:t>
            </a:r>
            <a:r>
              <a:rPr lang="hu-HU" sz="2000" b="1" u="sng" dirty="0">
                <a:latin typeface="Arial" panose="020B0604020202020204" pitchFamily="34" charset="0"/>
                <a:cs typeface="Arial" panose="020B0604020202020204" pitchFamily="34" charset="0"/>
                <a:hlinkClick r:id="rId2"/>
              </a:rPr>
              <a:t>támogatott</a:t>
            </a:r>
            <a:r>
              <a:rPr lang="hu-HU" sz="2000" b="1" dirty="0">
                <a:latin typeface="Arial" panose="020B0604020202020204" pitchFamily="34" charset="0"/>
                <a:cs typeface="Arial" panose="020B0604020202020204" pitchFamily="34" charset="0"/>
              </a:rPr>
              <a:t> hivatalos művészeti kiállítás . 1667-ben jött létre, amikor </a:t>
            </a:r>
            <a:r>
              <a:rPr lang="hu-HU" sz="2000" b="1" u="sng" dirty="0">
                <a:latin typeface="Arial" panose="020B0604020202020204" pitchFamily="34" charset="0"/>
                <a:cs typeface="Arial" panose="020B0604020202020204" pitchFamily="34" charset="0"/>
                <a:hlinkClick r:id="rId3"/>
              </a:rPr>
              <a:t>XIV. Lajos</a:t>
            </a:r>
            <a:r>
              <a:rPr lang="hu-HU" sz="2000" b="1" dirty="0">
                <a:latin typeface="Arial" panose="020B0604020202020204" pitchFamily="34" charset="0"/>
                <a:cs typeface="Arial" panose="020B0604020202020204" pitchFamily="34" charset="0"/>
              </a:rPr>
              <a:t> a ... tagjainak alkotásaiból rendezett kiállítást</a:t>
            </a:r>
            <a:r>
              <a:rPr lang="hu-HU" sz="2000" b="1" dirty="0" smtClean="0">
                <a:latin typeface="Arial" panose="020B0604020202020204" pitchFamily="34" charset="0"/>
                <a:cs typeface="Arial" panose="020B0604020202020204" pitchFamily="34" charset="0"/>
              </a:rPr>
              <a:t>. </a:t>
            </a:r>
            <a:r>
              <a:rPr lang="hu-HU" sz="2000" b="1" u="sng" dirty="0" smtClean="0">
                <a:latin typeface="Arial" panose="020B0604020202020204" pitchFamily="34" charset="0"/>
                <a:cs typeface="Arial" panose="020B0604020202020204" pitchFamily="34" charset="0"/>
                <a:hlinkClick r:id="rId4"/>
              </a:rPr>
              <a:t>Az </a:t>
            </a:r>
            <a:r>
              <a:rPr lang="hu-HU" sz="2000" b="1" u="sng" dirty="0">
                <a:latin typeface="Arial" panose="020B0604020202020204" pitchFamily="34" charset="0"/>
                <a:cs typeface="Arial" panose="020B0604020202020204" pitchFamily="34" charset="0"/>
                <a:hlinkClick r:id="rId4"/>
              </a:rPr>
              <a:t>Académie Royale de Peinture et de Sculpture</a:t>
            </a:r>
            <a:r>
              <a:rPr lang="hu-HU" sz="2000" b="1" dirty="0">
                <a:latin typeface="Arial" panose="020B0604020202020204" pitchFamily="34" charset="0"/>
                <a:cs typeface="Arial" panose="020B0604020202020204" pitchFamily="34" charset="0"/>
              </a:rPr>
              <a:t> szalon nevét onnan kapta, hogy a kiállítást a </a:t>
            </a:r>
            <a:r>
              <a:rPr lang="hu-HU" sz="2000" b="1" u="sng" dirty="0">
                <a:latin typeface="Arial" panose="020B0604020202020204" pitchFamily="34" charset="0"/>
                <a:cs typeface="Arial" panose="020B0604020202020204" pitchFamily="34" charset="0"/>
                <a:hlinkClick r:id="rId5"/>
              </a:rPr>
              <a:t>párizsi </a:t>
            </a:r>
            <a:r>
              <a:rPr lang="hu-HU" sz="2000" b="1" u="sng" dirty="0">
                <a:latin typeface="Arial" panose="020B0604020202020204" pitchFamily="34" charset="0"/>
                <a:cs typeface="Arial" panose="020B0604020202020204" pitchFamily="34" charset="0"/>
                <a:hlinkClick r:id="rId6"/>
              </a:rPr>
              <a:t>Louvre-</a:t>
            </a:r>
            <a:r>
              <a:rPr lang="hu-HU" sz="2000" b="1" dirty="0">
                <a:latin typeface="Arial" panose="020B0604020202020204" pitchFamily="34" charset="0"/>
                <a:cs typeface="Arial" panose="020B0604020202020204" pitchFamily="34" charset="0"/>
              </a:rPr>
              <a:t> palota Apollon szalonjában rendezték meg . 1737 után a Szalon inkább éves, mint szórványos rendezvénnyé vált, és 1748-ban bevezették a </a:t>
            </a:r>
            <a:r>
              <a:rPr lang="hu-HU" sz="2000" b="1" u="sng" dirty="0">
                <a:latin typeface="Arial" panose="020B0604020202020204" pitchFamily="34" charset="0"/>
                <a:cs typeface="Arial" panose="020B0604020202020204" pitchFamily="34" charset="0"/>
                <a:hlinkClick r:id="rId7"/>
              </a:rPr>
              <a:t>zsűrizési rendszert. A </a:t>
            </a:r>
            <a:r>
              <a:rPr lang="hu-HU" sz="2000" b="1" u="sng" dirty="0">
                <a:latin typeface="Arial" panose="020B0604020202020204" pitchFamily="34" charset="0"/>
                <a:cs typeface="Arial" panose="020B0604020202020204" pitchFamily="34" charset="0"/>
                <a:hlinkClick r:id="rId8"/>
              </a:rPr>
              <a:t>francia forradalom</a:t>
            </a:r>
            <a:r>
              <a:rPr lang="hu-HU" sz="2000" b="1" dirty="0">
                <a:latin typeface="Arial" panose="020B0604020202020204" pitchFamily="34" charset="0"/>
                <a:cs typeface="Arial" panose="020B0604020202020204" pitchFamily="34" charset="0"/>
              </a:rPr>
              <a:t> idején a Szalon először nyílt meg minden francia művész előtt, bár az akadémikusok továbbra is ellenőrizték a 19. században megrendezett kiállítások nagy részét. Azzal, hogy 1881-ben megalakult a Société des Artistes Français, amely átvette a Szalon megrendezésének felelősségét, és az avantgárd művészek műveinek független kiállításainak növekvő jelentőségével a Szalon fokozatosan elvesztette befolyását és </a:t>
            </a:r>
            <a:r>
              <a:rPr lang="hu-HU" sz="2000" b="1" u="sng" dirty="0">
                <a:latin typeface="Arial" panose="020B0604020202020204" pitchFamily="34" charset="0"/>
                <a:cs typeface="Arial" panose="020B0604020202020204" pitchFamily="34" charset="0"/>
                <a:hlinkClick r:id="rId9"/>
              </a:rPr>
              <a:t>presztízsét</a:t>
            </a:r>
            <a:r>
              <a:rPr lang="hu-HU" sz="20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14160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95536" y="188640"/>
            <a:ext cx="8640960" cy="7448773"/>
          </a:xfrm>
          <a:prstGeom prst="rect">
            <a:avLst/>
          </a:prstGeom>
        </p:spPr>
        <p:txBody>
          <a:bodyPr wrap="square">
            <a:spAutoFit/>
          </a:bodyPr>
          <a:lstStyle/>
          <a:p>
            <a:r>
              <a:rPr lang="hu-HU" sz="2000" b="1" dirty="0" smtClean="0">
                <a:latin typeface="Arial" panose="020B0604020202020204" pitchFamily="34" charset="0"/>
                <a:cs typeface="Arial" panose="020B0604020202020204" pitchFamily="34" charset="0"/>
              </a:rPr>
              <a:t>A Louvre Apolló Szalonja (</a:t>
            </a:r>
            <a:r>
              <a:rPr lang="hu-HU" sz="2000" b="1" dirty="0" smtClean="0">
                <a:effectLst/>
                <a:latin typeface="Arial" panose="020B0604020202020204" pitchFamily="34" charset="0"/>
                <a:cs typeface="Arial" panose="020B0604020202020204" pitchFamily="34" charset="0"/>
                <a:hlinkClick r:id="rId2"/>
              </a:rPr>
              <a:t>Galerie d'Apollon</a:t>
            </a:r>
            <a:r>
              <a:rPr lang="hu-HU" sz="2000" b="1" dirty="0">
                <a:latin typeface="Arial" panose="020B0604020202020204" pitchFamily="34" charset="0"/>
                <a:cs typeface="Arial" panose="020B0604020202020204" pitchFamily="34" charset="0"/>
              </a:rPr>
              <a:t>) a múzeum egyik legimpozánsabb terme, csillogó aranyozással, pompás mennyezetfreskókkal, melyek </a:t>
            </a:r>
            <a:r>
              <a:rPr lang="hu-HU" sz="2400" b="1" dirty="0">
                <a:solidFill>
                  <a:srgbClr val="FF0000"/>
                </a:solidFill>
                <a:latin typeface="Arial" panose="020B0604020202020204" pitchFamily="34" charset="0"/>
                <a:cs typeface="Arial" panose="020B0604020202020204" pitchFamily="34" charset="0"/>
              </a:rPr>
              <a:t>Apolló napisten diadalát </a:t>
            </a:r>
            <a:r>
              <a:rPr lang="hu-HU" sz="2000" b="1" dirty="0">
                <a:latin typeface="Arial" panose="020B0604020202020204" pitchFamily="34" charset="0"/>
                <a:cs typeface="Arial" panose="020B0604020202020204" pitchFamily="34" charset="0"/>
              </a:rPr>
              <a:t>ábrázolják (</a:t>
            </a:r>
            <a:r>
              <a:rPr lang="hu-HU" sz="2400" b="1" dirty="0">
                <a:solidFill>
                  <a:srgbClr val="00B050"/>
                </a:solidFill>
                <a:latin typeface="Arial" panose="020B0604020202020204" pitchFamily="34" charset="0"/>
                <a:cs typeface="Arial" panose="020B0604020202020204" pitchFamily="34" charset="0"/>
              </a:rPr>
              <a:t>Charles Le Brun és Delacroix alkotásai), </a:t>
            </a:r>
            <a:r>
              <a:rPr lang="hu-HU" sz="2000" b="1" dirty="0">
                <a:latin typeface="Arial" panose="020B0604020202020204" pitchFamily="34" charset="0"/>
                <a:cs typeface="Arial" panose="020B0604020202020204" pitchFamily="34" charset="0"/>
              </a:rPr>
              <a:t>és a </a:t>
            </a:r>
            <a:r>
              <a:rPr lang="hu-HU" sz="2000" b="1" dirty="0">
                <a:latin typeface="Arial" panose="020B0604020202020204" pitchFamily="34" charset="0"/>
                <a:cs typeface="Arial" panose="020B0604020202020204" pitchFamily="34" charset="0"/>
                <a:hlinkClick r:id="rId3"/>
              </a:rPr>
              <a:t>francia koronaékszereket</a:t>
            </a:r>
            <a:r>
              <a:rPr lang="hu-HU" sz="2000" b="1" dirty="0">
                <a:latin typeface="Arial" panose="020B0604020202020204" pitchFamily="34" charset="0"/>
                <a:cs typeface="Arial" panose="020B0604020202020204" pitchFamily="34" charset="0"/>
              </a:rPr>
              <a:t> is bemutatja, inspirációul szolgált a </a:t>
            </a:r>
            <a:r>
              <a:rPr lang="hu-HU" sz="2000" b="1" dirty="0">
                <a:latin typeface="Arial" panose="020B0604020202020204" pitchFamily="34" charset="0"/>
                <a:cs typeface="Arial" panose="020B0604020202020204" pitchFamily="34" charset="0"/>
                <a:hlinkClick r:id="rId4"/>
              </a:rPr>
              <a:t>versailles-i Tükörterem</a:t>
            </a:r>
            <a:r>
              <a:rPr lang="hu-HU" sz="2000" b="1" dirty="0">
                <a:latin typeface="Arial" panose="020B0604020202020204" pitchFamily="34" charset="0"/>
                <a:cs typeface="Arial" panose="020B0604020202020204" pitchFamily="34" charset="0"/>
              </a:rPr>
              <a:t>hez, és a híres Párizsi Szalonok előfutára is volt. </a:t>
            </a:r>
            <a:endParaRPr lang="hu-HU" sz="2000" b="1" dirty="0" smtClean="0">
              <a:latin typeface="Arial" panose="020B0604020202020204" pitchFamily="34" charset="0"/>
              <a:cs typeface="Arial" panose="020B0604020202020204" pitchFamily="34" charset="0"/>
            </a:endParaRPr>
          </a:p>
          <a:p>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Főbb jellemzők és történelem:</a:t>
            </a:r>
          </a:p>
          <a:p>
            <a:r>
              <a:rPr lang="hu-HU" sz="2000" b="1" dirty="0">
                <a:latin typeface="Arial" panose="020B0604020202020204" pitchFamily="34" charset="0"/>
                <a:cs typeface="Arial" panose="020B0604020202020204" pitchFamily="34" charset="0"/>
              </a:rPr>
              <a:t>Név és jelentőség: A görög napisten, Apolló után kapta a nevét, akivel XIV. Lajos, a "("|</a:t>
            </a:r>
            <a:r>
              <a:rPr lang="hu-HU" sz="2000" b="1" dirty="0">
                <a:latin typeface="Arial" panose="020B0604020202020204" pitchFamily="34" charset="0"/>
                <a:cs typeface="Arial" panose="020B0604020202020204" pitchFamily="34" charset="0"/>
                <a:hlinkClick r:id="rId5"/>
              </a:rPr>
              <a:t>Napkirály</a:t>
            </a:r>
            <a:r>
              <a:rPr lang="hu-HU" sz="2000" b="1" dirty="0">
                <a:latin typeface="Arial" panose="020B0604020202020204" pitchFamily="34" charset="0"/>
                <a:cs typeface="Arial" panose="020B0604020202020204" pitchFamily="34" charset="0"/>
              </a:rPr>
              <a:t>|)" azonosította magát. A terem egykor trónteremként is funkcionált.</a:t>
            </a:r>
          </a:p>
          <a:p>
            <a:r>
              <a:rPr lang="hu-HU" sz="2000" b="1" dirty="0">
                <a:latin typeface="Arial" panose="020B0604020202020204" pitchFamily="34" charset="0"/>
                <a:cs typeface="Arial" panose="020B0604020202020204" pitchFamily="34" charset="0"/>
              </a:rPr>
              <a:t>Díszítés: Lenyűgöző, boltozatos mennyezetét freskók, aranyozott stukkók és intarziák díszítik. A falakon portrék és a Napisten mítoszát feldolgozó festmények láthatók.</a:t>
            </a:r>
          </a:p>
          <a:p>
            <a:r>
              <a:rPr lang="hu-HU" sz="2000" b="1" dirty="0">
                <a:latin typeface="Arial" panose="020B0604020202020204" pitchFamily="34" charset="0"/>
                <a:cs typeface="Arial" panose="020B0604020202020204" pitchFamily="34" charset="0"/>
              </a:rPr>
              <a:t>Koronaékszerek: 1887 óta itt állítják ki a francia koronaékszereket, beleértve a koronákat, jogarokat és más nemes tárgyakat.</a:t>
            </a:r>
          </a:p>
          <a:p>
            <a:r>
              <a:rPr lang="hu-HU" sz="2000" b="1" dirty="0">
                <a:latin typeface="Arial" panose="020B0604020202020204" pitchFamily="34" charset="0"/>
                <a:cs typeface="Arial" panose="020B0604020202020204" pitchFamily="34" charset="0"/>
              </a:rPr>
              <a:t>Kapcsolat a Szalonokkal: A terem maga adta a nevét a híres párizsi művészeti kiállításoknak (Szalonok).</a:t>
            </a:r>
          </a:p>
          <a:p>
            <a:r>
              <a:rPr lang="hu-HU" sz="2000" b="1" dirty="0">
                <a:latin typeface="Arial" panose="020B0604020202020204" pitchFamily="34" charset="0"/>
                <a:cs typeface="Arial" panose="020B0604020202020204" pitchFamily="34" charset="0"/>
              </a:rPr>
              <a:t>Elhelyezkedés: A múzeum első emeletén található, a Petite Galerie szárnyában. </a:t>
            </a:r>
          </a:p>
          <a:p>
            <a:endParaRPr lang="hu-HU" dirty="0" smtClean="0"/>
          </a:p>
          <a:p>
            <a:endParaRPr lang="hu-HU" dirty="0"/>
          </a:p>
        </p:txBody>
      </p:sp>
    </p:spTree>
    <p:extLst>
      <p:ext uri="{BB962C8B-B14F-4D97-AF65-F5344CB8AC3E}">
        <p14:creationId xmlns:p14="http://schemas.microsoft.com/office/powerpoint/2010/main" val="5556109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ájl:Petite Galerie, Louvre Múzeum, Párizs, 2016. februá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5" y="1652165"/>
            <a:ext cx="9144000" cy="5200651"/>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251519" y="188640"/>
            <a:ext cx="8883435" cy="1384995"/>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Az 1566-ban épült jelenlegi épületei főként a 17. és 19. századból származnak. A fő szint nagy részét ma a </a:t>
            </a:r>
            <a:r>
              <a:rPr lang="hu-HU" sz="2000" b="1" dirty="0">
                <a:latin typeface="Arial" panose="020B0604020202020204" pitchFamily="34" charset="0"/>
                <a:cs typeface="Arial" panose="020B0604020202020204" pitchFamily="34" charset="0"/>
                <a:hlinkClick r:id="rId3" tooltip="Galerie d'Apollon"/>
              </a:rPr>
              <a:t>Galerie d'Apollon</a:t>
            </a:r>
            <a:r>
              <a:rPr lang="hu-HU" sz="2000" b="1" dirty="0">
                <a:latin typeface="Arial" panose="020B0604020202020204" pitchFamily="34" charset="0"/>
                <a:cs typeface="Arial" panose="020B0604020202020204" pitchFamily="34" charset="0"/>
              </a:rPr>
              <a:t> alkotja , a Louvre egyik legikonikusabb tere</a:t>
            </a:r>
            <a:r>
              <a:rPr lang="hu-HU" sz="2000" b="1" dirty="0" smtClean="0">
                <a:latin typeface="Arial" panose="020B0604020202020204" pitchFamily="34" charset="0"/>
                <a:cs typeface="Arial" panose="020B0604020202020204" pitchFamily="34" charset="0"/>
              </a:rPr>
              <a:t>.</a:t>
            </a:r>
          </a:p>
          <a:p>
            <a:r>
              <a:rPr lang="fr-FR" sz="2400" b="1" dirty="0">
                <a:solidFill>
                  <a:srgbClr val="00B050"/>
                </a:solidFill>
                <a:latin typeface="Arial" panose="020B0604020202020204" pitchFamily="34" charset="0"/>
                <a:cs typeface="Arial" panose="020B0604020202020204" pitchFamily="34" charset="0"/>
              </a:rPr>
              <a:t>Louis Le </a:t>
            </a:r>
            <a:r>
              <a:rPr lang="fr-FR" sz="2400" b="1" dirty="0" smtClean="0">
                <a:solidFill>
                  <a:srgbClr val="00B050"/>
                </a:solidFill>
                <a:latin typeface="Arial" panose="020B0604020202020204" pitchFamily="34" charset="0"/>
                <a:cs typeface="Arial" panose="020B0604020202020204" pitchFamily="34" charset="0"/>
              </a:rPr>
              <a:t>Vau</a:t>
            </a:r>
            <a:r>
              <a:rPr lang="hu-HU" sz="2000" b="1" dirty="0" smtClean="0">
                <a:latin typeface="Arial" panose="020B0604020202020204" pitchFamily="34" charset="0"/>
                <a:cs typeface="Arial" panose="020B0604020202020204" pitchFamily="34" charset="0"/>
              </a:rPr>
              <a:t> (</a:t>
            </a:r>
            <a:r>
              <a:rPr lang="fr-FR" sz="2000" b="1" dirty="0">
                <a:latin typeface="Arial" panose="020B0604020202020204" pitchFamily="34" charset="0"/>
                <a:cs typeface="Arial" panose="020B0604020202020204" pitchFamily="34" charset="0"/>
              </a:rPr>
              <a:t> kb. 1612 – </a:t>
            </a:r>
            <a:r>
              <a:rPr lang="fr-FR" sz="2000" b="1" dirty="0" smtClean="0">
                <a:latin typeface="Arial" panose="020B0604020202020204" pitchFamily="34" charset="0"/>
                <a:cs typeface="Arial" panose="020B0604020202020204" pitchFamily="34" charset="0"/>
              </a:rPr>
              <a:t>1670</a:t>
            </a:r>
            <a:r>
              <a:rPr lang="hu-HU" sz="2000" b="1" dirty="0" smtClean="0">
                <a:latin typeface="Arial" panose="020B0604020202020204" pitchFamily="34" charset="0"/>
                <a:cs typeface="Arial" panose="020B0604020202020204" pitchFamily="34" charset="0"/>
              </a:rPr>
              <a:t>)</a:t>
            </a:r>
            <a:r>
              <a:rPr lang="fr-FR" sz="2000" b="1" dirty="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a:t>
            </a:r>
            <a:r>
              <a:rPr lang="hu-HU" sz="2000" b="1" dirty="0">
                <a:latin typeface="Arial" panose="020B0604020202020204" pitchFamily="34" charset="0"/>
                <a:cs typeface="Arial" panose="020B0604020202020204" pitchFamily="34" charset="0"/>
              </a:rPr>
              <a:t>Vau-le-Vicomte </a:t>
            </a:r>
            <a:r>
              <a:rPr lang="hu-HU" sz="2000" b="1" dirty="0" smtClean="0">
                <a:latin typeface="Arial" panose="020B0604020202020204" pitchFamily="34" charset="0"/>
                <a:cs typeface="Arial" panose="020B0604020202020204" pitchFamily="34" charset="0"/>
              </a:rPr>
              <a:t>kastély/</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32722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331640" y="620688"/>
            <a:ext cx="6606480" cy="5693866"/>
          </a:xfrm>
          <a:prstGeom prst="rect">
            <a:avLst/>
          </a:prstGeom>
        </p:spPr>
        <p:txBody>
          <a:bodyPr wrap="square">
            <a:spAutoFit/>
          </a:bodyPr>
          <a:lstStyle/>
          <a:p>
            <a:pPr marL="342900" indent="-342900">
              <a:buFont typeface="Arial" panose="020B0604020202020204" pitchFamily="34" charset="0"/>
              <a:buChar char="•"/>
            </a:pPr>
            <a:r>
              <a:rPr lang="hu-HU" sz="2400" b="1" dirty="0">
                <a:solidFill>
                  <a:srgbClr val="FF0000"/>
                </a:solidFill>
                <a:latin typeface="Arial" panose="020B0604020202020204" pitchFamily="34" charset="0"/>
                <a:cs typeface="Arial" panose="020B0604020202020204" pitchFamily="34" charset="0"/>
              </a:rPr>
              <a:t>Művészeti akadémia </a:t>
            </a:r>
            <a:r>
              <a:rPr lang="hu-HU" sz="2400" b="1" dirty="0">
                <a:latin typeface="Arial" panose="020B0604020202020204" pitchFamily="34" charset="0"/>
                <a:cs typeface="Arial" panose="020B0604020202020204" pitchFamily="34" charset="0"/>
              </a:rPr>
              <a:t>fogalma, története</a:t>
            </a:r>
          </a:p>
          <a:p>
            <a:pPr marL="342900" indent="-342900">
              <a:buFont typeface="Arial" panose="020B0604020202020204" pitchFamily="34" charset="0"/>
              <a:buChar char="•"/>
            </a:pPr>
            <a:r>
              <a:rPr lang="hu-HU" sz="2400" b="1" dirty="0">
                <a:latin typeface="Arial" panose="020B0604020202020204" pitchFamily="34" charset="0"/>
                <a:cs typeface="Arial" panose="020B0604020202020204" pitchFamily="34" charset="0"/>
              </a:rPr>
              <a:t>Párizsi Ecole des Beaux Arts: épülete, építői,</a:t>
            </a:r>
          </a:p>
          <a:p>
            <a:pPr marL="342900" indent="-342900">
              <a:buFont typeface="Arial" panose="020B0604020202020204" pitchFamily="34" charset="0"/>
              <a:buChar char="•"/>
            </a:pPr>
            <a:r>
              <a:rPr lang="hu-HU" sz="2400" b="1" dirty="0">
                <a:latin typeface="Arial" panose="020B0604020202020204" pitchFamily="34" charset="0"/>
                <a:cs typeface="Arial" panose="020B0604020202020204" pitchFamily="34" charset="0"/>
              </a:rPr>
              <a:t>Grand Prix díj Róma: Mancini  palota, Villa Medici</a:t>
            </a:r>
          </a:p>
          <a:p>
            <a:pPr marL="342900" indent="-342900">
              <a:buFont typeface="Arial" panose="020B0604020202020204" pitchFamily="34" charset="0"/>
              <a:buChar char="•"/>
            </a:pPr>
            <a:r>
              <a:rPr lang="hu-HU" sz="2400" b="1" dirty="0">
                <a:latin typeface="Arial" panose="020B0604020202020204" pitchFamily="34" charset="0"/>
                <a:cs typeface="Arial" panose="020B0604020202020204" pitchFamily="34" charset="0"/>
              </a:rPr>
              <a:t>Szalon, kiállítások</a:t>
            </a:r>
          </a:p>
          <a:p>
            <a:pPr marL="342900" indent="-342900">
              <a:buFont typeface="Arial" panose="020B0604020202020204" pitchFamily="34" charset="0"/>
              <a:buChar char="•"/>
            </a:pPr>
            <a:r>
              <a:rPr lang="hu-HU" sz="2000" b="1" dirty="0">
                <a:latin typeface="Arial" panose="020B0604020202020204" pitchFamily="34" charset="0"/>
                <a:cs typeface="Arial" panose="020B0604020202020204" pitchFamily="34" charset="0"/>
              </a:rPr>
              <a:t>Függetlenné válás iskolái: Akadémia Julian</a:t>
            </a:r>
            <a:r>
              <a:rPr lang="hu-HU" sz="2400" b="1" dirty="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rPr>
              <a:t>Akadémia Colarossi</a:t>
            </a:r>
          </a:p>
          <a:p>
            <a:pPr marL="342900" indent="-342900">
              <a:buFont typeface="Arial" panose="020B0604020202020204" pitchFamily="34" charset="0"/>
              <a:buChar char="•"/>
            </a:pPr>
            <a:r>
              <a:rPr lang="hu-HU" sz="2400" b="1" dirty="0">
                <a:latin typeface="Arial" panose="020B0604020202020204" pitchFamily="34" charset="0"/>
                <a:cs typeface="Arial" panose="020B0604020202020204" pitchFamily="34" charset="0"/>
              </a:rPr>
              <a:t>München, Bécs, </a:t>
            </a:r>
            <a:r>
              <a:rPr lang="hu-HU" sz="2400" b="1" dirty="0" smtClean="0">
                <a:latin typeface="Arial" panose="020B0604020202020204" pitchFamily="34" charset="0"/>
                <a:cs typeface="Arial" panose="020B0604020202020204" pitchFamily="34" charset="0"/>
              </a:rPr>
              <a:t>Bauhaus</a:t>
            </a:r>
          </a:p>
          <a:p>
            <a:pPr marL="342900" indent="-342900">
              <a:buFont typeface="Arial" panose="020B0604020202020204" pitchFamily="34" charset="0"/>
              <a:buChar char="•"/>
            </a:pPr>
            <a:r>
              <a:rPr lang="hu-HU" sz="2400" b="1" dirty="0" smtClean="0">
                <a:solidFill>
                  <a:srgbClr val="FF0000"/>
                </a:solidFill>
                <a:latin typeface="Arial" panose="020B0604020202020204" pitchFamily="34" charset="0"/>
                <a:cs typeface="Arial" panose="020B0604020202020204" pitchFamily="34" charset="0"/>
              </a:rPr>
              <a:t>Akadémizmus</a:t>
            </a:r>
            <a:r>
              <a:rPr lang="hu-HU" sz="2400" b="1" dirty="0" smtClean="0">
                <a:latin typeface="Arial" panose="020B0604020202020204" pitchFamily="34" charset="0"/>
                <a:cs typeface="Arial" panose="020B0604020202020204" pitchFamily="34" charset="0"/>
              </a:rPr>
              <a:t> fogalma, története,képviselői:</a:t>
            </a:r>
            <a:r>
              <a:rPr lang="hu-HU" sz="2400" b="1" dirty="0" smtClean="0">
                <a:solidFill>
                  <a:srgbClr val="00B050"/>
                </a:solidFill>
                <a:latin typeface="Arial" panose="020B0604020202020204" pitchFamily="34" charset="0"/>
                <a:cs typeface="Arial" panose="020B0604020202020204" pitchFamily="34" charset="0"/>
              </a:rPr>
              <a:t> </a:t>
            </a:r>
            <a:r>
              <a:rPr lang="hu-HU" sz="2000" b="1" dirty="0" smtClean="0">
                <a:solidFill>
                  <a:srgbClr val="00B050"/>
                </a:solidFill>
                <a:latin typeface="Arial" panose="020B0604020202020204" pitchFamily="34" charset="0"/>
                <a:cs typeface="Arial" panose="020B0604020202020204" pitchFamily="34" charset="0"/>
              </a:rPr>
              <a:t>Alexandre CABANEL</a:t>
            </a:r>
            <a:r>
              <a:rPr lang="hu-HU" sz="2400" b="1" dirty="0" smtClean="0">
                <a:solidFill>
                  <a:srgbClr val="00B050"/>
                </a:solidFill>
                <a:latin typeface="Arial" panose="020B0604020202020204" pitchFamily="34" charset="0"/>
                <a:cs typeface="Arial" panose="020B0604020202020204" pitchFamily="34" charset="0"/>
              </a:rPr>
              <a:t>,</a:t>
            </a:r>
            <a:endParaRPr lang="hu-HU" sz="2400" b="1"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hu-HU" sz="2400" b="1" dirty="0" smtClean="0">
                <a:latin typeface="Arial" panose="020B0604020202020204" pitchFamily="34" charset="0"/>
                <a:cs typeface="Arial" panose="020B0604020202020204" pitchFamily="34" charset="0"/>
              </a:rPr>
              <a:t>„függetlenek” : </a:t>
            </a:r>
            <a:r>
              <a:rPr lang="hu-HU" sz="2000" b="1" dirty="0">
                <a:solidFill>
                  <a:srgbClr val="00B050"/>
                </a:solidFill>
                <a:latin typeface="Arial" panose="020B0604020202020204" pitchFamily="34" charset="0"/>
                <a:cs typeface="Arial" panose="020B0604020202020204" pitchFamily="34" charset="0"/>
              </a:rPr>
              <a:t>Aristide </a:t>
            </a:r>
            <a:r>
              <a:rPr lang="hu-HU" sz="2000" b="1" dirty="0" smtClean="0">
                <a:solidFill>
                  <a:srgbClr val="00B050"/>
                </a:solidFill>
                <a:latin typeface="Arial" panose="020B0604020202020204" pitchFamily="34" charset="0"/>
                <a:cs typeface="Arial" panose="020B0604020202020204" pitchFamily="34" charset="0"/>
              </a:rPr>
              <a:t>Maillol, Pierre </a:t>
            </a:r>
            <a:r>
              <a:rPr lang="hu-HU" sz="2000" b="1" dirty="0">
                <a:solidFill>
                  <a:srgbClr val="00B050"/>
                </a:solidFill>
                <a:latin typeface="Arial" panose="020B0604020202020204" pitchFamily="34" charset="0"/>
                <a:cs typeface="Arial" panose="020B0604020202020204" pitchFamily="34" charset="0"/>
              </a:rPr>
              <a:t>Bonnard, William-Adolphe Bouguereau </a:t>
            </a:r>
            <a:endParaRPr lang="hu-HU" sz="2000" b="1" dirty="0" smtClean="0">
              <a:solidFill>
                <a:srgbClr val="00B05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hu-HU" sz="2000" b="1" dirty="0" smtClean="0">
                <a:latin typeface="Arial" panose="020B0604020202020204" pitchFamily="34" charset="0"/>
                <a:cs typeface="Arial" panose="020B0604020202020204" pitchFamily="34" charset="0"/>
              </a:rPr>
              <a:t>Függetlenek, de akadémisták</a:t>
            </a:r>
            <a:r>
              <a:rPr lang="hu-HU" sz="2000" b="1" dirty="0" smtClean="0">
                <a:solidFill>
                  <a:srgbClr val="00B050"/>
                </a:solidFill>
                <a:latin typeface="Arial" panose="020B0604020202020204" pitchFamily="34" charset="0"/>
                <a:cs typeface="Arial" panose="020B0604020202020204" pitchFamily="34" charset="0"/>
              </a:rPr>
              <a:t>:</a:t>
            </a:r>
            <a:r>
              <a:rPr lang="hu-HU" sz="2000" b="1" dirty="0">
                <a:solidFill>
                  <a:srgbClr val="00B050"/>
                </a:solidFill>
                <a:latin typeface="Arial" panose="020B0604020202020204" pitchFamily="34" charset="0"/>
                <a:cs typeface="Arial" panose="020B0604020202020204" pitchFamily="34" charset="0"/>
              </a:rPr>
              <a:t/>
            </a:r>
            <a:br>
              <a:rPr lang="hu-HU" sz="2000" b="1" dirty="0">
                <a:solidFill>
                  <a:srgbClr val="00B050"/>
                </a:solidFill>
                <a:latin typeface="Arial" panose="020B0604020202020204" pitchFamily="34" charset="0"/>
                <a:cs typeface="Arial" panose="020B0604020202020204" pitchFamily="34" charset="0"/>
              </a:rPr>
            </a:br>
            <a:r>
              <a:rPr lang="hu-HU" sz="2000" b="1" dirty="0">
                <a:solidFill>
                  <a:srgbClr val="00B050"/>
                </a:solidFill>
                <a:latin typeface="Arial" panose="020B0604020202020204" pitchFamily="34" charset="0"/>
                <a:cs typeface="Arial" panose="020B0604020202020204" pitchFamily="34" charset="0"/>
              </a:rPr>
              <a:t>Franz Xaver </a:t>
            </a:r>
            <a:r>
              <a:rPr lang="hu-HU" sz="2000" b="1" dirty="0" smtClean="0">
                <a:solidFill>
                  <a:srgbClr val="00B050"/>
                </a:solidFill>
                <a:latin typeface="Arial" panose="020B0604020202020204" pitchFamily="34" charset="0"/>
                <a:cs typeface="Arial" panose="020B0604020202020204" pitchFamily="34" charset="0"/>
              </a:rPr>
              <a:t>Winterhalter,</a:t>
            </a:r>
            <a:r>
              <a:rPr lang="hu-HU" sz="2000" b="1" dirty="0">
                <a:solidFill>
                  <a:srgbClr val="00B050"/>
                </a:solidFill>
                <a:latin typeface="Arial" panose="020B0604020202020204" pitchFamily="34" charset="0"/>
                <a:cs typeface="Arial" panose="020B0604020202020204" pitchFamily="34" charset="0"/>
              </a:rPr>
              <a:t> William Powell Frith </a:t>
            </a:r>
            <a:r>
              <a:rPr lang="hu-HU" sz="2000" b="1" dirty="0" smtClean="0">
                <a:solidFill>
                  <a:srgbClr val="00B050"/>
                </a:solidFill>
                <a:latin typeface="Arial" panose="020B0604020202020204" pitchFamily="34" charset="0"/>
                <a:cs typeface="Arial" panose="020B0604020202020204" pitchFamily="34" charset="0"/>
              </a:rPr>
              <a:t>,</a:t>
            </a:r>
            <a:r>
              <a:rPr lang="hu-HU" sz="2000" b="1" dirty="0">
                <a:solidFill>
                  <a:srgbClr val="00B050"/>
                </a:solidFill>
                <a:latin typeface="Arial" panose="020B0604020202020204" pitchFamily="34" charset="0"/>
                <a:cs typeface="Arial" panose="020B0604020202020204" pitchFamily="34" charset="0"/>
              </a:rPr>
              <a:t> Frederic Leighton </a:t>
            </a:r>
            <a:r>
              <a:rPr lang="hu-HU" sz="2000" b="1" dirty="0" smtClean="0">
                <a:solidFill>
                  <a:srgbClr val="00B050"/>
                </a:solidFill>
                <a:latin typeface="Arial" panose="020B0604020202020204" pitchFamily="34" charset="0"/>
                <a:cs typeface="Arial" panose="020B0604020202020204" pitchFamily="34" charset="0"/>
              </a:rPr>
              <a:t>,</a:t>
            </a:r>
            <a:endParaRPr lang="hu-HU" sz="2000" b="1"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53610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 Salon Carre du Louvre, 1870 körül alkotó: French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75" y="-58838"/>
            <a:ext cx="8628925" cy="6916838"/>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4499992" y="30560"/>
            <a:ext cx="915635" cy="523220"/>
          </a:xfrm>
          <a:prstGeom prst="rect">
            <a:avLst/>
          </a:prstGeom>
          <a:noFill/>
        </p:spPr>
        <p:txBody>
          <a:bodyPr wrap="none" rtlCol="0">
            <a:spAutoFit/>
          </a:bodyPr>
          <a:lstStyle/>
          <a:p>
            <a:r>
              <a:rPr lang="hu-HU" sz="2800" b="1" dirty="0" smtClean="0">
                <a:solidFill>
                  <a:srgbClr val="FF0000"/>
                </a:solidFill>
              </a:rPr>
              <a:t>1870</a:t>
            </a:r>
            <a:endParaRPr lang="hu-HU" sz="2800" b="1" dirty="0">
              <a:solidFill>
                <a:srgbClr val="FF0000"/>
              </a:solidFill>
            </a:endParaRPr>
          </a:p>
        </p:txBody>
      </p:sp>
    </p:spTree>
    <p:extLst>
      <p:ext uri="{BB962C8B-B14F-4D97-AF65-F5344CB8AC3E}">
        <p14:creationId xmlns:p14="http://schemas.microsoft.com/office/powerpoint/2010/main" val="41215300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ájl:Galerie d'Apollon (Louv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35181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644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ájl: Palais du Louvre - Galerie d'Apollon - Delacroix - Apollon terrassant le serpent Pyth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3275856" y="260648"/>
            <a:ext cx="3421129" cy="523220"/>
          </a:xfrm>
          <a:prstGeom prst="rect">
            <a:avLst/>
          </a:prstGeom>
        </p:spPr>
        <p:txBody>
          <a:bodyPr wrap="none">
            <a:spAutoFit/>
          </a:bodyPr>
          <a:lstStyle/>
          <a:p>
            <a:r>
              <a:rPr lang="hu-HU" sz="2800" b="1" dirty="0">
                <a:solidFill>
                  <a:srgbClr val="00B050"/>
                </a:solidFill>
                <a:latin typeface="Arial" panose="020B0604020202020204" pitchFamily="34" charset="0"/>
                <a:cs typeface="Arial" panose="020B0604020202020204" pitchFamily="34" charset="0"/>
              </a:rPr>
              <a:t>Eugène Delacroix:</a:t>
            </a:r>
            <a:r>
              <a:rPr lang="hu-HU" sz="2800" b="1" i="1" dirty="0">
                <a:solidFill>
                  <a:srgbClr val="00B050"/>
                </a:solidFill>
                <a:latin typeface="Arial" panose="020B0604020202020204" pitchFamily="34" charset="0"/>
                <a:cs typeface="Arial" panose="020B0604020202020204" pitchFamily="34" charset="0"/>
              </a:rPr>
              <a:t> </a:t>
            </a:r>
            <a:endParaRPr lang="hu-HU" sz="2800" b="1"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1981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467544" y="548680"/>
            <a:ext cx="7848872" cy="5816977"/>
          </a:xfrm>
          <a:prstGeom prst="rect">
            <a:avLst/>
          </a:prstGeom>
        </p:spPr>
        <p:txBody>
          <a:bodyPr wrap="square">
            <a:spAutoFit/>
          </a:bodyPr>
          <a:lstStyle/>
          <a:p>
            <a:r>
              <a:rPr lang="vi-VN" sz="2400" b="1" dirty="0">
                <a:solidFill>
                  <a:srgbClr val="FF0000"/>
                </a:solidFill>
                <a:latin typeface="Arial" panose="020B0604020202020204" pitchFamily="34" charset="0"/>
                <a:cs typeface="Arial" panose="020B0604020202020204" pitchFamily="34" charset="0"/>
              </a:rPr>
              <a:t>Académie </a:t>
            </a:r>
            <a:r>
              <a:rPr lang="vi-VN" sz="2400" b="1" dirty="0" smtClean="0">
                <a:solidFill>
                  <a:srgbClr val="FF0000"/>
                </a:solidFill>
                <a:latin typeface="Arial" panose="020B0604020202020204" pitchFamily="34" charset="0"/>
                <a:cs typeface="Arial" panose="020B0604020202020204" pitchFamily="34" charset="0"/>
              </a:rPr>
              <a:t>Julian</a:t>
            </a:r>
            <a:r>
              <a:rPr lang="hu-HU" sz="2400" b="1" dirty="0" smtClean="0">
                <a:solidFill>
                  <a:srgbClr val="FF0000"/>
                </a:solidFill>
                <a:latin typeface="Arial" panose="020B0604020202020204" pitchFamily="34" charset="0"/>
                <a:cs typeface="Arial" panose="020B0604020202020204" pitchFamily="34" charset="0"/>
              </a:rPr>
              <a:t> Párizs </a:t>
            </a:r>
          </a:p>
          <a:p>
            <a:endParaRPr lang="hu-HU" sz="2400" b="1" dirty="0" smtClean="0">
              <a:solidFill>
                <a:srgbClr val="FF0000"/>
              </a:solidFill>
              <a:latin typeface="Arial" panose="020B0604020202020204" pitchFamily="34" charset="0"/>
              <a:cs typeface="Arial" panose="020B0604020202020204" pitchFamily="34" charset="0"/>
            </a:endParaRPr>
          </a:p>
          <a:p>
            <a:r>
              <a:rPr lang="vi-VN" sz="2000" b="1" dirty="0">
                <a:latin typeface="Arial" panose="020B0604020202020204" pitchFamily="34" charset="0"/>
                <a:cs typeface="Arial" panose="020B0604020202020204" pitchFamily="34" charset="0"/>
              </a:rPr>
              <a:t> </a:t>
            </a:r>
            <a:r>
              <a:rPr lang="vi-VN" sz="2000" b="1" dirty="0" smtClean="0">
                <a:latin typeface="Arial" panose="020B0604020202020204" pitchFamily="34" charset="0"/>
                <a:cs typeface="Arial" panose="020B0604020202020204" pitchFamily="34" charset="0"/>
              </a:rPr>
              <a:t>egy</a:t>
            </a:r>
            <a:r>
              <a:rPr lang="vi-VN" sz="2000" b="1" dirty="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 magán </a:t>
            </a:r>
            <a:r>
              <a:rPr lang="vi-VN" sz="2000" b="1" dirty="0">
                <a:latin typeface="Arial" panose="020B0604020202020204" pitchFamily="34" charset="0"/>
                <a:cs typeface="Arial" panose="020B0604020202020204" pitchFamily="34" charset="0"/>
              </a:rPr>
              <a:t> festészeti és szobrászati </a:t>
            </a:r>
            <a:r>
              <a:rPr lang="hu-HU" sz="2000" b="1" dirty="0" smtClean="0">
                <a:latin typeface="Arial" panose="020B0604020202020204" pitchFamily="34" charset="0"/>
                <a:cs typeface="Arial" panose="020B0604020202020204" pitchFamily="34" charset="0"/>
              </a:rPr>
              <a:t> művészeti iskola volt, amit 1867-ben  </a:t>
            </a:r>
            <a:r>
              <a:rPr lang="hu-HU" sz="2400" b="1" dirty="0" smtClean="0">
                <a:solidFill>
                  <a:srgbClr val="00B050"/>
                </a:solidFill>
                <a:latin typeface="Arial" panose="020B0604020202020204" pitchFamily="34" charset="0"/>
                <a:cs typeface="Arial" panose="020B0604020202020204" pitchFamily="34" charset="0"/>
              </a:rPr>
              <a:t>Rodolphe </a:t>
            </a:r>
            <a:r>
              <a:rPr lang="hu-HU" sz="2400" b="1" dirty="0">
                <a:solidFill>
                  <a:srgbClr val="00B050"/>
                </a:solidFill>
                <a:latin typeface="Arial" panose="020B0604020202020204" pitchFamily="34" charset="0"/>
                <a:cs typeface="Arial" panose="020B0604020202020204" pitchFamily="34" charset="0"/>
              </a:rPr>
              <a:t>Julian </a:t>
            </a:r>
            <a:r>
              <a:rPr lang="hu-HU" sz="2000" b="1" dirty="0">
                <a:latin typeface="Arial" panose="020B0604020202020204" pitchFamily="34" charset="0"/>
                <a:cs typeface="Arial" panose="020B0604020202020204" pitchFamily="34" charset="0"/>
              </a:rPr>
              <a:t>(</a:t>
            </a:r>
            <a:r>
              <a:rPr lang="hu-HU" sz="2000" b="1" dirty="0" smtClean="0">
                <a:latin typeface="Arial" panose="020B0604020202020204" pitchFamily="34" charset="0"/>
                <a:cs typeface="Arial" panose="020B0604020202020204" pitchFamily="34" charset="0"/>
              </a:rPr>
              <a:t>1839  </a:t>
            </a:r>
            <a:r>
              <a:rPr lang="hu-HU" sz="2000" b="1" dirty="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1907) </a:t>
            </a:r>
            <a:r>
              <a:rPr lang="hu-HU" sz="2000" b="1" dirty="0">
                <a:latin typeface="Arial" panose="020B0604020202020204" pitchFamily="34" charset="0"/>
                <a:cs typeface="Arial" panose="020B0604020202020204" pitchFamily="34" charset="0"/>
              </a:rPr>
              <a:t> francia festő</a:t>
            </a:r>
            <a:r>
              <a:rPr lang="hu-HU" sz="2000" b="1" dirty="0" smtClean="0">
                <a:latin typeface="Arial" panose="020B0604020202020204" pitchFamily="34" charset="0"/>
                <a:cs typeface="Arial" panose="020B0604020202020204" pitchFamily="34" charset="0"/>
              </a:rPr>
              <a:t>, rézkarcoló </a:t>
            </a:r>
            <a:r>
              <a:rPr lang="hu-HU" sz="2000" b="1" dirty="0">
                <a:latin typeface="Arial" panose="020B0604020202020204" pitchFamily="34" charset="0"/>
                <a:cs typeface="Arial" panose="020B0604020202020204" pitchFamily="34" charset="0"/>
              </a:rPr>
              <a:t> és </a:t>
            </a:r>
            <a:r>
              <a:rPr lang="hu-HU" sz="2000" b="1" dirty="0" smtClean="0">
                <a:latin typeface="Arial" panose="020B0604020202020204" pitchFamily="34" charset="0"/>
                <a:cs typeface="Arial" panose="020B0604020202020204" pitchFamily="34" charset="0"/>
              </a:rPr>
              <a:t>professzor alapított. Az </a:t>
            </a:r>
            <a:r>
              <a:rPr lang="hu-HU" sz="2000" b="1" dirty="0">
                <a:latin typeface="Arial" panose="020B0604020202020204" pitchFamily="34" charset="0"/>
                <a:cs typeface="Arial" panose="020B0604020202020204" pitchFamily="34" charset="0"/>
              </a:rPr>
              <a:t>iskola 1868 és 1968 között működött</a:t>
            </a:r>
            <a:r>
              <a:rPr lang="hu-HU" sz="2000" b="1" dirty="0" smtClean="0">
                <a:latin typeface="Arial" panose="020B0604020202020204" pitchFamily="34" charset="0"/>
                <a:cs typeface="Arial" panose="020B0604020202020204" pitchFamily="34" charset="0"/>
              </a:rPr>
              <a:t>.</a:t>
            </a:r>
          </a:p>
          <a:p>
            <a:r>
              <a:rPr lang="hu-HU" sz="2000" b="1" dirty="0">
                <a:latin typeface="Arial" panose="020B0604020202020204" pitchFamily="34" charset="0"/>
                <a:cs typeface="Arial" panose="020B0604020202020204" pitchFamily="34" charset="0"/>
              </a:rPr>
              <a:t>Egy olyan időszakban alapították, amikor a művészet hosszú, döntő változáson ment keresztül, az Academie Julian mindenféle festőnek és szobrásznak adott otthont, és soha nem próbálta meg őket egyetlen vonalhoz sem igazítani</a:t>
            </a:r>
            <a:r>
              <a:rPr lang="hu-HU" sz="2000" b="1" dirty="0" smtClean="0">
                <a:latin typeface="Arial" panose="020B0604020202020204" pitchFamily="34" charset="0"/>
                <a:cs typeface="Arial" panose="020B0604020202020204" pitchFamily="34" charset="0"/>
              </a:rPr>
              <a:t>. A </a:t>
            </a:r>
            <a:r>
              <a:rPr lang="hu-HU" sz="2000" b="1" dirty="0">
                <a:latin typeface="Arial" panose="020B0604020202020204" pitchFamily="34" charset="0"/>
                <a:cs typeface="Arial" panose="020B0604020202020204" pitchFamily="34" charset="0"/>
              </a:rPr>
              <a:t>férfiakat és a nőket külön képezték, és a nők ugyanazokban a tanulmányokban vettek részt, mint a férfiak, beleértve az aktmodellek rajzolását és festését is</a:t>
            </a:r>
            <a:r>
              <a:rPr lang="hu-HU" sz="2000" b="1" dirty="0" smtClean="0">
                <a:latin typeface="Arial" panose="020B0604020202020204" pitchFamily="34" charset="0"/>
                <a:cs typeface="Arial" panose="020B0604020202020204" pitchFamily="34" charset="0"/>
              </a:rPr>
              <a:t>.</a:t>
            </a:r>
          </a:p>
          <a:p>
            <a:r>
              <a:rPr lang="hu-HU" sz="2000" b="1" dirty="0">
                <a:latin typeface="Arial" panose="020B0604020202020204" pitchFamily="34" charset="0"/>
                <a:cs typeface="Arial" panose="020B0604020202020204" pitchFamily="34" charset="0"/>
              </a:rPr>
              <a:t>1888–89-ben </a:t>
            </a:r>
            <a:r>
              <a:rPr lang="hu-HU" sz="2000" b="1" dirty="0">
                <a:latin typeface="Arial" panose="020B0604020202020204" pitchFamily="34" charset="0"/>
                <a:cs typeface="Arial" panose="020B0604020202020204" pitchFamily="34" charset="0"/>
                <a:hlinkClick r:id="rId2"/>
              </a:rPr>
              <a:t>Pierre Bonnard</a:t>
            </a:r>
            <a:r>
              <a:rPr lang="hu-HU" sz="2000" b="1" dirty="0">
                <a:latin typeface="Arial" panose="020B0604020202020204" pitchFamily="34" charset="0"/>
                <a:cs typeface="Arial" panose="020B0604020202020204" pitchFamily="34" charset="0"/>
              </a:rPr>
              <a:t> és </a:t>
            </a:r>
            <a:r>
              <a:rPr lang="hu-HU" sz="2000" b="1" dirty="0">
                <a:latin typeface="Arial" panose="020B0604020202020204" pitchFamily="34" charset="0"/>
                <a:cs typeface="Arial" panose="020B0604020202020204" pitchFamily="34" charset="0"/>
                <a:hlinkClick r:id="rId3"/>
              </a:rPr>
              <a:t>Edouard Vuillard</a:t>
            </a:r>
            <a:r>
              <a:rPr lang="hu-HU" sz="2000" b="1" dirty="0">
                <a:latin typeface="Arial" panose="020B0604020202020204" pitchFamily="34" charset="0"/>
                <a:cs typeface="Arial" panose="020B0604020202020204" pitchFamily="34" charset="0"/>
              </a:rPr>
              <a:t> ott tanultak, és néhány mással együtt megalapították a </a:t>
            </a:r>
            <a:r>
              <a:rPr lang="hu-HU" sz="2000" b="1" dirty="0">
                <a:latin typeface="Arial" panose="020B0604020202020204" pitchFamily="34" charset="0"/>
                <a:cs typeface="Arial" panose="020B0604020202020204" pitchFamily="34" charset="0"/>
                <a:hlinkClick r:id="rId4"/>
              </a:rPr>
              <a:t>Nabis </a:t>
            </a:r>
            <a:r>
              <a:rPr lang="hu-HU" sz="2000" b="1" dirty="0">
                <a:latin typeface="Arial" panose="020B0604020202020204" pitchFamily="34" charset="0"/>
                <a:cs typeface="Arial" panose="020B0604020202020204" pitchFamily="34" charset="0"/>
                <a:hlinkClick r:id="rId5"/>
              </a:rPr>
              <a:t>szimbolista</a:t>
            </a:r>
            <a:r>
              <a:rPr lang="hu-HU" sz="2000" b="1" dirty="0">
                <a:latin typeface="Arial" panose="020B0604020202020204" pitchFamily="34" charset="0"/>
                <a:cs typeface="Arial" panose="020B0604020202020204" pitchFamily="34" charset="0"/>
              </a:rPr>
              <a:t> csoportot . Az Académie Julian népszerű volt a külföldi művészeti hallgatók körében, és számos vezető modern művész töltött ott időt.</a:t>
            </a:r>
          </a:p>
        </p:txBody>
      </p:sp>
    </p:spTree>
    <p:extLst>
      <p:ext uri="{BB962C8B-B14F-4D97-AF65-F5344CB8AC3E}">
        <p14:creationId xmlns:p14="http://schemas.microsoft.com/office/powerpoint/2010/main" val="17664446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blogger.googleusercontent.com/img/b/R29vZ2xl/AVvXsEiWzhNbBwU_-KUIOsesRTBYcn40CaLgXK27kDH5uA9PkYZaMU0v0l6C0ImZ0E6H1cwp3nrC80Y5orqyYrgL07nIMbB96vAJAFQcxvCSBIa3266135tG7P7sWLkN8t0xOeonFYm0xPfnfa0/s640/Academie+Julian+tod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5"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6543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260648"/>
            <a:ext cx="8892480" cy="5755422"/>
          </a:xfrm>
          <a:prstGeom prst="rect">
            <a:avLst/>
          </a:prstGeom>
        </p:spPr>
        <p:txBody>
          <a:bodyPr wrap="square">
            <a:spAutoFit/>
          </a:bodyPr>
          <a:lstStyle/>
          <a:p>
            <a:r>
              <a:rPr lang="hu-HU" sz="2800" b="1" dirty="0" smtClean="0">
                <a:solidFill>
                  <a:srgbClr val="FF0000"/>
                </a:solidFill>
                <a:latin typeface="Arial" panose="020B0604020202020204" pitchFamily="34" charset="0"/>
                <a:cs typeface="Arial" panose="020B0604020202020204" pitchFamily="34" charset="0"/>
              </a:rPr>
              <a:t>A Colarossi</a:t>
            </a:r>
          </a:p>
          <a:p>
            <a:endParaRPr lang="hu-HU" sz="2800" b="1" dirty="0" smtClean="0">
              <a:solidFill>
                <a:srgbClr val="FF0000"/>
              </a:solidFill>
              <a:latin typeface="Arial" panose="020B0604020202020204" pitchFamily="34" charset="0"/>
              <a:cs typeface="Arial" panose="020B0604020202020204" pitchFamily="34" charset="0"/>
            </a:endParaRPr>
          </a:p>
          <a:p>
            <a:r>
              <a:rPr lang="hu-HU" sz="2400" b="1" dirty="0">
                <a:solidFill>
                  <a:srgbClr val="00B050"/>
                </a:solidFill>
                <a:latin typeface="Arial" panose="020B0604020202020204" pitchFamily="34" charset="0"/>
                <a:cs typeface="Arial" panose="020B0604020202020204" pitchFamily="34" charset="0"/>
              </a:rPr>
              <a:t>Filippo Colarossi</a:t>
            </a:r>
            <a:r>
              <a:rPr lang="hu-HU" sz="2000" b="1" dirty="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(1841 -1906) olasz szobrász és festő 1870-ben alapította az iskolát, 30 évig működött Párizsban.</a:t>
            </a:r>
            <a:r>
              <a:rPr lang="hu-HU" sz="2000" b="1" dirty="0">
                <a:latin typeface="Arial" panose="020B0604020202020204" pitchFamily="34" charset="0"/>
                <a:cs typeface="Arial" panose="020B0604020202020204" pitchFamily="34" charset="0"/>
              </a:rPr>
              <a:t> </a:t>
            </a:r>
            <a:endParaRPr lang="hu-HU" sz="2000" b="1" dirty="0" smtClean="0">
              <a:solidFill>
                <a:srgbClr val="FF0000"/>
              </a:solidFill>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Akárcsak </a:t>
            </a:r>
            <a:r>
              <a:rPr lang="hu-HU" sz="2000" b="1" dirty="0">
                <a:latin typeface="Arial" panose="020B0604020202020204" pitchFamily="34" charset="0"/>
                <a:cs typeface="Arial" panose="020B0604020202020204" pitchFamily="34" charset="0"/>
              </a:rPr>
              <a:t>a Julian, befogadták a nőket, és lehetővé tették számukra, hogy a meztelen férfi </a:t>
            </a:r>
            <a:r>
              <a:rPr lang="hu-HU" sz="2000" b="1" dirty="0" smtClean="0">
                <a:latin typeface="Arial" panose="020B0604020202020204" pitchFamily="34" charset="0"/>
                <a:cs typeface="Arial" panose="020B0604020202020204" pitchFamily="34" charset="0"/>
              </a:rPr>
              <a:t>modellről </a:t>
            </a:r>
            <a:r>
              <a:rPr lang="hu-HU" sz="2000" b="1" dirty="0">
                <a:latin typeface="Arial" panose="020B0604020202020204" pitchFamily="34" charset="0"/>
                <a:cs typeface="Arial" panose="020B0604020202020204" pitchFamily="34" charset="0"/>
              </a:rPr>
              <a:t>rajzoljanak.</a:t>
            </a:r>
          </a:p>
          <a:p>
            <a:r>
              <a:rPr lang="hu-HU" sz="2000" b="1" dirty="0">
                <a:latin typeface="Arial" panose="020B0604020202020204" pitchFamily="34" charset="0"/>
                <a:cs typeface="Arial" panose="020B0604020202020204" pitchFamily="34" charset="0"/>
              </a:rPr>
              <a:t>Számos tanítványa között volt </a:t>
            </a:r>
            <a:r>
              <a:rPr lang="hu-HU" sz="2400" b="1" dirty="0">
                <a:solidFill>
                  <a:srgbClr val="00B050"/>
                </a:solidFill>
                <a:latin typeface="Arial" panose="020B0604020202020204" pitchFamily="34" charset="0"/>
                <a:cs typeface="Arial" panose="020B0604020202020204" pitchFamily="34" charset="0"/>
              </a:rPr>
              <a:t>Paul Gauguin, Camille Claudel, Marcel Gromaire, Eileen Gray, Giacometti és Modigliani </a:t>
            </a:r>
            <a:r>
              <a:rPr lang="hu-HU" sz="2000" b="1" dirty="0">
                <a:latin typeface="Arial" panose="020B0604020202020204" pitchFamily="34" charset="0"/>
                <a:cs typeface="Arial" panose="020B0604020202020204" pitchFamily="34" charset="0"/>
              </a:rPr>
              <a:t>. </a:t>
            </a:r>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Filippo Colarossi egy </a:t>
            </a:r>
            <a:r>
              <a:rPr lang="hu-HU" sz="2000" b="1" dirty="0">
                <a:latin typeface="Arial" panose="020B0604020202020204" pitchFamily="34" charset="0"/>
                <a:cs typeface="Arial" panose="020B0604020202020204" pitchFamily="34" charset="0"/>
              </a:rPr>
              <a:t>olyan művészeti iskola létrehozására törekedett, amely dacol az akadémiai merevséggel. </a:t>
            </a:r>
            <a:r>
              <a:rPr lang="hu-HU" sz="2000" b="1" dirty="0" smtClean="0">
                <a:latin typeface="Arial" panose="020B0604020202020204" pitchFamily="34" charset="0"/>
                <a:cs typeface="Arial" panose="020B0604020202020204" pitchFamily="34" charset="0"/>
              </a:rPr>
              <a:t> Az </a:t>
            </a:r>
            <a:r>
              <a:rPr lang="hu-HU" sz="2000" b="1" dirty="0">
                <a:latin typeface="Arial" panose="020B0604020202020204" pitchFamily="34" charset="0"/>
                <a:cs typeface="Arial" panose="020B0604020202020204" pitchFamily="34" charset="0"/>
              </a:rPr>
              <a:t>Olaszországban született </a:t>
            </a:r>
            <a:r>
              <a:rPr lang="hu-HU" sz="2000" b="1" dirty="0">
                <a:latin typeface="Arial" panose="020B0604020202020204" pitchFamily="34" charset="0"/>
                <a:cs typeface="Arial" panose="020B0604020202020204" pitchFamily="34" charset="0"/>
                <a:hlinkClick r:id="rId2" tooltip="Olaszország művészeti öröksége: az ókori Rómától a jelenkori menőségig"/>
              </a:rPr>
              <a:t>Colarossi</a:t>
            </a:r>
            <a:r>
              <a:rPr lang="hu-HU" sz="2000" b="1" dirty="0">
                <a:latin typeface="Arial" panose="020B0604020202020204" pitchFamily="34" charset="0"/>
                <a:cs typeface="Arial" panose="020B0604020202020204" pitchFamily="34" charset="0"/>
              </a:rPr>
              <a:t> Párizsba költözött, ahol egyre inkább </a:t>
            </a:r>
            <a:r>
              <a:rPr lang="hu-HU" sz="2000" b="1" dirty="0" smtClean="0">
                <a:latin typeface="Arial" panose="020B0604020202020204" pitchFamily="34" charset="0"/>
                <a:cs typeface="Arial" panose="020B0604020202020204" pitchFamily="34" charset="0"/>
              </a:rPr>
              <a:t>frusztrálták </a:t>
            </a:r>
            <a:r>
              <a:rPr lang="hu-HU" sz="2000" b="1" dirty="0">
                <a:latin typeface="Arial" panose="020B0604020202020204" pitchFamily="34" charset="0"/>
                <a:cs typeface="Arial" panose="020B0604020202020204" pitchFamily="34" charset="0"/>
              </a:rPr>
              <a:t>a hagyományos művészeti akadémiák által előírt szigorú korlátozások. Úgy vélte, hogy a feltörekvő művészeknek nagyobb szabadságra van szükségük ahhoz, hogy kibontakoztassák kreatív ösztöneiket anélkül, hogy előre meghatározott </a:t>
            </a:r>
            <a:r>
              <a:rPr lang="hu-HU" sz="2000" b="1" dirty="0" smtClean="0">
                <a:latin typeface="Arial" panose="020B0604020202020204" pitchFamily="34" charset="0"/>
                <a:cs typeface="Arial" panose="020B0604020202020204" pitchFamily="34" charset="0"/>
              </a:rPr>
              <a:t>stílushoz </a:t>
            </a:r>
            <a:r>
              <a:rPr lang="hu-HU" sz="2000" b="1" dirty="0">
                <a:latin typeface="Arial" panose="020B0604020202020204" pitchFamily="34" charset="0"/>
                <a:cs typeface="Arial" panose="020B0604020202020204" pitchFamily="34" charset="0"/>
              </a:rPr>
              <a:t>kényszerítenék őket. Iskoláját az olyan intézmények által okozott művészeti stagnálás válaszaként </a:t>
            </a:r>
            <a:r>
              <a:rPr lang="hu-HU" sz="2000" b="1" dirty="0" smtClean="0">
                <a:latin typeface="Arial" panose="020B0604020202020204" pitchFamily="34" charset="0"/>
                <a:cs typeface="Arial" panose="020B0604020202020204" pitchFamily="34" charset="0"/>
              </a:rPr>
              <a:t>hozta </a:t>
            </a:r>
            <a:r>
              <a:rPr lang="hu-HU" sz="2000" b="1" dirty="0">
                <a:latin typeface="Arial" panose="020B0604020202020204" pitchFamily="34" charset="0"/>
                <a:cs typeface="Arial" panose="020B0604020202020204" pitchFamily="34" charset="0"/>
              </a:rPr>
              <a:t>létre, mint az École des Beaux-Arts.</a:t>
            </a:r>
          </a:p>
        </p:txBody>
      </p:sp>
    </p:spTree>
    <p:extLst>
      <p:ext uri="{BB962C8B-B14F-4D97-AF65-F5344CB8AC3E}">
        <p14:creationId xmlns:p14="http://schemas.microsoft.com/office/powerpoint/2010/main" val="15850383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bibliotheques-specialisees.paris.fr/in/rest/Thumb/image?id=p%3A%3Ausmarcdef_0001664912&amp;author=Zucca%2C++Andr%C3%A9+%281897-1973%29&amp;title=Colarossi%2C+l%27art+%C3%A0+2%2C50+francs+la+s%C3%A9ance%2C+ao%C3%BBt+1941+%3A+%5Bphotographie%5D&amp;year=1941&amp;publisher=Ao%C3%BBt+1941&amp;TypeOfDocument=PhysicalDocument_DEF&amp;mat=Photograph&amp;ct=true&amp;size=512&amp;siteId=mainS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0"/>
            <a:ext cx="733047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2269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331640" y="620688"/>
            <a:ext cx="6606480" cy="5878532"/>
          </a:xfrm>
          <a:prstGeom prst="rect">
            <a:avLst/>
          </a:prstGeom>
        </p:spPr>
        <p:txBody>
          <a:bodyPr wrap="square">
            <a:spAutoFit/>
          </a:bodyPr>
          <a:lstStyle/>
          <a:p>
            <a:pPr marL="342900" indent="-342900">
              <a:buFont typeface="Arial" panose="020B0604020202020204" pitchFamily="34" charset="0"/>
              <a:buChar char="•"/>
            </a:pPr>
            <a:r>
              <a:rPr lang="hu-HU" sz="2400" b="1" dirty="0">
                <a:latin typeface="Arial" panose="020B0604020202020204" pitchFamily="34" charset="0"/>
                <a:cs typeface="Arial" panose="020B0604020202020204" pitchFamily="34" charset="0"/>
              </a:rPr>
              <a:t>Művészeti akadémia fogalma, története</a:t>
            </a:r>
          </a:p>
          <a:p>
            <a:pPr marL="342900" indent="-342900">
              <a:buFont typeface="Arial" panose="020B0604020202020204" pitchFamily="34" charset="0"/>
              <a:buChar char="•"/>
            </a:pPr>
            <a:r>
              <a:rPr lang="hu-HU" sz="2400" b="1" dirty="0">
                <a:latin typeface="Arial" panose="020B0604020202020204" pitchFamily="34" charset="0"/>
                <a:cs typeface="Arial" panose="020B0604020202020204" pitchFamily="34" charset="0"/>
              </a:rPr>
              <a:t>Párizsi Ecole des Beaux Arts: épülete, építői,</a:t>
            </a:r>
          </a:p>
          <a:p>
            <a:pPr marL="342900" indent="-342900">
              <a:buFont typeface="Arial" panose="020B0604020202020204" pitchFamily="34" charset="0"/>
              <a:buChar char="•"/>
            </a:pPr>
            <a:r>
              <a:rPr lang="hu-HU" sz="2400" b="1" dirty="0">
                <a:latin typeface="Arial" panose="020B0604020202020204" pitchFamily="34" charset="0"/>
                <a:cs typeface="Arial" panose="020B0604020202020204" pitchFamily="34" charset="0"/>
              </a:rPr>
              <a:t>Grand Prix díj Róma: Mancini  palota, Villa Medici</a:t>
            </a:r>
          </a:p>
          <a:p>
            <a:pPr marL="342900" indent="-342900">
              <a:buFont typeface="Arial" panose="020B0604020202020204" pitchFamily="34" charset="0"/>
              <a:buChar char="•"/>
            </a:pPr>
            <a:r>
              <a:rPr lang="hu-HU" sz="2400" b="1" dirty="0">
                <a:latin typeface="Arial" panose="020B0604020202020204" pitchFamily="34" charset="0"/>
                <a:cs typeface="Arial" panose="020B0604020202020204" pitchFamily="34" charset="0"/>
              </a:rPr>
              <a:t>Szalon, kiállítások</a:t>
            </a:r>
          </a:p>
          <a:p>
            <a:pPr marL="342900" indent="-342900">
              <a:buFont typeface="Arial" panose="020B0604020202020204" pitchFamily="34" charset="0"/>
              <a:buChar char="•"/>
            </a:pPr>
            <a:r>
              <a:rPr lang="hu-HU" sz="2400" b="1" dirty="0">
                <a:latin typeface="Arial" panose="020B0604020202020204" pitchFamily="34" charset="0"/>
                <a:cs typeface="Arial" panose="020B0604020202020204" pitchFamily="34" charset="0"/>
              </a:rPr>
              <a:t>Függetlenné válás iskolái: Akadémia Julian, Akadémia Colarossi</a:t>
            </a:r>
          </a:p>
          <a:p>
            <a:pPr marL="342900" indent="-342900">
              <a:buFont typeface="Arial" panose="020B0604020202020204" pitchFamily="34" charset="0"/>
              <a:buChar char="•"/>
            </a:pPr>
            <a:r>
              <a:rPr lang="hu-HU" sz="3200" b="1" dirty="0">
                <a:latin typeface="Arial" panose="020B0604020202020204" pitchFamily="34" charset="0"/>
                <a:cs typeface="Arial" panose="020B0604020202020204" pitchFamily="34" charset="0"/>
              </a:rPr>
              <a:t>München, Bécs, </a:t>
            </a:r>
            <a:r>
              <a:rPr lang="hu-HU" sz="3200" b="1" dirty="0" smtClean="0">
                <a:latin typeface="Arial" panose="020B0604020202020204" pitchFamily="34" charset="0"/>
                <a:cs typeface="Arial" panose="020B0604020202020204" pitchFamily="34" charset="0"/>
              </a:rPr>
              <a:t>Bauhaus</a:t>
            </a:r>
          </a:p>
          <a:p>
            <a:pPr marL="342900" indent="-342900">
              <a:buFont typeface="Arial" panose="020B0604020202020204" pitchFamily="34" charset="0"/>
              <a:buChar char="•"/>
            </a:pPr>
            <a:r>
              <a:rPr lang="hu-HU" sz="2400" b="1" dirty="0" smtClean="0">
                <a:latin typeface="Arial" panose="020B0604020202020204" pitchFamily="34" charset="0"/>
                <a:cs typeface="Arial" panose="020B0604020202020204" pitchFamily="34" charset="0"/>
              </a:rPr>
              <a:t>Akadémizmus fogalma, története,képviselői:</a:t>
            </a:r>
            <a:r>
              <a:rPr lang="hu-HU" sz="2400" b="1" dirty="0" smtClean="0">
                <a:solidFill>
                  <a:srgbClr val="00B050"/>
                </a:solidFill>
                <a:latin typeface="Arial" panose="020B0604020202020204" pitchFamily="34" charset="0"/>
                <a:cs typeface="Arial" panose="020B0604020202020204" pitchFamily="34" charset="0"/>
              </a:rPr>
              <a:t> </a:t>
            </a:r>
            <a:r>
              <a:rPr lang="hu-HU" sz="2000" b="1" dirty="0" smtClean="0">
                <a:solidFill>
                  <a:srgbClr val="00B050"/>
                </a:solidFill>
                <a:latin typeface="Arial" panose="020B0604020202020204" pitchFamily="34" charset="0"/>
                <a:cs typeface="Arial" panose="020B0604020202020204" pitchFamily="34" charset="0"/>
              </a:rPr>
              <a:t>Alexandre CABANEL</a:t>
            </a:r>
            <a:r>
              <a:rPr lang="hu-HU" sz="2400" b="1" dirty="0" smtClean="0">
                <a:solidFill>
                  <a:srgbClr val="00B050"/>
                </a:solidFill>
                <a:latin typeface="Arial" panose="020B0604020202020204" pitchFamily="34" charset="0"/>
                <a:cs typeface="Arial" panose="020B0604020202020204" pitchFamily="34" charset="0"/>
              </a:rPr>
              <a:t>,</a:t>
            </a:r>
            <a:endParaRPr lang="hu-HU" sz="2400" b="1"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hu-HU" sz="2400" b="1" dirty="0" smtClean="0">
                <a:latin typeface="Arial" panose="020B0604020202020204" pitchFamily="34" charset="0"/>
                <a:cs typeface="Arial" panose="020B0604020202020204" pitchFamily="34" charset="0"/>
              </a:rPr>
              <a:t>„függetlenek” : </a:t>
            </a:r>
            <a:r>
              <a:rPr lang="hu-HU" sz="2000" b="1" dirty="0">
                <a:solidFill>
                  <a:srgbClr val="00B050"/>
                </a:solidFill>
                <a:latin typeface="Arial" panose="020B0604020202020204" pitchFamily="34" charset="0"/>
                <a:cs typeface="Arial" panose="020B0604020202020204" pitchFamily="34" charset="0"/>
              </a:rPr>
              <a:t>Aristide </a:t>
            </a:r>
            <a:r>
              <a:rPr lang="hu-HU" sz="2000" b="1" dirty="0" smtClean="0">
                <a:solidFill>
                  <a:srgbClr val="00B050"/>
                </a:solidFill>
                <a:latin typeface="Arial" panose="020B0604020202020204" pitchFamily="34" charset="0"/>
                <a:cs typeface="Arial" panose="020B0604020202020204" pitchFamily="34" charset="0"/>
              </a:rPr>
              <a:t>Maillol, Pierre </a:t>
            </a:r>
            <a:r>
              <a:rPr lang="hu-HU" sz="2000" b="1" dirty="0">
                <a:solidFill>
                  <a:srgbClr val="00B050"/>
                </a:solidFill>
                <a:latin typeface="Arial" panose="020B0604020202020204" pitchFamily="34" charset="0"/>
                <a:cs typeface="Arial" panose="020B0604020202020204" pitchFamily="34" charset="0"/>
              </a:rPr>
              <a:t>Bonnard, William-Adolphe Bouguereau </a:t>
            </a:r>
            <a:endParaRPr lang="hu-HU" sz="2000" b="1" dirty="0" smtClean="0">
              <a:solidFill>
                <a:srgbClr val="00B05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hu-HU" sz="2000" b="1" dirty="0" smtClean="0">
                <a:latin typeface="Arial" panose="020B0604020202020204" pitchFamily="34" charset="0"/>
                <a:cs typeface="Arial" panose="020B0604020202020204" pitchFamily="34" charset="0"/>
              </a:rPr>
              <a:t>Függetlenek, de akadémisták</a:t>
            </a:r>
            <a:r>
              <a:rPr lang="hu-HU" sz="2000" b="1" dirty="0" smtClean="0">
                <a:solidFill>
                  <a:srgbClr val="00B050"/>
                </a:solidFill>
                <a:latin typeface="Arial" panose="020B0604020202020204" pitchFamily="34" charset="0"/>
                <a:cs typeface="Arial" panose="020B0604020202020204" pitchFamily="34" charset="0"/>
              </a:rPr>
              <a:t>:</a:t>
            </a:r>
            <a:r>
              <a:rPr lang="hu-HU" sz="2000" b="1" dirty="0">
                <a:solidFill>
                  <a:srgbClr val="00B050"/>
                </a:solidFill>
                <a:latin typeface="Arial" panose="020B0604020202020204" pitchFamily="34" charset="0"/>
                <a:cs typeface="Arial" panose="020B0604020202020204" pitchFamily="34" charset="0"/>
              </a:rPr>
              <a:t/>
            </a:r>
            <a:br>
              <a:rPr lang="hu-HU" sz="2000" b="1" dirty="0">
                <a:solidFill>
                  <a:srgbClr val="00B050"/>
                </a:solidFill>
                <a:latin typeface="Arial" panose="020B0604020202020204" pitchFamily="34" charset="0"/>
                <a:cs typeface="Arial" panose="020B0604020202020204" pitchFamily="34" charset="0"/>
              </a:rPr>
            </a:br>
            <a:r>
              <a:rPr lang="hu-HU" sz="2000" b="1" dirty="0">
                <a:solidFill>
                  <a:srgbClr val="00B050"/>
                </a:solidFill>
                <a:latin typeface="Arial" panose="020B0604020202020204" pitchFamily="34" charset="0"/>
                <a:cs typeface="Arial" panose="020B0604020202020204" pitchFamily="34" charset="0"/>
              </a:rPr>
              <a:t>Franz Xaver </a:t>
            </a:r>
            <a:r>
              <a:rPr lang="hu-HU" sz="2000" b="1" dirty="0" smtClean="0">
                <a:solidFill>
                  <a:srgbClr val="00B050"/>
                </a:solidFill>
                <a:latin typeface="Arial" panose="020B0604020202020204" pitchFamily="34" charset="0"/>
                <a:cs typeface="Arial" panose="020B0604020202020204" pitchFamily="34" charset="0"/>
              </a:rPr>
              <a:t>Winterhalter,</a:t>
            </a:r>
            <a:r>
              <a:rPr lang="hu-HU" sz="2000" b="1" dirty="0">
                <a:solidFill>
                  <a:srgbClr val="00B050"/>
                </a:solidFill>
                <a:latin typeface="Arial" panose="020B0604020202020204" pitchFamily="34" charset="0"/>
                <a:cs typeface="Arial" panose="020B0604020202020204" pitchFamily="34" charset="0"/>
              </a:rPr>
              <a:t> William Powell Frith </a:t>
            </a:r>
            <a:r>
              <a:rPr lang="hu-HU" sz="2000" b="1" dirty="0" smtClean="0">
                <a:solidFill>
                  <a:srgbClr val="00B050"/>
                </a:solidFill>
                <a:latin typeface="Arial" panose="020B0604020202020204" pitchFamily="34" charset="0"/>
                <a:cs typeface="Arial" panose="020B0604020202020204" pitchFamily="34" charset="0"/>
              </a:rPr>
              <a:t>,</a:t>
            </a:r>
            <a:r>
              <a:rPr lang="hu-HU" sz="2000" b="1" dirty="0">
                <a:solidFill>
                  <a:srgbClr val="00B050"/>
                </a:solidFill>
                <a:latin typeface="Arial" panose="020B0604020202020204" pitchFamily="34" charset="0"/>
                <a:cs typeface="Arial" panose="020B0604020202020204" pitchFamily="34" charset="0"/>
              </a:rPr>
              <a:t> Frederic Leighton </a:t>
            </a:r>
            <a:r>
              <a:rPr lang="hu-HU" sz="2000" b="1" dirty="0" smtClean="0">
                <a:solidFill>
                  <a:srgbClr val="00B050"/>
                </a:solidFill>
                <a:latin typeface="Arial" panose="020B0604020202020204" pitchFamily="34" charset="0"/>
                <a:cs typeface="Arial" panose="020B0604020202020204" pitchFamily="34" charset="0"/>
              </a:rPr>
              <a:t>,</a:t>
            </a:r>
            <a:endParaRPr lang="hu-HU" sz="2000" b="1"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69087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116632"/>
            <a:ext cx="8640960" cy="6709529"/>
          </a:xfrm>
          <a:prstGeom prst="rect">
            <a:avLst/>
          </a:prstGeom>
        </p:spPr>
        <p:txBody>
          <a:bodyPr wrap="square">
            <a:spAutoFit/>
          </a:bodyPr>
          <a:lstStyle/>
          <a:p>
            <a:r>
              <a:rPr lang="hu-HU" sz="2400" b="1" dirty="0" smtClean="0">
                <a:solidFill>
                  <a:srgbClr val="FF0000"/>
                </a:solidFill>
                <a:latin typeface="Arial" panose="020B0604020202020204" pitchFamily="34" charset="0"/>
                <a:cs typeface="Arial" panose="020B0604020202020204" pitchFamily="34" charset="0"/>
              </a:rPr>
              <a:t>Müncheni Akadémia</a:t>
            </a:r>
          </a:p>
          <a:p>
            <a:endParaRPr lang="hu-HU" sz="2000" b="1" dirty="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A </a:t>
            </a:r>
            <a:r>
              <a:rPr lang="hu-HU" sz="2000" b="1" dirty="0">
                <a:latin typeface="Arial" panose="020B0604020202020204" pitchFamily="34" charset="0"/>
                <a:cs typeface="Arial" panose="020B0604020202020204" pitchFamily="34" charset="0"/>
              </a:rPr>
              <a:t>18. </a:t>
            </a:r>
            <a:r>
              <a:rPr lang="hu-HU" sz="2000" b="1" dirty="0" smtClean="0">
                <a:latin typeface="Arial" panose="020B0604020202020204" pitchFamily="34" charset="0"/>
                <a:cs typeface="Arial" panose="020B0604020202020204" pitchFamily="34" charset="0"/>
              </a:rPr>
              <a:t>században III.  Miksa bajor választófejedelem  megalapította </a:t>
            </a:r>
            <a:r>
              <a:rPr lang="hu-HU" sz="2000" b="1" dirty="0">
                <a:latin typeface="Arial" panose="020B0604020202020204" pitchFamily="34" charset="0"/>
                <a:cs typeface="Arial" panose="020B0604020202020204" pitchFamily="34" charset="0"/>
              </a:rPr>
              <a:t>az úgynevezett „Rajziskolát”, melynek nevében már az „Akadémia” megjelölés </a:t>
            </a:r>
            <a:r>
              <a:rPr lang="hu-HU" sz="2000" b="1" dirty="0" smtClean="0">
                <a:latin typeface="Arial" panose="020B0604020202020204" pitchFamily="34" charset="0"/>
                <a:cs typeface="Arial" panose="020B0604020202020204" pitchFamily="34" charset="0"/>
              </a:rPr>
              <a:t>szerepelt.</a:t>
            </a:r>
          </a:p>
          <a:p>
            <a:r>
              <a:rPr lang="hu-HU" sz="2000" b="1" dirty="0">
                <a:latin typeface="Arial" panose="020B0604020202020204" pitchFamily="34" charset="0"/>
                <a:cs typeface="Arial" panose="020B0604020202020204" pitchFamily="34" charset="0"/>
              </a:rPr>
              <a:t>Az első generáció tájképfestői </a:t>
            </a:r>
            <a:r>
              <a:rPr lang="hu-HU" sz="2000" b="1" dirty="0" smtClean="0">
                <a:latin typeface="Arial" panose="020B0604020202020204" pitchFamily="34" charset="0"/>
                <a:cs typeface="Arial" panose="020B0604020202020204" pitchFamily="34" charset="0"/>
              </a:rPr>
              <a:t> stílusában </a:t>
            </a:r>
            <a:r>
              <a:rPr lang="hu-HU" sz="2000" b="1" dirty="0">
                <a:latin typeface="Arial" panose="020B0604020202020204" pitchFamily="34" charset="0"/>
                <a:cs typeface="Arial" panose="020B0604020202020204" pitchFamily="34" charset="0"/>
              </a:rPr>
              <a:t>irányadóak voltak az akadémia köré épülő </a:t>
            </a:r>
            <a:r>
              <a:rPr lang="hu-HU" sz="2000" b="1" i="1" dirty="0">
                <a:latin typeface="Arial" panose="020B0604020202020204" pitchFamily="34" charset="0"/>
                <a:cs typeface="Arial" panose="020B0604020202020204" pitchFamily="34" charset="0"/>
              </a:rPr>
              <a:t>Müncheni Iskola</a:t>
            </a:r>
            <a:r>
              <a:rPr lang="hu-HU" sz="2000" b="1" dirty="0">
                <a:latin typeface="Arial" panose="020B0604020202020204" pitchFamily="34" charset="0"/>
                <a:cs typeface="Arial" panose="020B0604020202020204" pitchFamily="34" charset="0"/>
              </a:rPr>
              <a:t> fejlődésében, de nem váltak olyan ismertté, mint utódaik</a:t>
            </a:r>
            <a:r>
              <a:rPr lang="hu-HU" sz="2000" b="1" dirty="0" smtClean="0">
                <a:latin typeface="Arial" panose="020B0604020202020204" pitchFamily="34" charset="0"/>
                <a:cs typeface="Arial" panose="020B0604020202020204" pitchFamily="34" charset="0"/>
              </a:rPr>
              <a:t>. 1808-ban Királyi Képzőművészeti Akadémia nevet kapta.</a:t>
            </a:r>
          </a:p>
          <a:p>
            <a:r>
              <a:rPr lang="hu-HU" sz="2000" b="1" dirty="0">
                <a:latin typeface="Arial" panose="020B0604020202020204" pitchFamily="34" charset="0"/>
                <a:cs typeface="Arial" panose="020B0604020202020204" pitchFamily="34" charset="0"/>
              </a:rPr>
              <a:t>A 19. század közepére a Müncheni Akadémia világhírnévre tett szert</a:t>
            </a:r>
            <a:r>
              <a:rPr lang="hu-HU" sz="2000" b="1" dirty="0" smtClean="0">
                <a:latin typeface="Arial" panose="020B0604020202020204" pitchFamily="34" charset="0"/>
                <a:cs typeface="Arial" panose="020B0604020202020204" pitchFamily="34" charset="0"/>
              </a:rPr>
              <a:t>.</a:t>
            </a:r>
          </a:p>
          <a:p>
            <a:r>
              <a:rPr lang="hu-HU" sz="2000" b="1" dirty="0">
                <a:latin typeface="Arial" panose="020B0604020202020204" pitchFamily="34" charset="0"/>
                <a:cs typeface="Arial" panose="020B0604020202020204" pitchFamily="34" charset="0"/>
              </a:rPr>
              <a:t>Az Akadémia fénykorát </a:t>
            </a:r>
            <a:r>
              <a:rPr lang="hu-HU" sz="2000" b="1" dirty="0">
                <a:latin typeface="Arial" panose="020B0604020202020204" pitchFamily="34" charset="0"/>
                <a:cs typeface="Arial" panose="020B0604020202020204" pitchFamily="34" charset="0"/>
                <a:hlinkClick r:id="rId2" tooltip="Wilhelm von Kaulbach"/>
              </a:rPr>
              <a:t>Wilhelm von Kaulbach</a:t>
            </a:r>
            <a:r>
              <a:rPr lang="hu-HU" sz="2000" b="1" dirty="0">
                <a:latin typeface="Arial" panose="020B0604020202020204" pitchFamily="34" charset="0"/>
                <a:cs typeface="Arial" panose="020B0604020202020204" pitchFamily="34" charset="0"/>
              </a:rPr>
              <a:t>, s utódai, </a:t>
            </a:r>
            <a:r>
              <a:rPr lang="hu-HU" sz="2000" b="1" dirty="0">
                <a:latin typeface="Arial" panose="020B0604020202020204" pitchFamily="34" charset="0"/>
                <a:cs typeface="Arial" panose="020B0604020202020204" pitchFamily="34" charset="0"/>
                <a:hlinkClick r:id="rId3" tooltip="Karl von Piloty"/>
              </a:rPr>
              <a:t>Karl von Piloty</a:t>
            </a:r>
            <a:r>
              <a:rPr lang="hu-HU" sz="2000" b="1" dirty="0">
                <a:latin typeface="Arial" panose="020B0604020202020204" pitchFamily="34" charset="0"/>
                <a:cs typeface="Arial" panose="020B0604020202020204" pitchFamily="34" charset="0"/>
              </a:rPr>
              <a:t> és </a:t>
            </a:r>
            <a:r>
              <a:rPr lang="hu-HU" sz="2000" b="1" dirty="0">
                <a:latin typeface="Arial" panose="020B0604020202020204" pitchFamily="34" charset="0"/>
                <a:cs typeface="Arial" panose="020B0604020202020204" pitchFamily="34" charset="0"/>
                <a:hlinkClick r:id="rId4" tooltip="Nikólaosz Jízisz (a lap nem létezik)"/>
              </a:rPr>
              <a:t>Nikólaosz Jízisz</a:t>
            </a:r>
            <a:r>
              <a:rPr lang="hu-HU" sz="2000" b="1" dirty="0">
                <a:latin typeface="Arial" panose="020B0604020202020204" pitchFamily="34" charset="0"/>
                <a:cs typeface="Arial" panose="020B0604020202020204" pitchFamily="34" charset="0"/>
              </a:rPr>
              <a:t> alatt élte</a:t>
            </a:r>
            <a:r>
              <a:rPr lang="hu-HU" sz="2000" b="1" dirty="0" smtClean="0">
                <a:latin typeface="Arial" panose="020B0604020202020204" pitchFamily="34" charset="0"/>
                <a:cs typeface="Arial" panose="020B0604020202020204" pitchFamily="34" charset="0"/>
              </a:rPr>
              <a:t>.</a:t>
            </a:r>
          </a:p>
          <a:p>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Ezt a </a:t>
            </a:r>
            <a:r>
              <a:rPr lang="hu-HU" sz="2000" b="1" dirty="0">
                <a:latin typeface="Arial" panose="020B0604020202020204" pitchFamily="34" charset="0"/>
                <a:cs typeface="Arial" panose="020B0604020202020204" pitchFamily="34" charset="0"/>
              </a:rPr>
              <a:t>Glaspalastban, 1869-ben megrendezett, immár nemzetközi kiállítás jelentette, amelyen a müncheni akadémia professzorai együtt állították ki </a:t>
            </a:r>
            <a:r>
              <a:rPr lang="hu-HU" sz="2400" b="1" dirty="0">
                <a:solidFill>
                  <a:srgbClr val="00B050"/>
                </a:solidFill>
                <a:latin typeface="Arial" panose="020B0604020202020204" pitchFamily="34" charset="0"/>
                <a:cs typeface="Arial" panose="020B0604020202020204" pitchFamily="34" charset="0"/>
              </a:rPr>
              <a:t>műveiket Camille Corot, Edouard Manet és Gustav Courbet </a:t>
            </a:r>
            <a:r>
              <a:rPr lang="hu-HU" sz="2000" b="1" dirty="0">
                <a:latin typeface="Arial" panose="020B0604020202020204" pitchFamily="34" charset="0"/>
                <a:cs typeface="Arial" panose="020B0604020202020204" pitchFamily="34" charset="0"/>
              </a:rPr>
              <a:t>műveivel. Ezt követően már csak tíz évnek kellett eltelnie ahhoz, hogy München, az Isar-parti Athén – ekkoriban kezdték el így nevezni – a nemzetközi művészeti kiállítások állandó színterévé </a:t>
            </a:r>
            <a:r>
              <a:rPr lang="hu-HU" sz="2000" b="1" dirty="0" smtClean="0">
                <a:latin typeface="Arial" panose="020B0604020202020204" pitchFamily="34" charset="0"/>
                <a:cs typeface="Arial" panose="020B0604020202020204" pitchFamily="34" charset="0"/>
              </a:rPr>
              <a:t>váljon.</a:t>
            </a:r>
            <a:endParaRPr lang="hu-HU" dirty="0"/>
          </a:p>
          <a:p>
            <a:endParaRPr lang="hu-HU" dirty="0"/>
          </a:p>
        </p:txBody>
      </p:sp>
    </p:spTree>
    <p:extLst>
      <p:ext uri="{BB962C8B-B14F-4D97-AF65-F5344CB8AC3E}">
        <p14:creationId xmlns:p14="http://schemas.microsoft.com/office/powerpoint/2010/main" val="24240005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332656"/>
            <a:ext cx="8712968" cy="6555641"/>
          </a:xfrm>
          <a:prstGeom prst="rect">
            <a:avLst/>
          </a:prstGeom>
        </p:spPr>
        <p:txBody>
          <a:bodyPr wrap="square">
            <a:spAutoFit/>
          </a:bodyPr>
          <a:lstStyle/>
          <a:p>
            <a:r>
              <a:rPr lang="hu-HU" b="1" dirty="0" smtClean="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rPr>
              <a:t>Az akadémia mindinkább kiszorult a kiállítások szervezéséből, ugyanakkor a müncheni nemzetközi művészeti kiállítások óriási sikere jótékonyan hatott vissza rá, és ígéretes képzőintézménnyé tette a külföldről érkező fiatalok szemében. Különösen a történelmi festészet és életképfestészet virágzása idején, amikor Karl von Piloty és tanítványai révén világhírűvé vált</a:t>
            </a:r>
            <a:r>
              <a:rPr lang="hu-HU" sz="2000" b="1" dirty="0" smtClean="0">
                <a:latin typeface="Arial" panose="020B0604020202020204" pitchFamily="34" charset="0"/>
                <a:cs typeface="Arial" panose="020B0604020202020204" pitchFamily="34" charset="0"/>
              </a:rPr>
              <a:t>.</a:t>
            </a:r>
          </a:p>
          <a:p>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A 19. századi magyar művészet terme egyfajta stílusbeli fejlődést, korai modernizmust próbálna meg illusztrálni, elég szerencsétlenül összeválogatott képek segítségével. Wagner Sándor Dugovics Titusz önfeláldozása, Liezenmayer Sándor Faust és Grethen , Benzúr Gyula Vajk megkeresztelése  című képei, amelyek Karl von Piloty utolsó nagy történelmi színpadát veszik körül, jól szemléltetik azt a hatást, amelyet a mester tanítványaira gyakorolt. Hiányzik azonban ebből az „összképből” Székely Bertalan II. Lajos holttestének megtalálása című képe, amely viszont teljesen érthetetlen módon, a másik teremben, Szinyei Majálisa közelében kapott helyet. Pataky László Kihallgatás című képe helyett, amely egy egész falat foglal el, és ha már úgyis a Fritz von Uhde hatását kívánta illusztrálni a magyar festészetre, szerencsésebb lett volna mondjuk Ferenczy Károly Hegyi beszéd című képét kiállítani.</a:t>
            </a:r>
          </a:p>
        </p:txBody>
      </p:sp>
    </p:spTree>
    <p:extLst>
      <p:ext uri="{BB962C8B-B14F-4D97-AF65-F5344CB8AC3E}">
        <p14:creationId xmlns:p14="http://schemas.microsoft.com/office/powerpoint/2010/main" val="38667175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404664"/>
            <a:ext cx="8640960" cy="5755422"/>
          </a:xfrm>
          <a:prstGeom prst="rect">
            <a:avLst/>
          </a:prstGeom>
        </p:spPr>
        <p:txBody>
          <a:bodyPr wrap="square">
            <a:spAutoFit/>
          </a:bodyPr>
          <a:lstStyle/>
          <a:p>
            <a:r>
              <a:rPr lang="hu-HU" sz="2800" b="1" dirty="0">
                <a:solidFill>
                  <a:srgbClr val="FF0000"/>
                </a:solidFill>
                <a:latin typeface="Arial" panose="020B0604020202020204" pitchFamily="34" charset="0"/>
                <a:cs typeface="Arial" panose="020B0604020202020204" pitchFamily="34" charset="0"/>
              </a:rPr>
              <a:t>Művészeti akadémia</a:t>
            </a:r>
            <a:r>
              <a:rPr lang="hu-HU" sz="2000" b="1" dirty="0">
                <a:latin typeface="Arial" panose="020B0604020202020204" pitchFamily="34" charset="0"/>
                <a:cs typeface="Arial" panose="020B0604020202020204" pitchFamily="34" charset="0"/>
              </a:rPr>
              <a:t>,</a:t>
            </a:r>
            <a:r>
              <a:rPr lang="hu-HU" sz="2000" b="1" dirty="0" smtClean="0">
                <a:effectLst/>
                <a:latin typeface="Arial" panose="020B0604020202020204" pitchFamily="34" charset="0"/>
                <a:cs typeface="Arial" panose="020B0604020202020204" pitchFamily="34" charset="0"/>
              </a:rPr>
              <a:t> a felsőbb művészeti iskolák általánosan használt elnevezése.</a:t>
            </a:r>
          </a:p>
          <a:p>
            <a:endParaRPr lang="hu-HU" sz="2000" b="1" dirty="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 Legelső </a:t>
            </a:r>
            <a:r>
              <a:rPr lang="hu-HU" sz="2000" b="1" dirty="0">
                <a:latin typeface="Arial" panose="020B0604020202020204" pitchFamily="34" charset="0"/>
                <a:cs typeface="Arial" panose="020B0604020202020204" pitchFamily="34" charset="0"/>
              </a:rPr>
              <a:t>nyomát a régi Görögországban Szikionban találjuk, ahol Pamphilos festő a peloponnezusi </a:t>
            </a:r>
            <a:r>
              <a:rPr lang="hu-HU" sz="2000" b="1" dirty="0" smtClean="0">
                <a:latin typeface="Arial" panose="020B0604020202020204" pitchFamily="34" charset="0"/>
                <a:cs typeface="Arial" panose="020B0604020202020204" pitchFamily="34" charset="0"/>
              </a:rPr>
              <a:t>háború </a:t>
            </a:r>
            <a:r>
              <a:rPr lang="hu-HU" sz="2000" b="1" dirty="0">
                <a:latin typeface="Arial" panose="020B0604020202020204" pitchFamily="34" charset="0"/>
                <a:cs typeface="Arial" panose="020B0604020202020204" pitchFamily="34" charset="0"/>
              </a:rPr>
              <a:t>/ i.e.431-404/ után tanítványait tizenkét éven át </a:t>
            </a:r>
            <a:r>
              <a:rPr lang="hu-HU" sz="2000" b="1" dirty="0" smtClean="0">
                <a:latin typeface="Arial" panose="020B0604020202020204" pitchFamily="34" charset="0"/>
                <a:cs typeface="Arial" panose="020B0604020202020204" pitchFamily="34" charset="0"/>
              </a:rPr>
              <a:t>tanította; </a:t>
            </a:r>
            <a:r>
              <a:rPr lang="hu-HU" sz="2000" b="1" dirty="0">
                <a:latin typeface="Arial" panose="020B0604020202020204" pitchFamily="34" charset="0"/>
                <a:cs typeface="Arial" panose="020B0604020202020204" pitchFamily="34" charset="0"/>
              </a:rPr>
              <a:t>a művészeti oktatásban a fő súlyt a matematikára és a geometriára fektette, amely tudományok nélkül a művészetben való tökéletességet lehetetlennek </a:t>
            </a:r>
            <a:r>
              <a:rPr lang="hu-HU" sz="2000" b="1" dirty="0" smtClean="0">
                <a:latin typeface="Arial" panose="020B0604020202020204" pitchFamily="34" charset="0"/>
                <a:cs typeface="Arial" panose="020B0604020202020204" pitchFamily="34" charset="0"/>
              </a:rPr>
              <a:t>tartotta.</a:t>
            </a:r>
          </a:p>
          <a:p>
            <a:pPr marL="342900" indent="-342900">
              <a:buFontTx/>
              <a:buChar char="-"/>
            </a:pPr>
            <a:endParaRPr lang="hu-HU" sz="2000" b="1" dirty="0" smtClean="0">
              <a:latin typeface="Arial" panose="020B0604020202020204" pitchFamily="34" charset="0"/>
              <a:cs typeface="Arial" panose="020B0604020202020204" pitchFamily="34" charset="0"/>
            </a:endParaRPr>
          </a:p>
          <a:p>
            <a:pPr marL="342900" indent="-342900">
              <a:buFontTx/>
              <a:buChar char="-"/>
            </a:pPr>
            <a:r>
              <a:rPr lang="hu-HU" sz="2000" b="1" dirty="0" smtClean="0">
                <a:latin typeface="Arial" panose="020B0604020202020204" pitchFamily="34" charset="0"/>
                <a:cs typeface="Arial" panose="020B0604020202020204" pitchFamily="34" charset="0"/>
              </a:rPr>
              <a:t>az </a:t>
            </a:r>
            <a:r>
              <a:rPr lang="hu-HU" sz="2000" b="1" dirty="0">
                <a:latin typeface="Arial" panose="020B0604020202020204" pitchFamily="34" charset="0"/>
                <a:cs typeface="Arial" panose="020B0604020202020204" pitchFamily="34" charset="0"/>
              </a:rPr>
              <a:t>ókorban a görögöknél a </a:t>
            </a:r>
            <a:r>
              <a:rPr lang="hu-HU" sz="2000" b="1" dirty="0" smtClean="0">
                <a:latin typeface="Arial" panose="020B0604020202020204" pitchFamily="34" charset="0"/>
                <a:cs typeface="Arial" panose="020B0604020202020204" pitchFamily="34" charset="0"/>
              </a:rPr>
              <a:t>fiú </a:t>
            </a:r>
            <a:r>
              <a:rPr lang="hu-HU" sz="2000" b="1" dirty="0">
                <a:latin typeface="Arial" panose="020B0604020202020204" pitchFamily="34" charset="0"/>
                <a:cs typeface="Arial" panose="020B0604020202020204" pitchFamily="34" charset="0"/>
              </a:rPr>
              <a:t>rendesen az atyja mesterségét </a:t>
            </a:r>
            <a:r>
              <a:rPr lang="hu-HU" sz="2000" b="1" dirty="0" smtClean="0">
                <a:latin typeface="Arial" panose="020B0604020202020204" pitchFamily="34" charset="0"/>
                <a:cs typeface="Arial" panose="020B0604020202020204" pitchFamily="34" charset="0"/>
              </a:rPr>
              <a:t>követte,  majd </a:t>
            </a:r>
            <a:r>
              <a:rPr lang="hu-HU" sz="2000" b="1" dirty="0">
                <a:latin typeface="Arial" panose="020B0604020202020204" pitchFamily="34" charset="0"/>
                <a:cs typeface="Arial" panose="020B0604020202020204" pitchFamily="34" charset="0"/>
              </a:rPr>
              <a:t>a mesterek idegen ifjakat is felvettek </a:t>
            </a:r>
            <a:r>
              <a:rPr lang="hu-HU" sz="2000" b="1" dirty="0" smtClean="0">
                <a:latin typeface="Arial" panose="020B0604020202020204" pitchFamily="34" charset="0"/>
                <a:cs typeface="Arial" panose="020B0604020202020204" pitchFamily="34" charset="0"/>
              </a:rPr>
              <a:t>műhelyükbe.</a:t>
            </a:r>
          </a:p>
          <a:p>
            <a:pPr marL="342900" indent="-342900">
              <a:buFontTx/>
              <a:buChar char="-"/>
            </a:pPr>
            <a:endParaRPr lang="hu-HU" sz="2000" b="1" dirty="0" smtClean="0">
              <a:latin typeface="Arial" panose="020B0604020202020204" pitchFamily="34" charset="0"/>
              <a:cs typeface="Arial" panose="020B0604020202020204" pitchFamily="34" charset="0"/>
            </a:endParaRPr>
          </a:p>
          <a:p>
            <a:pPr marL="342900" indent="-342900">
              <a:buFontTx/>
              <a:buChar char="-"/>
            </a:pPr>
            <a:r>
              <a:rPr lang="hu-HU" sz="2000" b="1" dirty="0" smtClean="0">
                <a:latin typeface="Arial" panose="020B0604020202020204" pitchFamily="34" charset="0"/>
                <a:cs typeface="Arial" panose="020B0604020202020204" pitchFamily="34" charset="0"/>
              </a:rPr>
              <a:t>A </a:t>
            </a:r>
            <a:r>
              <a:rPr lang="hu-HU" sz="2000" b="1" dirty="0">
                <a:latin typeface="Arial" panose="020B0604020202020204" pitchFamily="34" charset="0"/>
                <a:cs typeface="Arial" panose="020B0604020202020204" pitchFamily="34" charset="0"/>
              </a:rPr>
              <a:t>középkorban, amikor a művészet inkább technikai járatosságból állott, eleinte a kolostori műhelyek voltak a művészet iskolái; </a:t>
            </a:r>
            <a:endParaRPr lang="hu-HU" sz="2000" b="1"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hu-HU"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hu-HU" sz="2000" b="1" dirty="0" smtClean="0">
                <a:latin typeface="Arial" panose="020B0604020202020204" pitchFamily="34" charset="0"/>
                <a:cs typeface="Arial" panose="020B0604020202020204" pitchFamily="34" charset="0"/>
              </a:rPr>
              <a:t> - </a:t>
            </a:r>
            <a:r>
              <a:rPr lang="hu-HU" sz="2000" b="1" dirty="0">
                <a:latin typeface="Arial" panose="020B0604020202020204" pitchFamily="34" charset="0"/>
                <a:cs typeface="Arial" panose="020B0604020202020204" pitchFamily="34" charset="0"/>
              </a:rPr>
              <a:t>a XII. század végétől kezdve céhekben szervezkedett világiak gyakorolták a művészetet</a:t>
            </a:r>
            <a:r>
              <a:rPr lang="hu-HU" sz="2000" b="1" dirty="0" smtClean="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rPr>
              <a:t>A XIV. században Firenzében a festők a sebészek és az orvosok céhébe </a:t>
            </a:r>
            <a:r>
              <a:rPr lang="hu-HU" sz="2000" b="1" dirty="0" smtClean="0">
                <a:latin typeface="Arial" panose="020B0604020202020204" pitchFamily="34" charset="0"/>
                <a:cs typeface="Arial" panose="020B0604020202020204" pitchFamily="34" charset="0"/>
              </a:rPr>
              <a:t>tartoztak.</a:t>
            </a:r>
          </a:p>
        </p:txBody>
      </p:sp>
    </p:spTree>
    <p:extLst>
      <p:ext uri="{BB962C8B-B14F-4D97-AF65-F5344CB8AC3E}">
        <p14:creationId xmlns:p14="http://schemas.microsoft.com/office/powerpoint/2010/main" val="38903165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95536" y="260648"/>
            <a:ext cx="8064896" cy="5016758"/>
          </a:xfrm>
          <a:prstGeom prst="rect">
            <a:avLst/>
          </a:prstGeom>
        </p:spPr>
        <p:txBody>
          <a:bodyPr wrap="square">
            <a:spAutoFit/>
          </a:bodyPr>
          <a:lstStyle/>
          <a:p>
            <a:r>
              <a:rPr lang="hu-HU" sz="2000" b="1" dirty="0" smtClean="0">
                <a:latin typeface="Arial" panose="020B0604020202020204" pitchFamily="34" charset="0"/>
                <a:cs typeface="Arial" panose="020B0604020202020204" pitchFamily="34" charset="0"/>
              </a:rPr>
              <a:t>Csók </a:t>
            </a:r>
            <a:r>
              <a:rPr lang="hu-HU" sz="2000" b="1" dirty="0">
                <a:latin typeface="Arial" panose="020B0604020202020204" pitchFamily="34" charset="0"/>
                <a:cs typeface="Arial" panose="020B0604020202020204" pitchFamily="34" charset="0"/>
              </a:rPr>
              <a:t>Istvánnak is vannak jelentősebb alkotásai, mint az itt bemutatott, a francia kismester, Bastien Lepage hatását mutató Aratók című kép. Különösen sajnálatos, hogy Hollósy Simont, akinek tevékenységét legalább számon tartja a müncheni művészet története csak egyetlen és már unalomig ismert festménye a Tengerihántás  képviseli. Teljesen „magányosan”, áll ebben a válogatásban Iványi Gründwald festménye, az Isten kardja, és csak a katalógus olvasásakor értjük meg, hogy ez a kép annak a fejlődésnek a bemutatására szolgál, amely nem is igazában müncheni, és inkább azt a magyar művészet történetírásban közkedvelt és megkövült nézetet illusztrálja, amely München ürügyén is a francia hatás fontosságát hangsúlyozza. Pedig itt lett volna a nagy lehetőség arra, hogy azt a sokat támadott, „átkos” müncheni akadémizmust végre megismerhessük, minden műfajban, nemcsak a történelmi festészetben.</a:t>
            </a:r>
          </a:p>
        </p:txBody>
      </p:sp>
      <p:sp>
        <p:nvSpPr>
          <p:cNvPr id="3" name="Téglalap 2"/>
          <p:cNvSpPr/>
          <p:nvPr/>
        </p:nvSpPr>
        <p:spPr>
          <a:xfrm>
            <a:off x="3888432" y="5293371"/>
            <a:ext cx="4572000" cy="923330"/>
          </a:xfrm>
          <a:prstGeom prst="rect">
            <a:avLst/>
          </a:prstGeom>
        </p:spPr>
        <p:txBody>
          <a:bodyPr>
            <a:spAutoFit/>
          </a:bodyPr>
          <a:lstStyle/>
          <a:p>
            <a:r>
              <a:rPr lang="hu-HU" dirty="0">
                <a:hlinkClick r:id="rId2"/>
              </a:rPr>
              <a:t>https://</a:t>
            </a:r>
            <a:r>
              <a:rPr lang="hu-HU" dirty="0" smtClean="0">
                <a:hlinkClick r:id="rId2"/>
              </a:rPr>
              <a:t>www.artmagazin.hu/articles/archivum/c715f00c7a791f837d490635b9d11353</a:t>
            </a:r>
            <a:endParaRPr lang="hu-HU" dirty="0" smtClean="0"/>
          </a:p>
          <a:p>
            <a:endParaRPr lang="hu-HU" dirty="0"/>
          </a:p>
        </p:txBody>
      </p:sp>
    </p:spTree>
    <p:extLst>
      <p:ext uri="{BB962C8B-B14F-4D97-AF65-F5344CB8AC3E}">
        <p14:creationId xmlns:p14="http://schemas.microsoft.com/office/powerpoint/2010/main" val="1161910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ájl:A müncheni Képzőművészeti Akadémia légifelvéte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7775"/>
            <a:ext cx="9144000" cy="5610225"/>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611560" y="116632"/>
            <a:ext cx="8208912" cy="769441"/>
          </a:xfrm>
          <a:prstGeom prst="rect">
            <a:avLst/>
          </a:prstGeom>
        </p:spPr>
        <p:txBody>
          <a:bodyPr wrap="square">
            <a:spAutoFit/>
          </a:bodyPr>
          <a:lstStyle/>
          <a:p>
            <a:r>
              <a:rPr lang="hu-HU" sz="2400" b="1" dirty="0">
                <a:solidFill>
                  <a:srgbClr val="00B050"/>
                </a:solidFill>
                <a:latin typeface="Arial" panose="020B0604020202020204" pitchFamily="34" charset="0"/>
                <a:cs typeface="Arial" panose="020B0604020202020204" pitchFamily="34" charset="0"/>
              </a:rPr>
              <a:t>A Gottfried Neureuther </a:t>
            </a:r>
            <a:r>
              <a:rPr lang="hu-HU" sz="2000" b="1" dirty="0">
                <a:latin typeface="Arial" panose="020B0604020202020204" pitchFamily="34" charset="0"/>
                <a:cs typeface="Arial" panose="020B0604020202020204" pitchFamily="34" charset="0"/>
              </a:rPr>
              <a:t>által tervezett nagyméretű, 19. </a:t>
            </a:r>
            <a:r>
              <a:rPr lang="hu-HU" sz="2000" b="1" dirty="0" smtClean="0">
                <a:latin typeface="Arial" panose="020B0604020202020204" pitchFamily="34" charset="0"/>
                <a:cs typeface="Arial" panose="020B0604020202020204" pitchFamily="34" charset="0"/>
              </a:rPr>
              <a:t>századi reneszánsz stílusú épületegyüttes </a:t>
            </a:r>
            <a:r>
              <a:rPr lang="hu-HU" sz="2000" b="1" dirty="0">
                <a:latin typeface="Arial" panose="020B0604020202020204" pitchFamily="34" charset="0"/>
                <a:cs typeface="Arial" panose="020B0604020202020204" pitchFamily="34" charset="0"/>
              </a:rPr>
              <a:t>1886-ban készült el.</a:t>
            </a:r>
          </a:p>
        </p:txBody>
      </p:sp>
    </p:spTree>
    <p:extLst>
      <p:ext uri="{BB962C8B-B14F-4D97-AF65-F5344CB8AC3E}">
        <p14:creationId xmlns:p14="http://schemas.microsoft.com/office/powerpoint/2010/main" val="42288104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ájl:Akadademie d Bildenden Künste 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9" y="-104775"/>
            <a:ext cx="9144000" cy="696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1754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ájl: München Akademie der Bildenden Künste (Erweiterungsba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3" y="908720"/>
            <a:ext cx="9144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7364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476672"/>
            <a:ext cx="8496944" cy="5139869"/>
          </a:xfrm>
          <a:prstGeom prst="rect">
            <a:avLst/>
          </a:prstGeom>
        </p:spPr>
        <p:txBody>
          <a:bodyPr wrap="square">
            <a:spAutoFit/>
          </a:bodyPr>
          <a:lstStyle/>
          <a:p>
            <a:r>
              <a:rPr lang="de-DE" sz="2400" b="1" dirty="0" smtClean="0">
                <a:solidFill>
                  <a:srgbClr val="00B050"/>
                </a:solidFill>
                <a:latin typeface="Arial" panose="020B0604020202020204" pitchFamily="34" charset="0"/>
                <a:cs typeface="Arial" panose="020B0604020202020204" pitchFamily="34" charset="0"/>
              </a:rPr>
              <a:t>PILÓT</a:t>
            </a:r>
            <a:r>
              <a:rPr lang="hu-HU" sz="2400" b="1" dirty="0" smtClean="0">
                <a:solidFill>
                  <a:srgbClr val="00B050"/>
                </a:solidFill>
                <a:latin typeface="Arial" panose="020B0604020202020204" pitchFamily="34" charset="0"/>
                <a:cs typeface="Arial" panose="020B0604020202020204" pitchFamily="34" charset="0"/>
              </a:rPr>
              <a:t>Y</a:t>
            </a:r>
            <a:r>
              <a:rPr lang="de-DE" sz="2400" b="1" dirty="0" smtClean="0">
                <a:solidFill>
                  <a:srgbClr val="00B050"/>
                </a:solidFill>
                <a:latin typeface="Arial" panose="020B0604020202020204" pitchFamily="34" charset="0"/>
                <a:cs typeface="Arial" panose="020B0604020202020204" pitchFamily="34" charset="0"/>
              </a:rPr>
              <a:t>, </a:t>
            </a:r>
            <a:r>
              <a:rPr lang="de-DE" sz="2400" b="1" dirty="0">
                <a:solidFill>
                  <a:srgbClr val="00B050"/>
                </a:solidFill>
                <a:latin typeface="Arial" panose="020B0604020202020204" pitchFamily="34" charset="0"/>
                <a:cs typeface="Arial" panose="020B0604020202020204" pitchFamily="34" charset="0"/>
              </a:rPr>
              <a:t>Karl Theodor von</a:t>
            </a:r>
          </a:p>
          <a:p>
            <a:r>
              <a:rPr lang="de-DE" sz="2000" b="1" dirty="0">
                <a:latin typeface="Arial" panose="020B0604020202020204" pitchFamily="34" charset="0"/>
                <a:cs typeface="Arial" panose="020B0604020202020204" pitchFamily="34" charset="0"/>
              </a:rPr>
              <a:t>(sz. 1826, München, 1886, Ambach bei München</a:t>
            </a:r>
            <a:r>
              <a:rPr lang="de-DE" sz="2000" b="1" dirty="0" smtClean="0">
                <a:latin typeface="Arial" panose="020B0604020202020204" pitchFamily="34" charset="0"/>
                <a:cs typeface="Arial" panose="020B0604020202020204" pitchFamily="34" charset="0"/>
              </a:rPr>
              <a:t>)</a:t>
            </a:r>
            <a:endParaRPr lang="hu-HU" sz="2000" b="1" dirty="0" smtClean="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az </a:t>
            </a:r>
            <a:r>
              <a:rPr lang="hu-HU" sz="2000" b="1" dirty="0">
                <a:latin typeface="Arial" panose="020B0604020202020204" pitchFamily="34" charset="0"/>
                <a:cs typeface="Arial" panose="020B0604020202020204" pitchFamily="34" charset="0"/>
                <a:hlinkClick r:id="rId2" tooltip="Akadémizmus"/>
              </a:rPr>
              <a:t>akadémikus</a:t>
            </a:r>
            <a:r>
              <a:rPr lang="hu-HU" sz="2000" b="1" dirty="0">
                <a:latin typeface="Arial" panose="020B0604020202020204" pitchFamily="34" charset="0"/>
                <a:cs typeface="Arial" panose="020B0604020202020204" pitchFamily="34" charset="0"/>
              </a:rPr>
              <a:t> német festészet jellegzetes képviselője.</a:t>
            </a:r>
            <a:endParaRPr lang="hu-HU" sz="2000" b="1" dirty="0" smtClean="0">
              <a:latin typeface="Arial" panose="020B0604020202020204" pitchFamily="34" charset="0"/>
              <a:cs typeface="Arial" panose="020B0604020202020204" pitchFamily="34" charset="0"/>
            </a:endParaRPr>
          </a:p>
          <a:p>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Első tanulmányait apjától, Ferdinand Piloty (1786-1844) litográfustól kapta. 1838-ban Piloty beiratkozott a müncheni </a:t>
            </a:r>
            <a:r>
              <a:rPr lang="hu-HU" sz="2000" b="1" dirty="0" smtClean="0">
                <a:latin typeface="Arial" panose="020B0604020202020204" pitchFamily="34" charset="0"/>
                <a:cs typeface="Arial" panose="020B0604020202020204" pitchFamily="34" charset="0"/>
              </a:rPr>
              <a:t>Akadémiára. </a:t>
            </a:r>
            <a:r>
              <a:rPr lang="hu-HU" sz="2000" b="1" dirty="0">
                <a:latin typeface="Arial" panose="020B0604020202020204" pitchFamily="34" charset="0"/>
                <a:cs typeface="Arial" panose="020B0604020202020204" pitchFamily="34" charset="0"/>
              </a:rPr>
              <a:t>Régi mesterek, különösen </a:t>
            </a:r>
            <a:r>
              <a:rPr lang="hu-HU" sz="2000" b="1" dirty="0">
                <a:latin typeface="Arial" panose="020B0604020202020204" pitchFamily="34" charset="0"/>
                <a:cs typeface="Arial" panose="020B0604020202020204" pitchFamily="34" charset="0"/>
                <a:hlinkClick r:id="rId3"/>
              </a:rPr>
              <a:t>Veronese</a:t>
            </a:r>
            <a:r>
              <a:rPr lang="hu-HU" sz="2000" b="1" dirty="0">
                <a:latin typeface="Arial" panose="020B0604020202020204" pitchFamily="34" charset="0"/>
                <a:cs typeface="Arial" panose="020B0604020202020204" pitchFamily="34" charset="0"/>
              </a:rPr>
              <a:t> és </a:t>
            </a:r>
            <a:r>
              <a:rPr lang="hu-HU" sz="2000" b="1" dirty="0">
                <a:latin typeface="Arial" panose="020B0604020202020204" pitchFamily="34" charset="0"/>
                <a:cs typeface="Arial" panose="020B0604020202020204" pitchFamily="34" charset="0"/>
                <a:hlinkClick r:id="rId4"/>
              </a:rPr>
              <a:t>Rubens</a:t>
            </a:r>
            <a:r>
              <a:rPr lang="hu-HU" sz="2000" b="1" dirty="0">
                <a:latin typeface="Arial" panose="020B0604020202020204" pitchFamily="34" charset="0"/>
                <a:cs typeface="Arial" panose="020B0604020202020204" pitchFamily="34" charset="0"/>
              </a:rPr>
              <a:t> tanulmányozása mellett </a:t>
            </a:r>
            <a:r>
              <a:rPr lang="hu-HU" sz="2000" b="1" dirty="0" smtClean="0">
                <a:latin typeface="Arial" panose="020B0604020202020204" pitchFamily="34" charset="0"/>
                <a:cs typeface="Arial" panose="020B0604020202020204" pitchFamily="34" charset="0"/>
              </a:rPr>
              <a:t>a nagy francia </a:t>
            </a:r>
            <a:r>
              <a:rPr lang="hu-HU" sz="2000" b="1" dirty="0">
                <a:latin typeface="Arial" panose="020B0604020202020204" pitchFamily="34" charset="0"/>
                <a:cs typeface="Arial" panose="020B0604020202020204" pitchFamily="34" charset="0"/>
              </a:rPr>
              <a:t>történelmi festők is hatással voltak </a:t>
            </a:r>
            <a:r>
              <a:rPr lang="hu-HU" sz="2000" b="1" dirty="0" smtClean="0">
                <a:latin typeface="Arial" panose="020B0604020202020204" pitchFamily="34" charset="0"/>
                <a:cs typeface="Arial" panose="020B0604020202020204" pitchFamily="34" charset="0"/>
              </a:rPr>
              <a:t>rá.</a:t>
            </a:r>
          </a:p>
          <a:p>
            <a:r>
              <a:rPr lang="hu-HU" sz="2400" b="1" dirty="0">
                <a:solidFill>
                  <a:srgbClr val="FF0000"/>
                </a:solidFill>
                <a:latin typeface="Arial" panose="020B0604020202020204" pitchFamily="34" charset="0"/>
                <a:cs typeface="Arial" panose="020B0604020202020204" pitchFamily="34" charset="0"/>
              </a:rPr>
              <a:t>Seni Wallenstein </a:t>
            </a:r>
            <a:r>
              <a:rPr lang="hu-HU" sz="2400" b="1" dirty="0" smtClean="0">
                <a:solidFill>
                  <a:srgbClr val="FF0000"/>
                </a:solidFill>
                <a:latin typeface="Arial" panose="020B0604020202020204" pitchFamily="34" charset="0"/>
                <a:cs typeface="Arial" panose="020B0604020202020204" pitchFamily="34" charset="0"/>
              </a:rPr>
              <a:t>holttesténél </a:t>
            </a:r>
            <a:r>
              <a:rPr lang="hu-HU" sz="2000" b="1" dirty="0">
                <a:latin typeface="Arial" panose="020B0604020202020204" pitchFamily="34" charset="0"/>
                <a:cs typeface="Arial" panose="020B0604020202020204" pitchFamily="34" charset="0"/>
              </a:rPr>
              <a:t> történelmi festménye (1855; München, Neue Pinakothek) hatalmas sikert aratott, amely lehetővé tette számára, hogy vezető szerepet töltsön be München művészeti életében. 1860-ban nemesi címet kapott. 1874-ben a müncheni akadémia igazgatójává nevezték </a:t>
            </a:r>
            <a:r>
              <a:rPr lang="hu-HU" sz="2000" b="1" dirty="0" smtClean="0">
                <a:latin typeface="Arial" panose="020B0604020202020204" pitchFamily="34" charset="0"/>
                <a:cs typeface="Arial" panose="020B0604020202020204" pitchFamily="34" charset="0"/>
              </a:rPr>
              <a:t>ki.</a:t>
            </a:r>
            <a:r>
              <a:rPr lang="hu-HU" sz="2000" b="1" dirty="0">
                <a:latin typeface="Arial" panose="020B0604020202020204" pitchFamily="34" charset="0"/>
                <a:cs typeface="Arial" panose="020B0604020202020204" pitchFamily="34" charset="0"/>
              </a:rPr>
              <a:t> </a:t>
            </a:r>
            <a:endParaRPr lang="hu-HU" sz="2000" b="1" dirty="0" smtClean="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híres tanítványai közé tartozott például </a:t>
            </a:r>
            <a:r>
              <a:rPr lang="hu-HU" sz="2000" b="1" dirty="0">
                <a:latin typeface="Arial" panose="020B0604020202020204" pitchFamily="34" charset="0"/>
                <a:cs typeface="Arial" panose="020B0604020202020204" pitchFamily="34" charset="0"/>
                <a:hlinkClick r:id="rId5" tooltip="Hans Makart"/>
              </a:rPr>
              <a:t>Hans Makart</a:t>
            </a:r>
            <a:r>
              <a:rPr lang="hu-HU" sz="2000" b="1" dirty="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hlinkClick r:id="rId6" tooltip="Franz von Lenbach"/>
              </a:rPr>
              <a:t>Franz von Lenbach</a:t>
            </a:r>
            <a:r>
              <a:rPr lang="hu-HU" sz="2000" b="1" dirty="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hlinkClick r:id="rId7" tooltip="Franz Defregger"/>
              </a:rPr>
              <a:t>Franz Defregger</a:t>
            </a:r>
            <a:r>
              <a:rPr lang="hu-HU" sz="2000" b="1" dirty="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hlinkClick r:id="rId8" tooltip="Gabriel von Max"/>
              </a:rPr>
              <a:t>Gabriel von Max</a:t>
            </a:r>
            <a:r>
              <a:rPr lang="hu-HU" sz="2000" b="1" dirty="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hlinkClick r:id="rId9" tooltip="Jeórjiosz Jakovídisz (a lap nem létezik)"/>
              </a:rPr>
              <a:t>Jeórjiosz Jakovídisz</a:t>
            </a:r>
            <a:r>
              <a:rPr lang="hu-HU" sz="2000" b="1" dirty="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hlinkClick r:id="rId10" tooltip="Eduard von Grützner (a lap nem létezik)"/>
              </a:rPr>
              <a:t>Eduard von Grützner</a:t>
            </a:r>
            <a:r>
              <a:rPr lang="hu-HU" sz="2000" b="1" dirty="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hlinkClick r:id="rId11" tooltip="Benczúr Gyula (festő)"/>
              </a:rPr>
              <a:t>Benczúr Gyula</a:t>
            </a:r>
            <a:r>
              <a:rPr lang="hu-HU" sz="2000" b="1" dirty="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hlinkClick r:id="rId12" tooltip="Szinyei Merse Pál"/>
              </a:rPr>
              <a:t>Szinyei Merse Pál</a:t>
            </a:r>
            <a:r>
              <a:rPr lang="hu-HU" sz="2000" b="1" dirty="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a:t>
            </a:r>
            <a:endParaRPr lang="de-DE"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52114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252133" y="1196752"/>
            <a:ext cx="4572000" cy="2369880"/>
          </a:xfrm>
          <a:prstGeom prst="rect">
            <a:avLst/>
          </a:prstGeom>
        </p:spPr>
        <p:txBody>
          <a:bodyPr>
            <a:spAutoFit/>
          </a:bodyPr>
          <a:lstStyle/>
          <a:p>
            <a:r>
              <a:rPr lang="de-DE" sz="2400" b="1" dirty="0" smtClean="0">
                <a:solidFill>
                  <a:srgbClr val="00B050"/>
                </a:solidFill>
                <a:latin typeface="Arial" panose="020B0604020202020204" pitchFamily="34" charset="0"/>
                <a:cs typeface="Arial" panose="020B0604020202020204" pitchFamily="34" charset="0"/>
              </a:rPr>
              <a:t>PILÓT</a:t>
            </a:r>
            <a:r>
              <a:rPr lang="hu-HU" sz="2400" b="1" dirty="0" smtClean="0">
                <a:solidFill>
                  <a:srgbClr val="00B050"/>
                </a:solidFill>
                <a:latin typeface="Arial" panose="020B0604020202020204" pitchFamily="34" charset="0"/>
                <a:cs typeface="Arial" panose="020B0604020202020204" pitchFamily="34" charset="0"/>
              </a:rPr>
              <a:t>Y</a:t>
            </a:r>
            <a:r>
              <a:rPr lang="de-DE" sz="2400" b="1" dirty="0" smtClean="0">
                <a:solidFill>
                  <a:srgbClr val="00B050"/>
                </a:solidFill>
                <a:latin typeface="Arial" panose="020B0604020202020204" pitchFamily="34" charset="0"/>
                <a:cs typeface="Arial" panose="020B0604020202020204" pitchFamily="34" charset="0"/>
              </a:rPr>
              <a:t>, </a:t>
            </a:r>
            <a:r>
              <a:rPr lang="de-DE" sz="2400" b="1" dirty="0">
                <a:solidFill>
                  <a:srgbClr val="00B050"/>
                </a:solidFill>
                <a:latin typeface="Arial" panose="020B0604020202020204" pitchFamily="34" charset="0"/>
                <a:cs typeface="Arial" panose="020B0604020202020204" pitchFamily="34" charset="0"/>
              </a:rPr>
              <a:t>Karl Theodor von</a:t>
            </a:r>
          </a:p>
          <a:p>
            <a:r>
              <a:rPr lang="de-DE" sz="2000" b="1" dirty="0">
                <a:latin typeface="Arial" panose="020B0604020202020204" pitchFamily="34" charset="0"/>
                <a:cs typeface="Arial" panose="020B0604020202020204" pitchFamily="34" charset="0"/>
              </a:rPr>
              <a:t>(sz. 1826, München, 1886, Ambach bei München</a:t>
            </a:r>
            <a:r>
              <a:rPr lang="de-DE" sz="2000" b="1" dirty="0" smtClean="0">
                <a:latin typeface="Arial" panose="020B0604020202020204" pitchFamily="34" charset="0"/>
                <a:cs typeface="Arial" panose="020B0604020202020204" pitchFamily="34" charset="0"/>
              </a:rPr>
              <a:t>)</a:t>
            </a:r>
            <a:endParaRPr lang="hu-HU" sz="2000" b="1" dirty="0" smtClean="0">
              <a:latin typeface="Arial" panose="020B0604020202020204" pitchFamily="34" charset="0"/>
              <a:cs typeface="Arial" panose="020B0604020202020204" pitchFamily="34" charset="0"/>
            </a:endParaRPr>
          </a:p>
          <a:p>
            <a:r>
              <a:rPr lang="hu-HU" sz="2400" b="1" dirty="0">
                <a:solidFill>
                  <a:srgbClr val="FF0000"/>
                </a:solidFill>
                <a:latin typeface="Arial" panose="020B0604020202020204" pitchFamily="34" charset="0"/>
                <a:cs typeface="Arial" panose="020B0604020202020204" pitchFamily="34" charset="0"/>
              </a:rPr>
              <a:t>Seni Wallenstein holttesténél</a:t>
            </a:r>
            <a:r>
              <a:rPr lang="hu-HU" sz="2000" b="1" dirty="0">
                <a:latin typeface="Arial" panose="020B0604020202020204" pitchFamily="34" charset="0"/>
                <a:cs typeface="Arial" panose="020B0604020202020204" pitchFamily="34" charset="0"/>
              </a:rPr>
              <a:t/>
            </a:r>
            <a:br>
              <a:rPr lang="hu-HU" sz="2000" b="1" dirty="0">
                <a:latin typeface="Arial" panose="020B0604020202020204" pitchFamily="34" charset="0"/>
                <a:cs typeface="Arial" panose="020B0604020202020204" pitchFamily="34" charset="0"/>
              </a:rPr>
            </a:br>
            <a:r>
              <a:rPr lang="hu-HU" sz="2000" b="1" dirty="0">
                <a:latin typeface="Arial" panose="020B0604020202020204" pitchFamily="34" charset="0"/>
                <a:cs typeface="Arial" panose="020B0604020202020204" pitchFamily="34" charset="0"/>
              </a:rPr>
              <a:t>1855</a:t>
            </a:r>
            <a:br>
              <a:rPr lang="hu-HU" sz="2000" b="1" dirty="0">
                <a:latin typeface="Arial" panose="020B0604020202020204" pitchFamily="34" charset="0"/>
                <a:cs typeface="Arial" panose="020B0604020202020204" pitchFamily="34" charset="0"/>
              </a:rPr>
            </a:br>
            <a:r>
              <a:rPr lang="hu-HU" sz="2000" b="1" dirty="0">
                <a:latin typeface="Arial" panose="020B0604020202020204" pitchFamily="34" charset="0"/>
                <a:cs typeface="Arial" panose="020B0604020202020204" pitchFamily="34" charset="0"/>
              </a:rPr>
              <a:t>Olaj, vászon, 312 x 365 cm</a:t>
            </a:r>
            <a:br>
              <a:rPr lang="hu-HU" sz="2000" b="1" dirty="0">
                <a:latin typeface="Arial" panose="020B0604020202020204" pitchFamily="34" charset="0"/>
                <a:cs typeface="Arial" panose="020B0604020202020204" pitchFamily="34" charset="0"/>
              </a:rPr>
            </a:br>
            <a:r>
              <a:rPr lang="hu-HU" sz="2000" b="1" dirty="0">
                <a:latin typeface="Arial" panose="020B0604020202020204" pitchFamily="34" charset="0"/>
                <a:cs typeface="Arial" panose="020B0604020202020204" pitchFamily="34" charset="0"/>
              </a:rPr>
              <a:t>Neue Pinakothek, München</a:t>
            </a:r>
            <a:endParaRPr lang="de-DE" sz="2000" b="1" dirty="0">
              <a:latin typeface="Arial" panose="020B0604020202020204" pitchFamily="34" charset="0"/>
              <a:cs typeface="Arial" panose="020B0604020202020204" pitchFamily="34" charset="0"/>
            </a:endParaRPr>
          </a:p>
        </p:txBody>
      </p:sp>
      <p:sp>
        <p:nvSpPr>
          <p:cNvPr id="3" name="Téglalap 2"/>
          <p:cNvSpPr/>
          <p:nvPr/>
        </p:nvSpPr>
        <p:spPr>
          <a:xfrm>
            <a:off x="1187624" y="3789040"/>
            <a:ext cx="6840760" cy="2246769"/>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A festmény azt a történelmi pillanatot ábrázolja, amikor Giovanni Battista Seni, Wallenstein udvari asztrológusa megtekinti a meggyilkolt hadvezér holttestét. Wallensteint, a harmincéves háború jelentős cseh katonai vezetőjét és politikusát 1634-ben gyilkolták meg Egerben, saját tisztjei parancsára, II. Ferdinánd császár tudtával. </a:t>
            </a:r>
          </a:p>
        </p:txBody>
      </p:sp>
    </p:spTree>
    <p:extLst>
      <p:ext uri="{BB962C8B-B14F-4D97-AF65-F5344CB8AC3E}">
        <p14:creationId xmlns:p14="http://schemas.microsoft.com/office/powerpoint/2010/main" val="28667322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www.wga.hu/art/p/piloty/sen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033" y="1"/>
            <a:ext cx="81569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4319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ájl:Karl Theodor von Piloty - Pálffy János Graf ab Erdöd (1829–1908) - 7755 - Kunsthistorisches Muse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3" y="-66955"/>
            <a:ext cx="4647620" cy="6924955"/>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251520" y="404664"/>
            <a:ext cx="4572000" cy="3293209"/>
          </a:xfrm>
          <a:prstGeom prst="rect">
            <a:avLst/>
          </a:prstGeom>
        </p:spPr>
        <p:txBody>
          <a:bodyPr>
            <a:spAutoFit/>
          </a:bodyPr>
          <a:lstStyle/>
          <a:p>
            <a:r>
              <a:rPr lang="de-DE" sz="2400" b="1" dirty="0" smtClean="0">
                <a:solidFill>
                  <a:srgbClr val="00B050"/>
                </a:solidFill>
                <a:latin typeface="Arial" panose="020B0604020202020204" pitchFamily="34" charset="0"/>
                <a:cs typeface="Arial" panose="020B0604020202020204" pitchFamily="34" charset="0"/>
              </a:rPr>
              <a:t>PILÓT</a:t>
            </a:r>
            <a:r>
              <a:rPr lang="hu-HU" sz="2400" b="1" dirty="0" smtClean="0">
                <a:solidFill>
                  <a:srgbClr val="00B050"/>
                </a:solidFill>
                <a:latin typeface="Arial" panose="020B0604020202020204" pitchFamily="34" charset="0"/>
                <a:cs typeface="Arial" panose="020B0604020202020204" pitchFamily="34" charset="0"/>
              </a:rPr>
              <a:t>Y</a:t>
            </a:r>
            <a:r>
              <a:rPr lang="de-DE" sz="2400" b="1" dirty="0" smtClean="0">
                <a:solidFill>
                  <a:srgbClr val="00B050"/>
                </a:solidFill>
                <a:latin typeface="Arial" panose="020B0604020202020204" pitchFamily="34" charset="0"/>
                <a:cs typeface="Arial" panose="020B0604020202020204" pitchFamily="34" charset="0"/>
              </a:rPr>
              <a:t>, </a:t>
            </a:r>
            <a:r>
              <a:rPr lang="de-DE" sz="2400" b="1" dirty="0">
                <a:solidFill>
                  <a:srgbClr val="00B050"/>
                </a:solidFill>
                <a:latin typeface="Arial" panose="020B0604020202020204" pitchFamily="34" charset="0"/>
                <a:cs typeface="Arial" panose="020B0604020202020204" pitchFamily="34" charset="0"/>
              </a:rPr>
              <a:t>Karl Theodor von</a:t>
            </a:r>
          </a:p>
          <a:p>
            <a:r>
              <a:rPr lang="de-DE" sz="2000" b="1" dirty="0">
                <a:latin typeface="Arial" panose="020B0604020202020204" pitchFamily="34" charset="0"/>
                <a:cs typeface="Arial" panose="020B0604020202020204" pitchFamily="34" charset="0"/>
              </a:rPr>
              <a:t>(sz. 1826, München, 1886</a:t>
            </a:r>
            <a:r>
              <a:rPr lang="de-DE" sz="2000" b="1" dirty="0" smtClean="0">
                <a:latin typeface="Arial" panose="020B0604020202020204" pitchFamily="34" charset="0"/>
                <a:cs typeface="Arial" panose="020B0604020202020204" pitchFamily="34" charset="0"/>
              </a:rPr>
              <a:t>,</a:t>
            </a:r>
            <a:endParaRPr lang="hu-HU" sz="2000" b="1" dirty="0" smtClean="0">
              <a:latin typeface="Arial" panose="020B0604020202020204" pitchFamily="34" charset="0"/>
              <a:cs typeface="Arial" panose="020B0604020202020204" pitchFamily="34" charset="0"/>
            </a:endParaRPr>
          </a:p>
          <a:p>
            <a:r>
              <a:rPr lang="de-DE" sz="2000" b="1" dirty="0" smtClean="0">
                <a:latin typeface="Arial" panose="020B0604020202020204" pitchFamily="34" charset="0"/>
                <a:cs typeface="Arial" panose="020B0604020202020204" pitchFamily="34" charset="0"/>
              </a:rPr>
              <a:t>Ambach </a:t>
            </a:r>
            <a:r>
              <a:rPr lang="de-DE" sz="2000" b="1" dirty="0">
                <a:latin typeface="Arial" panose="020B0604020202020204" pitchFamily="34" charset="0"/>
                <a:cs typeface="Arial" panose="020B0604020202020204" pitchFamily="34" charset="0"/>
              </a:rPr>
              <a:t>bei München</a:t>
            </a:r>
            <a:r>
              <a:rPr lang="de-DE" sz="2000" b="1" dirty="0" smtClean="0">
                <a:latin typeface="Arial" panose="020B0604020202020204" pitchFamily="34" charset="0"/>
                <a:cs typeface="Arial" panose="020B0604020202020204" pitchFamily="34" charset="0"/>
              </a:rPr>
              <a:t>)</a:t>
            </a:r>
            <a:endParaRPr lang="hu-HU" sz="2000" b="1" dirty="0" smtClean="0">
              <a:latin typeface="Arial" panose="020B0604020202020204" pitchFamily="34" charset="0"/>
              <a:cs typeface="Arial" panose="020B0604020202020204" pitchFamily="34" charset="0"/>
            </a:endParaRPr>
          </a:p>
          <a:p>
            <a:endParaRPr lang="hu-HU" sz="2000" b="1" dirty="0">
              <a:latin typeface="Arial" panose="020B0604020202020204" pitchFamily="34" charset="0"/>
              <a:cs typeface="Arial" panose="020B0604020202020204" pitchFamily="34" charset="0"/>
            </a:endParaRPr>
          </a:p>
          <a:p>
            <a:r>
              <a:rPr lang="hu-HU" sz="2400" b="1" dirty="0" smtClean="0">
                <a:solidFill>
                  <a:srgbClr val="FF0000"/>
                </a:solidFill>
                <a:latin typeface="Arial" panose="020B0604020202020204" pitchFamily="34" charset="0"/>
                <a:cs typeface="Arial" panose="020B0604020202020204" pitchFamily="34" charset="0"/>
              </a:rPr>
              <a:t>Erdődi </a:t>
            </a:r>
            <a:r>
              <a:rPr lang="hu-HU" sz="2400" b="1" dirty="0">
                <a:solidFill>
                  <a:srgbClr val="FF0000"/>
                </a:solidFill>
                <a:latin typeface="Arial" panose="020B0604020202020204" pitchFamily="34" charset="0"/>
                <a:cs typeface="Arial" panose="020B0604020202020204" pitchFamily="34" charset="0"/>
              </a:rPr>
              <a:t>gróf Pálffy </a:t>
            </a:r>
            <a:r>
              <a:rPr lang="hu-HU" sz="2400" b="1" dirty="0" smtClean="0">
                <a:solidFill>
                  <a:srgbClr val="FF0000"/>
                </a:solidFill>
                <a:latin typeface="Arial" panose="020B0604020202020204" pitchFamily="34" charset="0"/>
                <a:cs typeface="Arial" panose="020B0604020202020204" pitchFamily="34" charset="0"/>
              </a:rPr>
              <a:t>János</a:t>
            </a:r>
          </a:p>
          <a:p>
            <a:r>
              <a:rPr lang="hu-HU" sz="2000" b="1" dirty="0" smtClean="0">
                <a:latin typeface="Arial" panose="020B0604020202020204" pitchFamily="34" charset="0"/>
                <a:cs typeface="Arial" panose="020B0604020202020204" pitchFamily="34" charset="0"/>
              </a:rPr>
              <a:t>(</a:t>
            </a:r>
            <a:r>
              <a:rPr lang="hu-HU" sz="2000" b="1" dirty="0">
                <a:latin typeface="Arial" panose="020B0604020202020204" pitchFamily="34" charset="0"/>
                <a:cs typeface="Arial" panose="020B0604020202020204" pitchFamily="34" charset="0"/>
              </a:rPr>
              <a:t>1829-1908</a:t>
            </a:r>
            <a:r>
              <a:rPr lang="hu-HU" sz="2000" b="1" dirty="0" smtClean="0">
                <a:latin typeface="Arial" panose="020B0604020202020204" pitchFamily="34" charset="0"/>
                <a:cs typeface="Arial" panose="020B0604020202020204" pitchFamily="34" charset="0"/>
              </a:rPr>
              <a:t>)</a:t>
            </a:r>
          </a:p>
          <a:p>
            <a:r>
              <a:rPr lang="hu-HU" sz="2000" b="1" dirty="0" smtClean="0">
                <a:latin typeface="Arial" panose="020B0604020202020204" pitchFamily="34" charset="0"/>
                <a:cs typeface="Arial" panose="020B0604020202020204" pitchFamily="34" charset="0"/>
              </a:rPr>
              <a:t>Olaj, vászon</a:t>
            </a:r>
          </a:p>
          <a:p>
            <a:r>
              <a:rPr lang="hu-HU" sz="2000" b="1" dirty="0">
                <a:latin typeface="Arial" panose="020B0604020202020204" pitchFamily="34" charset="0"/>
                <a:cs typeface="Arial" panose="020B0604020202020204" pitchFamily="34" charset="0"/>
              </a:rPr>
              <a:t> 251,5 cm </a:t>
            </a:r>
            <a:r>
              <a:rPr lang="hu-HU" sz="2000" b="1" dirty="0" smtClean="0">
                <a:latin typeface="Arial" panose="020B0604020202020204" pitchFamily="34" charset="0"/>
                <a:cs typeface="Arial" panose="020B0604020202020204" pitchFamily="34" charset="0"/>
              </a:rPr>
              <a:t> x  </a:t>
            </a:r>
            <a:r>
              <a:rPr lang="hu-HU" sz="2000" b="1" dirty="0">
                <a:latin typeface="Arial" panose="020B0604020202020204" pitchFamily="34" charset="0"/>
                <a:cs typeface="Arial" panose="020B0604020202020204" pitchFamily="34" charset="0"/>
              </a:rPr>
              <a:t>171 </a:t>
            </a:r>
            <a:r>
              <a:rPr lang="hu-HU" sz="2000" b="1" dirty="0" smtClean="0">
                <a:latin typeface="Arial" panose="020B0604020202020204" pitchFamily="34" charset="0"/>
                <a:cs typeface="Arial" panose="020B0604020202020204" pitchFamily="34" charset="0"/>
              </a:rPr>
              <a:t>cm</a:t>
            </a:r>
          </a:p>
          <a:p>
            <a:r>
              <a:rPr lang="hu-HU" sz="2000" b="1" dirty="0" smtClean="0">
                <a:latin typeface="Arial" panose="020B0604020202020204" pitchFamily="34" charset="0"/>
                <a:cs typeface="Arial" panose="020B0604020202020204" pitchFamily="34" charset="0"/>
              </a:rPr>
              <a:t>Kunsthistorisches </a:t>
            </a:r>
            <a:r>
              <a:rPr lang="hu-HU" sz="2000" b="1" dirty="0">
                <a:latin typeface="Arial" panose="020B0604020202020204" pitchFamily="34" charset="0"/>
                <a:cs typeface="Arial" panose="020B0604020202020204" pitchFamily="34" charset="0"/>
              </a:rPr>
              <a:t>Museum </a:t>
            </a:r>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Wien</a:t>
            </a:r>
            <a:endParaRPr lang="de-DE"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27666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http://www.bavaria.by/data/mediadb/cms_pictures/%7B65140a55-7bf0-3d72-d6f8-e6a80bacb4a4%7D.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79375"/>
            <a:ext cx="5961063" cy="700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églalap 1"/>
          <p:cNvSpPr>
            <a:spLocks noChangeArrowheads="1"/>
          </p:cNvSpPr>
          <p:nvPr/>
        </p:nvSpPr>
        <p:spPr bwMode="auto">
          <a:xfrm>
            <a:off x="144463" y="1484313"/>
            <a:ext cx="3132137"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altLang="hu-HU" sz="2400" b="1" dirty="0">
                <a:solidFill>
                  <a:srgbClr val="00B050"/>
                </a:solidFill>
              </a:rPr>
              <a:t>Karl Theodor Piloty </a:t>
            </a:r>
          </a:p>
          <a:p>
            <a:pPr eaLnBrk="1" hangingPunct="1"/>
            <a:r>
              <a:rPr lang="hu-HU" altLang="hu-HU" sz="2000" b="1" dirty="0"/>
              <a:t>/1826-1886/  </a:t>
            </a:r>
          </a:p>
          <a:p>
            <a:pPr eaLnBrk="1" hangingPunct="1"/>
            <a:r>
              <a:rPr lang="hu-HU" altLang="hu-HU" sz="2400" b="1" dirty="0">
                <a:solidFill>
                  <a:srgbClr val="FF0000"/>
                </a:solidFill>
              </a:rPr>
              <a:t>II. Lajos bajor király </a:t>
            </a:r>
            <a:endParaRPr lang="hu-HU" altLang="hu-HU" sz="2400" b="1" dirty="0" smtClean="0">
              <a:solidFill>
                <a:srgbClr val="FF0000"/>
              </a:solidFill>
            </a:endParaRPr>
          </a:p>
          <a:p>
            <a:pPr eaLnBrk="1" hangingPunct="1"/>
            <a:r>
              <a:rPr lang="hu-HU" altLang="hu-HU" sz="2000" b="1" dirty="0" smtClean="0"/>
              <a:t>(1845-86)</a:t>
            </a:r>
          </a:p>
          <a:p>
            <a:pPr eaLnBrk="1" hangingPunct="1"/>
            <a:r>
              <a:rPr lang="hu-HU" altLang="hu-HU" sz="2000" b="1" dirty="0" smtClean="0"/>
              <a:t>1865</a:t>
            </a:r>
          </a:p>
          <a:p>
            <a:pPr eaLnBrk="1" hangingPunct="1"/>
            <a:r>
              <a:rPr lang="hu-HU" altLang="hu-HU" sz="2000" b="1" dirty="0" smtClean="0"/>
              <a:t>Olaj, vászon</a:t>
            </a:r>
          </a:p>
          <a:p>
            <a:pPr eaLnBrk="1" hangingPunct="1"/>
            <a:r>
              <a:rPr lang="hu-HU" sz="2000" b="1" dirty="0"/>
              <a:t>240 </a:t>
            </a:r>
            <a:r>
              <a:rPr lang="hu-HU" sz="2000" b="1" dirty="0" smtClean="0"/>
              <a:t>cm x  </a:t>
            </a:r>
            <a:r>
              <a:rPr lang="hu-HU" sz="2000" b="1" dirty="0"/>
              <a:t>160 </a:t>
            </a:r>
            <a:r>
              <a:rPr lang="hu-HU" sz="2000" b="1" dirty="0" smtClean="0"/>
              <a:t>cm</a:t>
            </a:r>
          </a:p>
          <a:p>
            <a:pPr eaLnBrk="1" hangingPunct="1"/>
            <a:r>
              <a:rPr lang="hu-HU" sz="2000" b="1" dirty="0"/>
              <a:t>II. Lajos Király Múzeum</a:t>
            </a:r>
          </a:p>
          <a:p>
            <a:pPr eaLnBrk="1" hangingPunct="1"/>
            <a:r>
              <a:rPr lang="de-DE" sz="2000" b="1" dirty="0"/>
              <a:t>Museum im Neuen Schloss Herrenchiemsee</a:t>
            </a:r>
            <a:endParaRPr lang="hu-HU" sz="2000" b="1" dirty="0" smtClean="0"/>
          </a:p>
          <a:p>
            <a:pPr eaLnBrk="1" hangingPunct="1"/>
            <a:endParaRPr lang="hu-HU" sz="2000" dirty="0" smtClean="0"/>
          </a:p>
          <a:p>
            <a:pPr eaLnBrk="1" hangingPunct="1"/>
            <a:endParaRPr lang="hu-HU" altLang="hu-HU" sz="2000" b="1" dirty="0"/>
          </a:p>
        </p:txBody>
      </p:sp>
    </p:spTree>
    <p:extLst>
      <p:ext uri="{BB962C8B-B14F-4D97-AF65-F5344CB8AC3E}">
        <p14:creationId xmlns:p14="http://schemas.microsoft.com/office/powerpoint/2010/main" val="17361406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188640"/>
            <a:ext cx="8712968" cy="6555641"/>
          </a:xfrm>
          <a:prstGeom prst="rect">
            <a:avLst/>
          </a:prstGeom>
        </p:spPr>
        <p:txBody>
          <a:bodyPr wrap="square">
            <a:spAutoFit/>
          </a:bodyPr>
          <a:lstStyle/>
          <a:p>
            <a:r>
              <a:rPr lang="hu-HU" altLang="hu-HU" sz="2400" b="1" dirty="0">
                <a:solidFill>
                  <a:srgbClr val="00B050"/>
                </a:solidFill>
                <a:latin typeface="Arial" panose="020B0604020202020204" pitchFamily="34" charset="0"/>
                <a:cs typeface="Arial" panose="020B0604020202020204" pitchFamily="34" charset="0"/>
              </a:rPr>
              <a:t>Benczúr </a:t>
            </a:r>
            <a:r>
              <a:rPr lang="hu-HU" altLang="hu-HU" sz="2400" b="1" dirty="0" smtClean="0">
                <a:solidFill>
                  <a:srgbClr val="00B050"/>
                </a:solidFill>
                <a:latin typeface="Arial" panose="020B0604020202020204" pitchFamily="34" charset="0"/>
                <a:cs typeface="Arial" panose="020B0604020202020204" pitchFamily="34" charset="0"/>
              </a:rPr>
              <a:t>Gyulá</a:t>
            </a:r>
            <a:r>
              <a:rPr lang="hu-HU" altLang="hu-HU" sz="2000" b="1" dirty="0" smtClean="0">
                <a:latin typeface="Arial" panose="020B0604020202020204" pitchFamily="34" charset="0"/>
                <a:cs typeface="Arial" panose="020B0604020202020204" pitchFamily="34" charset="0"/>
              </a:rPr>
              <a:t>t </a:t>
            </a:r>
            <a:r>
              <a:rPr lang="hu-HU" altLang="hu-HU" sz="2000" b="1" dirty="0">
                <a:latin typeface="Arial" panose="020B0604020202020204" pitchFamily="34" charset="0"/>
                <a:cs typeface="Arial" panose="020B0604020202020204" pitchFamily="34" charset="0"/>
              </a:rPr>
              <a:t>1861-ben Münchenbe küldték, itt a </a:t>
            </a:r>
            <a:r>
              <a:rPr lang="hu-HU" altLang="hu-HU" sz="2000" b="1" dirty="0" smtClean="0">
                <a:latin typeface="Arial" panose="020B0604020202020204" pitchFamily="34" charset="0"/>
                <a:cs typeface="Arial" panose="020B0604020202020204" pitchFamily="34" charset="0"/>
              </a:rPr>
              <a:t>nagy múltú </a:t>
            </a:r>
            <a:r>
              <a:rPr lang="hu-HU" altLang="hu-HU" sz="2000" b="1" dirty="0">
                <a:latin typeface="Arial" panose="020B0604020202020204" pitchFamily="34" charset="0"/>
                <a:cs typeface="Arial" panose="020B0604020202020204" pitchFamily="34" charset="0"/>
              </a:rPr>
              <a:t>Képzőművészeti Akadémia hallgatója lett. Szinyei Merse Pállal a festőosztályon </a:t>
            </a:r>
            <a:r>
              <a:rPr lang="hu-HU" altLang="hu-HU" sz="2000" b="1" dirty="0">
                <a:solidFill>
                  <a:srgbClr val="00B050"/>
                </a:solidFill>
                <a:latin typeface="Arial" panose="020B0604020202020204" pitchFamily="34" charset="0"/>
                <a:cs typeface="Arial" panose="020B0604020202020204" pitchFamily="34" charset="0"/>
              </a:rPr>
              <a:t>Hermann Anschütz </a:t>
            </a:r>
            <a:r>
              <a:rPr lang="hu-HU" altLang="hu-HU" sz="2000" b="1" dirty="0">
                <a:latin typeface="Arial" panose="020B0604020202020204" pitchFamily="34" charset="0"/>
                <a:cs typeface="Arial" panose="020B0604020202020204" pitchFamily="34" charset="0"/>
              </a:rPr>
              <a:t>, majd </a:t>
            </a:r>
          </a:p>
          <a:p>
            <a:r>
              <a:rPr lang="hu-HU" altLang="hu-HU" sz="2000" b="1" dirty="0">
                <a:latin typeface="Arial" panose="020B0604020202020204" pitchFamily="34" charset="0"/>
                <a:cs typeface="Arial" panose="020B0604020202020204" pitchFamily="34" charset="0"/>
              </a:rPr>
              <a:t>a nagyhírű </a:t>
            </a:r>
            <a:r>
              <a:rPr lang="hu-HU" altLang="hu-HU" sz="2000" b="1" dirty="0">
                <a:solidFill>
                  <a:srgbClr val="00B050"/>
                </a:solidFill>
                <a:latin typeface="Arial" panose="020B0604020202020204" pitchFamily="34" charset="0"/>
                <a:cs typeface="Arial" panose="020B0604020202020204" pitchFamily="34" charset="0"/>
              </a:rPr>
              <a:t>Karl von Piloty  </a:t>
            </a:r>
            <a:r>
              <a:rPr lang="hu-HU" altLang="hu-HU" sz="2000" b="1" dirty="0">
                <a:latin typeface="Arial" panose="020B0604020202020204" pitchFamily="34" charset="0"/>
                <a:cs typeface="Arial" panose="020B0604020202020204" pitchFamily="34" charset="0"/>
              </a:rPr>
              <a:t>, a historizmus európai hírű tekintélyének </a:t>
            </a:r>
            <a:r>
              <a:rPr lang="hu-HU" altLang="hu-HU" sz="2000" b="1" dirty="0" smtClean="0">
                <a:latin typeface="Arial" panose="020B0604020202020204" pitchFamily="34" charset="0"/>
                <a:cs typeface="Arial" panose="020B0604020202020204" pitchFamily="34" charset="0"/>
              </a:rPr>
              <a:t>lett tanítványa 1865-től</a:t>
            </a:r>
            <a:r>
              <a:rPr lang="hu-HU" altLang="hu-HU" sz="2000" b="1" dirty="0">
                <a:latin typeface="Arial" panose="020B0604020202020204" pitchFamily="34" charset="0"/>
                <a:cs typeface="Arial" panose="020B0604020202020204" pitchFamily="34" charset="0"/>
              </a:rPr>
              <a:t>.</a:t>
            </a:r>
          </a:p>
          <a:p>
            <a:endParaRPr lang="hu-HU" altLang="hu-HU" sz="2000" b="1" dirty="0">
              <a:latin typeface="Arial" panose="020B0604020202020204" pitchFamily="34" charset="0"/>
              <a:cs typeface="Arial" panose="020B0604020202020204" pitchFamily="34" charset="0"/>
            </a:endParaRPr>
          </a:p>
          <a:p>
            <a:r>
              <a:rPr lang="hu-HU" altLang="hu-HU" sz="2000" b="1" dirty="0">
                <a:latin typeface="Arial" panose="020B0604020202020204" pitchFamily="34" charset="0"/>
                <a:cs typeface="Arial" panose="020B0604020202020204" pitchFamily="34" charset="0"/>
              </a:rPr>
              <a:t>A Piloty mellett töltött idő és a régi nagy mesterek tanulmányozása- müncheni képtárakban- egyre jobban elmélyítették művészetét. Technikai felkészültségét és nagyszerű rajztudását mestere is igénybe vette megrendeléseinél Az akkor készült és. azóta elpusztult müncheni Maximilianaeum és Rathaus falán levő freskók festésénél is munkatársa volt.1869-ben Olaszországba is ellátogatott</a:t>
            </a:r>
          </a:p>
          <a:p>
            <a:r>
              <a:rPr lang="hu-HU" altLang="hu-HU" sz="2000" b="1" dirty="0">
                <a:latin typeface="Arial" panose="020B0604020202020204" pitchFamily="34" charset="0"/>
                <a:cs typeface="Arial" panose="020B0604020202020204" pitchFamily="34" charset="0"/>
              </a:rPr>
              <a:t>Piloty,Kaulbach és Passini társaságában. A nagy képtárak látogatása érlelte, teljesítette ki </a:t>
            </a:r>
            <a:r>
              <a:rPr lang="hu-HU" altLang="hu-HU" sz="2000" b="1" dirty="0" smtClean="0">
                <a:latin typeface="Arial" panose="020B0604020202020204" pitchFamily="34" charset="0"/>
                <a:cs typeface="Arial" panose="020B0604020202020204" pitchFamily="34" charset="0"/>
              </a:rPr>
              <a:t>kolorizmusát. </a:t>
            </a:r>
            <a:r>
              <a:rPr lang="hu-HU" altLang="hu-HU" sz="2000" b="1" dirty="0">
                <a:latin typeface="Arial" panose="020B0604020202020204" pitchFamily="34" charset="0"/>
                <a:cs typeface="Arial" panose="020B0604020202020204" pitchFamily="34" charset="0"/>
              </a:rPr>
              <a:t>1869-ben fejezte be tanulmányait Pilotynál. Az ekkor már kiforrott művészi előadókészséggel rendelkező fiatal magyar festő tudását nemcsak közvetlen környezete értékelte, hanem II. Lajos bajor király </a:t>
            </a:r>
            <a:r>
              <a:rPr lang="hu-HU" altLang="hu-HU" sz="2000" b="1" dirty="0" smtClean="0">
                <a:latin typeface="Arial" panose="020B0604020202020204" pitchFamily="34" charset="0"/>
                <a:cs typeface="Arial" panose="020B0604020202020204" pitchFamily="34" charset="0"/>
              </a:rPr>
              <a:t>is.</a:t>
            </a:r>
          </a:p>
          <a:p>
            <a:r>
              <a:rPr lang="hu-HU" altLang="hu-HU" sz="2000" b="1" dirty="0">
                <a:latin typeface="Arial" panose="020B0604020202020204" pitchFamily="34" charset="0"/>
                <a:cs typeface="Arial" panose="020B0604020202020204" pitchFamily="34" charset="0"/>
              </a:rPr>
              <a:t>1876-ban, művészetének elismeréséül, II. Lajos   müncheni Akadémia tanárává nevezte ki Benczúrt, aki csak magyar állampolgárságának megtartásával vállalta e tisztséget. Itt három évig az antik, majd a természet után való festés osztályán </a:t>
            </a:r>
            <a:r>
              <a:rPr lang="hu-HU" altLang="hu-HU" sz="2000" b="1" dirty="0" smtClean="0">
                <a:latin typeface="Arial" panose="020B0604020202020204" pitchFamily="34" charset="0"/>
                <a:cs typeface="Arial" panose="020B0604020202020204" pitchFamily="34" charset="0"/>
              </a:rPr>
              <a:t>tanított 1883-ig.</a:t>
            </a:r>
            <a:endParaRPr lang="hu-H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4575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764704"/>
            <a:ext cx="8352928" cy="5324535"/>
          </a:xfrm>
          <a:prstGeom prst="rect">
            <a:avLst/>
          </a:prstGeom>
        </p:spPr>
        <p:txBody>
          <a:bodyPr wrap="square">
            <a:spAutoFit/>
          </a:bodyPr>
          <a:lstStyle/>
          <a:p>
            <a:pPr marL="342900" indent="-342900">
              <a:buFont typeface="Arial" panose="020B0604020202020204" pitchFamily="34" charset="0"/>
              <a:buChar char="•"/>
            </a:pPr>
            <a:r>
              <a:rPr lang="hu-HU" sz="2000" b="1" dirty="0">
                <a:latin typeface="Arial" panose="020B0604020202020204" pitchFamily="34" charset="0"/>
                <a:cs typeface="Arial" panose="020B0604020202020204" pitchFamily="34" charset="0"/>
              </a:rPr>
              <a:t>- Leonardo da Vinci 1496. Milanóban </a:t>
            </a:r>
            <a:r>
              <a:rPr lang="hu-HU" sz="2000" b="1" dirty="0" smtClean="0">
                <a:latin typeface="Arial" panose="020B0604020202020204" pitchFamily="34" charset="0"/>
                <a:cs typeface="Arial" panose="020B0604020202020204" pitchFamily="34" charset="0"/>
              </a:rPr>
              <a:t>műhelyt alapított</a:t>
            </a:r>
            <a:r>
              <a:rPr lang="hu-HU" sz="2000" b="1" dirty="0">
                <a:latin typeface="Arial" panose="020B0604020202020204" pitchFamily="34" charset="0"/>
                <a:cs typeface="Arial" panose="020B0604020202020204" pitchFamily="34" charset="0"/>
              </a:rPr>
              <a:t>, amelynek mivoltát azonban nem ismerjük pontosabban; úgy látszik, hogy abban a mester hajlamaival összhangban a tudományos oktatás vitte a fő szerepet. </a:t>
            </a:r>
            <a:r>
              <a:rPr lang="it-IT" sz="2000" b="1" dirty="0">
                <a:latin typeface="Arial" panose="020B0604020202020204" pitchFamily="34" charset="0"/>
                <a:cs typeface="Arial" panose="020B0604020202020204" pitchFamily="34" charset="0"/>
              </a:rPr>
              <a:t>A tanítványai között volt </a:t>
            </a:r>
            <a:r>
              <a:rPr lang="it-IT" sz="2000" b="1" dirty="0">
                <a:solidFill>
                  <a:srgbClr val="00B050"/>
                </a:solidFill>
                <a:latin typeface="Arial" panose="020B0604020202020204" pitchFamily="34" charset="0"/>
                <a:cs typeface="Arial" panose="020B0604020202020204" pitchFamily="34" charset="0"/>
              </a:rPr>
              <a:t>ekkor Giovanni Antonio Boltraffio, Ambrogio de Predis, Bernardino de' Conti, Francesco Napoletano,</a:t>
            </a:r>
            <a:endParaRPr lang="hu-HU" sz="2000" b="1" dirty="0">
              <a:solidFill>
                <a:srgbClr val="00B050"/>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hu-HU" sz="2000" b="1" dirty="0" smtClean="0">
                <a:latin typeface="Arial" panose="020B0604020202020204" pitchFamily="34" charset="0"/>
                <a:cs typeface="Arial" panose="020B0604020202020204" pitchFamily="34" charset="0"/>
              </a:rPr>
              <a:t>-Reneszánsz </a:t>
            </a:r>
            <a:r>
              <a:rPr lang="hu-HU" sz="2000" b="1" dirty="0">
                <a:latin typeface="Arial" panose="020B0604020202020204" pitchFamily="34" charset="0"/>
                <a:cs typeface="Arial" panose="020B0604020202020204" pitchFamily="34" charset="0"/>
              </a:rPr>
              <a:t>(14-16. sz.): Mesterek magánházakban tanították a tanítványokat, ez volt az alapja a képzésnek</a:t>
            </a:r>
            <a:r>
              <a:rPr lang="hu-HU" sz="2000" b="1" dirty="0" smtClean="0">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r>
              <a:rPr lang="hu-HU" sz="2000" b="1" dirty="0" smtClean="0">
                <a:latin typeface="Arial" panose="020B0604020202020204" pitchFamily="34" charset="0"/>
                <a:cs typeface="Arial" panose="020B0604020202020204" pitchFamily="34" charset="0"/>
              </a:rPr>
              <a:t>Firenzében Cosimo de Medici 1563-ban alapított Akadémiát, Vasari hatására, </a:t>
            </a:r>
            <a:r>
              <a:rPr lang="hu-HU" sz="2000" b="1" dirty="0" smtClean="0">
                <a:solidFill>
                  <a:srgbClr val="00B050"/>
                </a:solidFill>
                <a:latin typeface="Arial" panose="020B0604020202020204" pitchFamily="34" charset="0"/>
                <a:cs typeface="Arial" panose="020B0604020202020204" pitchFamily="34" charset="0"/>
              </a:rPr>
              <a:t>Michelangelo, Bronzino, Amannatti, Sangallo</a:t>
            </a:r>
            <a:r>
              <a:rPr lang="hu-HU" sz="2000" b="1" dirty="0" smtClean="0">
                <a:latin typeface="Arial" panose="020B0604020202020204" pitchFamily="34" charset="0"/>
                <a:cs typeface="Arial" panose="020B0604020202020204" pitchFamily="34" charset="0"/>
              </a:rPr>
              <a:t>, feladatuk felügyelet és oktatás volt. </a:t>
            </a:r>
            <a:endParaRPr lang="hu-HU"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hu-HU" sz="2000" b="1" dirty="0" smtClean="0">
                <a:latin typeface="Arial" panose="020B0604020202020204" pitchFamily="34" charset="0"/>
                <a:cs typeface="Arial" panose="020B0604020202020204" pitchFamily="34" charset="0"/>
              </a:rPr>
              <a:t>-Rómában XII. Gergely pápasága (1572-1585) alatt keletkezett az Accadeimia di S. Luca. </a:t>
            </a:r>
          </a:p>
          <a:p>
            <a:pPr marL="342900" indent="-342900">
              <a:buFont typeface="Arial" panose="020B0604020202020204" pitchFamily="34" charset="0"/>
              <a:buChar char="•"/>
            </a:pPr>
            <a:r>
              <a:rPr lang="hu-HU" sz="2000" b="1" dirty="0">
                <a:latin typeface="Arial" panose="020B0604020202020204" pitchFamily="34" charset="0"/>
                <a:cs typeface="Arial" panose="020B0604020202020204" pitchFamily="34" charset="0"/>
              </a:rPr>
              <a:t>Az </a:t>
            </a:r>
            <a:r>
              <a:rPr lang="hu-HU" sz="2000" b="1" dirty="0" smtClean="0">
                <a:latin typeface="Arial" panose="020B0604020202020204" pitchFamily="34" charset="0"/>
                <a:cs typeface="Arial" panose="020B0604020202020204" pitchFamily="34" charset="0"/>
              </a:rPr>
              <a:t>iskolaszerűen </a:t>
            </a:r>
            <a:r>
              <a:rPr lang="hu-HU" sz="2000" b="1" dirty="0">
                <a:latin typeface="Arial" panose="020B0604020202020204" pitchFamily="34" charset="0"/>
                <a:cs typeface="Arial" panose="020B0604020202020204" pitchFamily="34" charset="0"/>
              </a:rPr>
              <a:t>szervezett művészeti oktatás </a:t>
            </a:r>
            <a:r>
              <a:rPr lang="hu-HU" sz="2000" b="1" dirty="0" smtClean="0">
                <a:latin typeface="Arial" panose="020B0604020202020204" pitchFamily="34" charset="0"/>
                <a:cs typeface="Arial" panose="020B0604020202020204" pitchFamily="34" charset="0"/>
              </a:rPr>
              <a:t>tulajdonképpeni </a:t>
            </a:r>
            <a:r>
              <a:rPr lang="hu-HU" sz="2000" b="1" dirty="0">
                <a:latin typeface="Arial" panose="020B0604020202020204" pitchFamily="34" charset="0"/>
                <a:cs typeface="Arial" panose="020B0604020202020204" pitchFamily="34" charset="0"/>
              </a:rPr>
              <a:t>alapítója </a:t>
            </a:r>
            <a:r>
              <a:rPr lang="hu-HU" sz="2000" b="1" dirty="0">
                <a:solidFill>
                  <a:srgbClr val="00B050"/>
                </a:solidFill>
                <a:latin typeface="Arial" panose="020B0604020202020204" pitchFamily="34" charset="0"/>
                <a:cs typeface="Arial" panose="020B0604020202020204" pitchFamily="34" charset="0"/>
              </a:rPr>
              <a:t>Lodovico Caracci</a:t>
            </a:r>
            <a:r>
              <a:rPr lang="hu-HU" sz="2000" b="1" dirty="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(1560-1609) aki </a:t>
            </a:r>
            <a:r>
              <a:rPr lang="hu-HU" sz="2000" b="1" dirty="0">
                <a:latin typeface="Arial" panose="020B0604020202020204" pitchFamily="34" charset="0"/>
                <a:cs typeface="Arial" panose="020B0604020202020204" pitchFamily="34" charset="0"/>
              </a:rPr>
              <a:t>egyszersmind </a:t>
            </a:r>
            <a:r>
              <a:rPr lang="hu-HU" sz="2000" b="1" dirty="0" smtClean="0">
                <a:latin typeface="Arial" panose="020B0604020202020204" pitchFamily="34" charset="0"/>
                <a:cs typeface="Arial" panose="020B0604020202020204" pitchFamily="34" charset="0"/>
              </a:rPr>
              <a:t>megvetette az </a:t>
            </a:r>
            <a:r>
              <a:rPr lang="hu-HU" sz="2000" b="1" dirty="0">
                <a:latin typeface="Arial" panose="020B0604020202020204" pitchFamily="34" charset="0"/>
                <a:cs typeface="Arial" panose="020B0604020202020204" pitchFamily="34" charset="0"/>
              </a:rPr>
              <a:t>alapját a bolognai festészeti iránynak. Ez időtől fogva a műhelybeli oktatás mindinkább háttérbe szorul. </a:t>
            </a:r>
          </a:p>
        </p:txBody>
      </p:sp>
    </p:spTree>
    <p:extLst>
      <p:ext uri="{BB962C8B-B14F-4D97-AF65-F5344CB8AC3E}">
        <p14:creationId xmlns:p14="http://schemas.microsoft.com/office/powerpoint/2010/main" val="14314792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schnitzer-stuck.de/images/gallery/0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63513"/>
            <a:ext cx="9359900"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églalap 2"/>
          <p:cNvSpPr>
            <a:spLocks noChangeArrowheads="1"/>
          </p:cNvSpPr>
          <p:nvPr/>
        </p:nvSpPr>
        <p:spPr bwMode="auto">
          <a:xfrm>
            <a:off x="827088" y="404813"/>
            <a:ext cx="16017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2400" b="1">
                <a:solidFill>
                  <a:srgbClr val="FF0000"/>
                </a:solidFill>
              </a:rPr>
              <a:t>Linderhof</a:t>
            </a:r>
          </a:p>
        </p:txBody>
      </p:sp>
    </p:spTree>
    <p:extLst>
      <p:ext uri="{BB962C8B-B14F-4D97-AF65-F5344CB8AC3E}">
        <p14:creationId xmlns:p14="http://schemas.microsoft.com/office/powerpoint/2010/main" val="23927871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860" t="3125" r="14862" b="3125"/>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88348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332656"/>
            <a:ext cx="8424936" cy="6063198"/>
          </a:xfrm>
          <a:prstGeom prst="rect">
            <a:avLst/>
          </a:prstGeom>
        </p:spPr>
        <p:txBody>
          <a:bodyPr wrap="square">
            <a:spAutoFit/>
          </a:bodyPr>
          <a:lstStyle/>
          <a:p>
            <a:r>
              <a:rPr lang="hu-HU" sz="2400" b="1" dirty="0" smtClean="0">
                <a:solidFill>
                  <a:srgbClr val="FF0000"/>
                </a:solidFill>
                <a:latin typeface="Arial" panose="020B0604020202020204" pitchFamily="34" charset="0"/>
                <a:cs typeface="Arial" panose="020B0604020202020204" pitchFamily="34" charset="0"/>
              </a:rPr>
              <a:t>Bécs  Képzőművészeti Akadémia </a:t>
            </a:r>
          </a:p>
          <a:p>
            <a:endParaRPr lang="hu-HU" sz="2000" b="1" dirty="0" smtClean="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A Képzőművészeti Akadémiát 1692-ben alapította magánkollégiumként </a:t>
            </a:r>
            <a:r>
              <a:rPr lang="hu-HU" sz="2000" b="1" dirty="0">
                <a:latin typeface="Arial" panose="020B0604020202020204" pitchFamily="34" charset="0"/>
                <a:cs typeface="Arial" panose="020B0604020202020204" pitchFamily="34" charset="0"/>
                <a:hlinkClick r:id="rId2" tooltip="Peter Strudel (a lap nem létezik)"/>
              </a:rPr>
              <a:t>Peter Strudel</a:t>
            </a:r>
            <a:r>
              <a:rPr lang="hu-HU" sz="2000" b="1" dirty="0">
                <a:latin typeface="Arial" panose="020B0604020202020204" pitchFamily="34" charset="0"/>
                <a:cs typeface="Arial" panose="020B0604020202020204" pitchFamily="34" charset="0"/>
              </a:rPr>
              <a:t>, a bírósági kamara festőművészének, a </a:t>
            </a:r>
            <a:r>
              <a:rPr lang="hu-HU" sz="2000" b="1" dirty="0">
                <a:latin typeface="Arial" panose="020B0604020202020204" pitchFamily="34" charset="0"/>
                <a:cs typeface="Arial" panose="020B0604020202020204" pitchFamily="34" charset="0"/>
                <a:hlinkClick r:id="rId3" tooltip="Róma"/>
              </a:rPr>
              <a:t>római</a:t>
            </a:r>
            <a:r>
              <a:rPr lang="hu-HU" sz="2000" b="1" dirty="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hlinkClick r:id="rId4" tooltip="Accademia di San Luca"/>
              </a:rPr>
              <a:t>Accademia di San Luca</a:t>
            </a:r>
            <a:r>
              <a:rPr lang="hu-HU" sz="2000" b="1" dirty="0">
                <a:latin typeface="Arial" panose="020B0604020202020204" pitchFamily="34" charset="0"/>
                <a:cs typeface="Arial" panose="020B0604020202020204" pitchFamily="34" charset="0"/>
              </a:rPr>
              <a:t> mintájára. 1725-ben </a:t>
            </a:r>
            <a:r>
              <a:rPr lang="hu-HU" sz="2000" b="1" dirty="0">
                <a:latin typeface="Arial" panose="020B0604020202020204" pitchFamily="34" charset="0"/>
                <a:cs typeface="Arial" panose="020B0604020202020204" pitchFamily="34" charset="0"/>
                <a:hlinkClick r:id="rId5" tooltip="Jacob van Schuppen (a lap nem létezik)"/>
              </a:rPr>
              <a:t>Jacob van Schuppen</a:t>
            </a:r>
            <a:r>
              <a:rPr lang="hu-HU" sz="2000" b="1" dirty="0">
                <a:latin typeface="Arial" panose="020B0604020202020204" pitchFamily="34" charset="0"/>
                <a:cs typeface="Arial" panose="020B0604020202020204" pitchFamily="34" charset="0"/>
              </a:rPr>
              <a:t> a császári udvari festőakadémiát egyesítette az építészettel. 1754-től </a:t>
            </a:r>
            <a:r>
              <a:rPr lang="hu-HU" sz="2000" b="1" dirty="0" smtClean="0">
                <a:latin typeface="Arial" panose="020B0604020202020204" pitchFamily="34" charset="0"/>
                <a:cs typeface="Arial" panose="020B0604020202020204" pitchFamily="34" charset="0"/>
              </a:rPr>
              <a:t>1757-ig </a:t>
            </a:r>
            <a:r>
              <a:rPr lang="hu-HU" sz="2400" b="1" dirty="0" smtClean="0">
                <a:solidFill>
                  <a:srgbClr val="00B050"/>
                </a:solidFill>
                <a:latin typeface="Arial" panose="020B0604020202020204" pitchFamily="34" charset="0"/>
                <a:cs typeface="Arial" panose="020B0604020202020204" pitchFamily="34" charset="0"/>
              </a:rPr>
              <a:t>Paul Troger </a:t>
            </a:r>
            <a:r>
              <a:rPr lang="hu-HU" sz="2000" b="1" dirty="0">
                <a:latin typeface="Arial" panose="020B0604020202020204" pitchFamily="34" charset="0"/>
                <a:cs typeface="Arial" panose="020B0604020202020204" pitchFamily="34" charset="0"/>
              </a:rPr>
              <a:t> volt az akadémia főigazgatója. 1772-ben az összes korábbi bécsi művészeti akadémiát összevonták benne, s az akadémia akkor kapta meg a főiskolai és 1998-ban az egyetemi státuszt, de megtartotta korábbi nevét.</a:t>
            </a:r>
          </a:p>
          <a:p>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1872 </a:t>
            </a:r>
            <a:r>
              <a:rPr lang="hu-HU" sz="2000" b="1" dirty="0">
                <a:latin typeface="Arial" panose="020B0604020202020204" pitchFamily="34" charset="0"/>
                <a:cs typeface="Arial" panose="020B0604020202020204" pitchFamily="34" charset="0"/>
              </a:rPr>
              <a:t>és 1876 között építették </a:t>
            </a:r>
            <a:r>
              <a:rPr lang="hu-HU" sz="2400" b="1" dirty="0">
                <a:solidFill>
                  <a:srgbClr val="00B050"/>
                </a:solidFill>
                <a:latin typeface="Arial" panose="020B0604020202020204" pitchFamily="34" charset="0"/>
                <a:cs typeface="Arial" panose="020B0604020202020204" pitchFamily="34" charset="0"/>
              </a:rPr>
              <a:t>Theophil Hansen </a:t>
            </a:r>
            <a:r>
              <a:rPr lang="hu-HU" sz="2000" b="1" dirty="0">
                <a:latin typeface="Arial" panose="020B0604020202020204" pitchFamily="34" charset="0"/>
                <a:cs typeface="Arial" panose="020B0604020202020204" pitchFamily="34" charset="0"/>
              </a:rPr>
              <a:t>tervei alapján. Az ott található művészeti galéria a 17. századi holland és flamand festők (köztük Rubens, Rembrandt és van Dyck) kiemelkedő alkotásait, valamint olyan műveket mutat be, mint például </a:t>
            </a:r>
            <a:r>
              <a:rPr lang="hu-HU" sz="2000" b="1" dirty="0">
                <a:solidFill>
                  <a:srgbClr val="00B050"/>
                </a:solidFill>
                <a:latin typeface="Arial" panose="020B0604020202020204" pitchFamily="34" charset="0"/>
                <a:cs typeface="Arial" panose="020B0604020202020204" pitchFamily="34" charset="0"/>
              </a:rPr>
              <a:t>Hieronymus</a:t>
            </a:r>
            <a:r>
              <a:rPr lang="hu-HU" sz="2000" b="1" dirty="0">
                <a:latin typeface="Arial" panose="020B0604020202020204" pitchFamily="34" charset="0"/>
                <a:cs typeface="Arial" panose="020B0604020202020204" pitchFamily="34" charset="0"/>
              </a:rPr>
              <a:t> </a:t>
            </a:r>
            <a:r>
              <a:rPr lang="hu-HU" sz="2000" b="1" dirty="0">
                <a:solidFill>
                  <a:srgbClr val="00B050"/>
                </a:solidFill>
                <a:latin typeface="Arial" panose="020B0604020202020204" pitchFamily="34" charset="0"/>
                <a:cs typeface="Arial" panose="020B0604020202020204" pitchFamily="34" charset="0"/>
              </a:rPr>
              <a:t>Bosch</a:t>
            </a:r>
            <a:r>
              <a:rPr lang="hu-HU" sz="2000" b="1" dirty="0">
                <a:latin typeface="Arial" panose="020B0604020202020204" pitchFamily="34" charset="0"/>
                <a:cs typeface="Arial" panose="020B0604020202020204" pitchFamily="34" charset="0"/>
              </a:rPr>
              <a:t> „</a:t>
            </a:r>
            <a:r>
              <a:rPr lang="hu-HU" sz="2000" b="1" dirty="0">
                <a:solidFill>
                  <a:srgbClr val="FF0000"/>
                </a:solidFill>
                <a:latin typeface="Arial" panose="020B0604020202020204" pitchFamily="34" charset="0"/>
                <a:cs typeface="Arial" panose="020B0604020202020204" pitchFamily="34" charset="0"/>
              </a:rPr>
              <a:t>Utolsó ítélet” </a:t>
            </a:r>
            <a:r>
              <a:rPr lang="hu-HU" sz="2000" b="1" dirty="0">
                <a:latin typeface="Arial" panose="020B0604020202020204" pitchFamily="34" charset="0"/>
                <a:cs typeface="Arial" panose="020B0604020202020204" pitchFamily="34" charset="0"/>
              </a:rPr>
              <a:t>oltára</a:t>
            </a:r>
            <a:r>
              <a:rPr lang="hu-HU" sz="2000" b="1" dirty="0" smtClean="0">
                <a:latin typeface="Arial" panose="020B0604020202020204" pitchFamily="34" charset="0"/>
                <a:cs typeface="Arial" panose="020B0604020202020204" pitchFamily="34" charset="0"/>
              </a:rPr>
              <a:t>.</a:t>
            </a:r>
          </a:p>
          <a:p>
            <a:endParaRPr lang="hu-HU" dirty="0"/>
          </a:p>
          <a:p>
            <a:endParaRPr lang="hu-HU" dirty="0"/>
          </a:p>
        </p:txBody>
      </p:sp>
    </p:spTree>
    <p:extLst>
      <p:ext uri="{BB962C8B-B14F-4D97-AF65-F5344CB8AC3E}">
        <p14:creationId xmlns:p14="http://schemas.microsoft.com/office/powerpoint/2010/main" val="20123818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ájl:Akademie der bildenden Künste 2.JPG"/>
          <p:cNvPicPr>
            <a:picLocks noChangeAspect="1" noChangeArrowheads="1"/>
          </p:cNvPicPr>
          <p:nvPr/>
        </p:nvPicPr>
        <p:blipFill rotWithShape="1">
          <a:blip r:embed="rId2">
            <a:extLst>
              <a:ext uri="{28A0092B-C50C-407E-A947-70E740481C1C}">
                <a14:useLocalDpi xmlns:a14="http://schemas.microsoft.com/office/drawing/2010/main" val="0"/>
              </a:ext>
            </a:extLst>
          </a:blip>
          <a:srcRect t="16468" b="15252"/>
          <a:stretch/>
        </p:blipFill>
        <p:spPr bwMode="auto">
          <a:xfrm>
            <a:off x="1403648" y="0"/>
            <a:ext cx="665154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5089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ájl: Akademie der bildenden Kuenste Getreidemarkt.jpg"/>
          <p:cNvPicPr>
            <a:picLocks noChangeAspect="1" noChangeArrowheads="1"/>
          </p:cNvPicPr>
          <p:nvPr/>
        </p:nvPicPr>
        <p:blipFill rotWithShape="1">
          <a:blip r:embed="rId2">
            <a:extLst>
              <a:ext uri="{28A0092B-C50C-407E-A947-70E740481C1C}">
                <a14:useLocalDpi xmlns:a14="http://schemas.microsoft.com/office/drawing/2010/main" val="0"/>
              </a:ext>
            </a:extLst>
          </a:blip>
          <a:srcRect l="11211"/>
          <a:stretch/>
        </p:blipFill>
        <p:spPr bwMode="auto">
          <a:xfrm>
            <a:off x="0" y="0"/>
            <a:ext cx="9144000" cy="6844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9213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Fájl:Wien-Kunstakademi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7" y="-819472"/>
            <a:ext cx="9144000" cy="783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9157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ájl:Akademie der bildenden Künste Wien – Gemäldegalerie.jpg"/>
          <p:cNvPicPr>
            <a:picLocks noChangeAspect="1" noChangeArrowheads="1"/>
          </p:cNvPicPr>
          <p:nvPr/>
        </p:nvPicPr>
        <p:blipFill rotWithShape="1">
          <a:blip r:embed="rId2">
            <a:extLst>
              <a:ext uri="{28A0092B-C50C-407E-A947-70E740481C1C}">
                <a14:useLocalDpi xmlns:a14="http://schemas.microsoft.com/office/drawing/2010/main" val="0"/>
              </a:ext>
            </a:extLst>
          </a:blip>
          <a:srcRect b="8134"/>
          <a:stretch/>
        </p:blipFill>
        <p:spPr bwMode="auto">
          <a:xfrm>
            <a:off x="0" y="-12340"/>
            <a:ext cx="9144000" cy="7000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7914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827584" y="1340768"/>
            <a:ext cx="6030416" cy="3785652"/>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Az Akadémia és a Festménygaléria történetének sok közös mozzanata van: a Galéria eredeti képei - az Akadémia tagjainak és diákjainak munkái - a 18. századból származnak</a:t>
            </a:r>
            <a:r>
              <a:rPr lang="hu-HU" sz="2000" b="1" dirty="0" smtClean="0">
                <a:latin typeface="Arial" panose="020B0604020202020204" pitchFamily="34" charset="0"/>
                <a:cs typeface="Arial" panose="020B0604020202020204" pitchFamily="34" charset="0"/>
              </a:rPr>
              <a:t>.</a:t>
            </a:r>
          </a:p>
          <a:p>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A </a:t>
            </a:r>
            <a:r>
              <a:rPr lang="hu-HU" sz="2000" b="1" dirty="0">
                <a:latin typeface="Arial" panose="020B0604020202020204" pitchFamily="34" charset="0"/>
                <a:cs typeface="Arial" panose="020B0604020202020204" pitchFamily="34" charset="0"/>
              </a:rPr>
              <a:t>Festménygalériát azonban csak 1822-ben hozták létre, amikor a birodalmi diplomata, Lamberg Sprinzenstein gróf világhíres gyűjteményét az Akadémiára hagyományozta</a:t>
            </a:r>
            <a:r>
              <a:rPr lang="hu-HU" sz="2000" b="1" dirty="0" smtClean="0">
                <a:latin typeface="Arial" panose="020B0604020202020204" pitchFamily="34" charset="0"/>
                <a:cs typeface="Arial" panose="020B0604020202020204" pitchFamily="34" charset="0"/>
              </a:rPr>
              <a:t>.</a:t>
            </a:r>
          </a:p>
          <a:p>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A </a:t>
            </a:r>
            <a:r>
              <a:rPr lang="hu-HU" sz="2000" b="1" dirty="0">
                <a:latin typeface="Arial" panose="020B0604020202020204" pitchFamily="34" charset="0"/>
                <a:cs typeface="Arial" panose="020B0604020202020204" pitchFamily="34" charset="0"/>
              </a:rPr>
              <a:t>Galériát ekkor nyitották meg a nagyközönség előtt, és így Bécs első művészeti múzeuma lett.</a:t>
            </a:r>
          </a:p>
        </p:txBody>
      </p:sp>
    </p:spTree>
    <p:extLst>
      <p:ext uri="{BB962C8B-B14F-4D97-AF65-F5344CB8AC3E}">
        <p14:creationId xmlns:p14="http://schemas.microsoft.com/office/powerpoint/2010/main" val="2727838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61" t="23437" r="47320" b="9201"/>
          <a:stretch/>
        </p:blipFill>
        <p:spPr bwMode="auto">
          <a:xfrm>
            <a:off x="-1" y="0"/>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62799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188640"/>
            <a:ext cx="8568952" cy="6555641"/>
          </a:xfrm>
          <a:prstGeom prst="rect">
            <a:avLst/>
          </a:prstGeom>
        </p:spPr>
        <p:txBody>
          <a:bodyPr wrap="square">
            <a:spAutoFit/>
          </a:bodyPr>
          <a:lstStyle/>
          <a:p>
            <a:r>
              <a:rPr lang="hu-HU" sz="2400" b="1" dirty="0">
                <a:solidFill>
                  <a:srgbClr val="00B050"/>
                </a:solidFill>
                <a:latin typeface="Arial" panose="020B0604020202020204" pitchFamily="34" charset="0"/>
                <a:cs typeface="Arial" panose="020B0604020202020204" pitchFamily="34" charset="0"/>
              </a:rPr>
              <a:t>MAKART, Hans</a:t>
            </a:r>
          </a:p>
          <a:p>
            <a:r>
              <a:rPr lang="hu-HU" sz="2000" b="1" dirty="0">
                <a:latin typeface="Arial" panose="020B0604020202020204" pitchFamily="34" charset="0"/>
                <a:cs typeface="Arial" panose="020B0604020202020204" pitchFamily="34" charset="0"/>
              </a:rPr>
              <a:t>(sz. 1840, Salzburg, megh. 1884, Bécs)</a:t>
            </a:r>
          </a:p>
          <a:p>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osztrák </a:t>
            </a:r>
            <a:r>
              <a:rPr lang="hu-HU" sz="2000" b="1" dirty="0">
                <a:latin typeface="Arial" panose="020B0604020202020204" pitchFamily="34" charset="0"/>
                <a:cs typeface="Arial" panose="020B0604020202020204" pitchFamily="34" charset="0"/>
              </a:rPr>
              <a:t>festő. Dekoratív hatású </a:t>
            </a:r>
            <a:r>
              <a:rPr lang="hu-HU" sz="2000" b="1" dirty="0" smtClean="0">
                <a:latin typeface="Arial" panose="020B0604020202020204" pitchFamily="34" charset="0"/>
                <a:cs typeface="Arial" panose="020B0604020202020204" pitchFamily="34" charset="0"/>
              </a:rPr>
              <a:t> akadémikus </a:t>
            </a:r>
            <a:r>
              <a:rPr lang="hu-HU" sz="2000" b="1" dirty="0">
                <a:latin typeface="Arial" panose="020B0604020202020204" pitchFamily="34" charset="0"/>
                <a:cs typeface="Arial" panose="020B0604020202020204" pitchFamily="34" charset="0"/>
              </a:rPr>
              <a:t> festményeivel elkápráztatta a császári főváros pompakedvelő lakóit, sőt az építészetre, az iparművészetre és az öltözködésre is hatott</a:t>
            </a:r>
            <a:r>
              <a:rPr lang="hu-HU" sz="2000" b="1" dirty="0" smtClean="0">
                <a:latin typeface="Arial" panose="020B0604020202020204" pitchFamily="34" charset="0"/>
                <a:cs typeface="Arial" panose="020B0604020202020204" pitchFamily="34" charset="0"/>
              </a:rPr>
              <a:t>.</a:t>
            </a:r>
          </a:p>
          <a:p>
            <a:r>
              <a:rPr lang="hu-HU" sz="2000" b="1" dirty="0" smtClean="0">
                <a:latin typeface="Arial" panose="020B0604020202020204" pitchFamily="34" charset="0"/>
                <a:cs typeface="Arial" panose="020B0604020202020204" pitchFamily="34" charset="0"/>
              </a:rPr>
              <a:t>A bécsi akadémián, majd Münchenben </a:t>
            </a:r>
            <a:r>
              <a:rPr lang="hu-HU" sz="2000" b="1" dirty="0">
                <a:latin typeface="Arial" panose="020B0604020202020204" pitchFamily="34" charset="0"/>
                <a:cs typeface="Arial" panose="020B0604020202020204" pitchFamily="34" charset="0"/>
              </a:rPr>
              <a:t>Karl Theodor von </a:t>
            </a:r>
            <a:r>
              <a:rPr lang="hu-HU" sz="2000" b="1" dirty="0" smtClean="0">
                <a:latin typeface="Arial" panose="020B0604020202020204" pitchFamily="34" charset="0"/>
                <a:cs typeface="Arial" panose="020B0604020202020204" pitchFamily="34" charset="0"/>
              </a:rPr>
              <a:t>Pilotynál tanult. Sokat utazott (London,Párizs, Róma), </a:t>
            </a:r>
            <a:r>
              <a:rPr lang="hu-HU" sz="2000" b="1" dirty="0">
                <a:latin typeface="Arial" panose="020B0604020202020204" pitchFamily="34" charset="0"/>
                <a:cs typeface="Arial" panose="020B0604020202020204" pitchFamily="34" charset="0"/>
              </a:rPr>
              <a:t>majd 1866-tól Bécsben élt, 1879-ben a bécsi művészeti akadémia professzora lett. Pompás műtermet tartott fenn Bécsben gazdag megrendelőinek köszönhetően</a:t>
            </a:r>
            <a:r>
              <a:rPr lang="hu-HU" sz="2000" b="1" dirty="0" smtClean="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rPr>
              <a:t>Műveinek hatása kultúrtörténeti jelentőségű, a császári főváros egy jellegzetes korszakát tükrözik.</a:t>
            </a:r>
            <a:endParaRPr lang="hu-HU" sz="2000" b="1" dirty="0" smtClean="0">
              <a:latin typeface="Arial" panose="020B0604020202020204" pitchFamily="34" charset="0"/>
              <a:cs typeface="Arial" panose="020B0604020202020204" pitchFamily="34" charset="0"/>
            </a:endParaRPr>
          </a:p>
          <a:p>
            <a:endParaRPr lang="hu-HU" sz="2000" b="1" dirty="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A bécsi Művészeti Akadémiával a kapcsolata </a:t>
            </a:r>
            <a:r>
              <a:rPr lang="hu-HU" sz="2000" b="1" dirty="0">
                <a:latin typeface="Arial" panose="020B0604020202020204" pitchFamily="34" charset="0"/>
                <a:cs typeface="Arial" panose="020B0604020202020204" pitchFamily="34" charset="0"/>
              </a:rPr>
              <a:t>jelentős: ő 1879-től a bécsi akadémia tanára volt, az uralkodó meghívására költözött Bécsbe, és hamarosan a bécsi művészeti és társasági élet </a:t>
            </a:r>
            <a:r>
              <a:rPr lang="hu-HU" sz="2000" b="1" dirty="0" smtClean="0">
                <a:latin typeface="Arial" panose="020B0604020202020204" pitchFamily="34" charset="0"/>
                <a:cs typeface="Arial" panose="020B0604020202020204" pitchFamily="34" charset="0"/>
              </a:rPr>
              <a:t>központjává </a:t>
            </a:r>
            <a:r>
              <a:rPr lang="hu-HU" sz="2000" b="1" dirty="0">
                <a:latin typeface="Arial" panose="020B0604020202020204" pitchFamily="34" charset="0"/>
                <a:cs typeface="Arial" panose="020B0604020202020204" pitchFamily="34" charset="0"/>
              </a:rPr>
              <a:t>vált, akit sokan utánoztak, még a híres "Makart-csokor" is az ő stílusát tükrözte. </a:t>
            </a:r>
          </a:p>
          <a:p>
            <a:r>
              <a:rPr lang="hu-HU" sz="2000" b="1" dirty="0">
                <a:latin typeface="Arial" panose="020B0604020202020204" pitchFamily="34" charset="0"/>
                <a:cs typeface="Arial" panose="020B0604020202020204" pitchFamily="34" charset="0"/>
              </a:rPr>
              <a:t>Makart, akinek művészi utódját Gustav Klimtnek (1862-1918) tartják, vázlatos, múlékony festészetével alapvető hatást gyakorolt ​​a festészet 1900 utáni fejlődésére.</a:t>
            </a:r>
          </a:p>
        </p:txBody>
      </p:sp>
    </p:spTree>
    <p:extLst>
      <p:ext uri="{BB962C8B-B14F-4D97-AF65-F5344CB8AC3E}">
        <p14:creationId xmlns:p14="http://schemas.microsoft.com/office/powerpoint/2010/main" val="10645108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260648"/>
            <a:ext cx="8712968" cy="6494085"/>
          </a:xfrm>
          <a:prstGeom prst="rect">
            <a:avLst/>
          </a:prstGeom>
        </p:spPr>
        <p:txBody>
          <a:bodyPr wrap="square">
            <a:spAutoFit/>
          </a:bodyPr>
          <a:lstStyle/>
          <a:p>
            <a:pPr marL="342900" lvl="0" indent="-342900">
              <a:buFont typeface="Arial" panose="020B0604020202020204" pitchFamily="34" charset="0"/>
              <a:buChar char="•"/>
            </a:pPr>
            <a:r>
              <a:rPr lang="hu-HU" sz="2000" b="1" dirty="0" smtClean="0">
                <a:latin typeface="Arial" panose="020B0604020202020204" pitchFamily="34" charset="0"/>
                <a:cs typeface="Arial" panose="020B0604020202020204" pitchFamily="34" charset="0"/>
              </a:rPr>
              <a:t>- Barokk </a:t>
            </a:r>
            <a:r>
              <a:rPr lang="hu-HU" sz="2000" b="1" dirty="0">
                <a:latin typeface="Arial" panose="020B0604020202020204" pitchFamily="34" charset="0"/>
                <a:cs typeface="Arial" panose="020B0604020202020204" pitchFamily="34" charset="0"/>
              </a:rPr>
              <a:t>(17. sz.): Az első hivatalos akadémiák jöttek létre, mint a párizsi </a:t>
            </a:r>
            <a:r>
              <a:rPr lang="hu-HU" sz="2000" b="1" i="1" dirty="0">
                <a:latin typeface="Arial" panose="020B0604020202020204" pitchFamily="34" charset="0"/>
                <a:cs typeface="Arial" panose="020B0604020202020204" pitchFamily="34" charset="0"/>
              </a:rPr>
              <a:t>Académie Royale de Peinture et de Sculpture</a:t>
            </a:r>
            <a:r>
              <a:rPr lang="hu-HU" sz="2000" b="1" dirty="0">
                <a:latin typeface="Arial" panose="020B0604020202020204" pitchFamily="34" charset="0"/>
                <a:cs typeface="Arial" panose="020B0604020202020204" pitchFamily="34" charset="0"/>
              </a:rPr>
              <a:t> (1648), melyek az udvar és az állam támogatását élvezték, szabályokat, hierarchiát teremtve a műfajok (történelmi festészet, portré, zsáner, tájkép, csendélet) és a technikai tudás (rajz) terén.</a:t>
            </a:r>
          </a:p>
          <a:p>
            <a:pPr marL="342900" indent="-342900">
              <a:buFont typeface="Arial" panose="020B0604020202020204" pitchFamily="34" charset="0"/>
              <a:buChar char="•"/>
            </a:pPr>
            <a:endParaRPr lang="hu-HU" sz="2000" b="1"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hu-HU" sz="2000" b="1" dirty="0" smtClean="0">
                <a:latin typeface="Arial" panose="020B0604020202020204" pitchFamily="34" charset="0"/>
                <a:cs typeface="Arial" panose="020B0604020202020204" pitchFamily="34" charset="0"/>
              </a:rPr>
              <a:t>A </a:t>
            </a:r>
            <a:r>
              <a:rPr lang="hu-HU" sz="2000" b="1" dirty="0">
                <a:latin typeface="Arial" panose="020B0604020202020204" pitchFamily="34" charset="0"/>
                <a:cs typeface="Arial" panose="020B0604020202020204" pitchFamily="34" charset="0"/>
              </a:rPr>
              <a:t>párisi M.-t (École de beaux-arts) XIV. Lajos király kiskorúsága alatt Mazarin </a:t>
            </a:r>
            <a:r>
              <a:rPr lang="hu-HU" sz="2000" b="1" dirty="0" smtClean="0">
                <a:latin typeface="Arial" panose="020B0604020202020204" pitchFamily="34" charset="0"/>
                <a:cs typeface="Arial" panose="020B0604020202020204" pitchFamily="34" charset="0"/>
              </a:rPr>
              <a:t>bíbornok alapította. </a:t>
            </a:r>
            <a:r>
              <a:rPr lang="hu-HU" sz="2000" b="1" dirty="0">
                <a:latin typeface="Arial" panose="020B0604020202020204" pitchFamily="34" charset="0"/>
                <a:cs typeface="Arial" panose="020B0604020202020204" pitchFamily="34" charset="0"/>
              </a:rPr>
              <a:t>1648. Németországban első volt a nürnbergi akadémiai 1692. Sandrart </a:t>
            </a:r>
            <a:r>
              <a:rPr lang="hu-HU" sz="2000" b="1" dirty="0" smtClean="0">
                <a:latin typeface="Arial" panose="020B0604020202020204" pitchFamily="34" charset="0"/>
                <a:cs typeface="Arial" panose="020B0604020202020204" pitchFamily="34" charset="0"/>
              </a:rPr>
              <a:t>alapított (Dürer). </a:t>
            </a:r>
            <a:r>
              <a:rPr lang="hu-HU" sz="2000" b="1" dirty="0">
                <a:latin typeface="Arial" panose="020B0604020202020204" pitchFamily="34" charset="0"/>
                <a:cs typeface="Arial" panose="020B0604020202020204" pitchFamily="34" charset="0"/>
              </a:rPr>
              <a:t>A bécsi akadémia 1692., a berlini 1699., a drezdai 1705. keletkezett. Utóbb következtek: a lipcsei (1764), a düsseldorfi (1767), a casseli (1777), a prágai (1796), a müncheni (1770), a königsbergi (1843), a Weimari (1858), a stuttgarti (1867). Meghonosodott a művészeti oktatásban az akadémiai rendszer. </a:t>
            </a:r>
          </a:p>
          <a:p>
            <a:pPr marL="342900" indent="-342900">
              <a:buFont typeface="Arial" panose="020B0604020202020204" pitchFamily="34" charset="0"/>
              <a:buChar char="•"/>
            </a:pPr>
            <a:endParaRPr lang="hu-HU" sz="2000" b="1"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hu-HU" sz="2000" b="1" dirty="0" smtClean="0">
                <a:latin typeface="Arial" panose="020B0604020202020204" pitchFamily="34" charset="0"/>
                <a:cs typeface="Arial" panose="020B0604020202020204" pitchFamily="34" charset="0"/>
              </a:rPr>
              <a:t>A </a:t>
            </a:r>
            <a:r>
              <a:rPr lang="hu-HU" sz="2000" b="1" dirty="0">
                <a:latin typeface="Arial" panose="020B0604020202020204" pitchFamily="34" charset="0"/>
                <a:cs typeface="Arial" panose="020B0604020202020204" pitchFamily="34" charset="0"/>
              </a:rPr>
              <a:t>Virágkor (18-19. sz. - Akadémizmus):</a:t>
            </a:r>
          </a:p>
          <a:p>
            <a:pPr marL="342900" lvl="0" indent="-342900">
              <a:buFont typeface="Arial" panose="020B0604020202020204" pitchFamily="34" charset="0"/>
              <a:buChar char="•"/>
            </a:pPr>
            <a:r>
              <a:rPr lang="hu-HU" sz="2000" b="1" dirty="0">
                <a:latin typeface="Arial" panose="020B0604020202020204" pitchFamily="34" charset="0"/>
                <a:cs typeface="Arial" panose="020B0604020202020204" pitchFamily="34" charset="0"/>
              </a:rPr>
              <a:t>Ekkor vált </a:t>
            </a:r>
            <a:r>
              <a:rPr lang="hu-HU" sz="2400" b="1" dirty="0">
                <a:solidFill>
                  <a:srgbClr val="FF0000"/>
                </a:solidFill>
                <a:latin typeface="Arial" panose="020B0604020202020204" pitchFamily="34" charset="0"/>
                <a:cs typeface="Arial" panose="020B0604020202020204" pitchFamily="34" charset="0"/>
              </a:rPr>
              <a:t>az akadémizmus a domináns stílusirányzattá, amely a klasszikus formákat, a tökéletes rajztudást, az arányokat és a méltóságteljes témákat részesítette előnyben.</a:t>
            </a:r>
          </a:p>
        </p:txBody>
      </p:sp>
    </p:spTree>
    <p:extLst>
      <p:ext uri="{BB962C8B-B14F-4D97-AF65-F5344CB8AC3E}">
        <p14:creationId xmlns:p14="http://schemas.microsoft.com/office/powerpoint/2010/main" val="20170343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404664"/>
            <a:ext cx="3018775" cy="2554545"/>
          </a:xfrm>
          <a:prstGeom prst="rect">
            <a:avLst/>
          </a:prstGeom>
        </p:spPr>
        <p:txBody>
          <a:bodyPr wrap="none">
            <a:spAutoFit/>
          </a:bodyPr>
          <a:lstStyle/>
          <a:p>
            <a:r>
              <a:rPr lang="hu-HU" sz="2400" b="1" dirty="0">
                <a:solidFill>
                  <a:srgbClr val="00B050"/>
                </a:solidFill>
                <a:latin typeface="Arial" panose="020B0604020202020204" pitchFamily="34" charset="0"/>
                <a:cs typeface="Arial" panose="020B0604020202020204" pitchFamily="34" charset="0"/>
              </a:rPr>
              <a:t>MAKART, Hans</a:t>
            </a:r>
          </a:p>
          <a:p>
            <a:r>
              <a:rPr lang="hu-HU" sz="2000" b="1" dirty="0">
                <a:latin typeface="Arial" panose="020B0604020202020204" pitchFamily="34" charset="0"/>
                <a:cs typeface="Arial" panose="020B0604020202020204" pitchFamily="34" charset="0"/>
              </a:rPr>
              <a:t>(sz. 1840, Salzburg</a:t>
            </a:r>
            <a:r>
              <a:rPr lang="hu-HU" sz="2000" b="1" dirty="0" smtClean="0">
                <a:latin typeface="Arial" panose="020B0604020202020204" pitchFamily="34" charset="0"/>
                <a:cs typeface="Arial" panose="020B0604020202020204" pitchFamily="34" charset="0"/>
              </a:rPr>
              <a:t>,</a:t>
            </a:r>
          </a:p>
          <a:p>
            <a:r>
              <a:rPr lang="hu-HU" sz="2000" b="1" dirty="0" smtClean="0">
                <a:latin typeface="Arial" panose="020B0604020202020204" pitchFamily="34" charset="0"/>
                <a:cs typeface="Arial" panose="020B0604020202020204" pitchFamily="34" charset="0"/>
              </a:rPr>
              <a:t>megh</a:t>
            </a:r>
            <a:r>
              <a:rPr lang="hu-HU" sz="2000" b="1" dirty="0">
                <a:latin typeface="Arial" panose="020B0604020202020204" pitchFamily="34" charset="0"/>
                <a:cs typeface="Arial" panose="020B0604020202020204" pitchFamily="34" charset="0"/>
              </a:rPr>
              <a:t>. 1884, Bécs)</a:t>
            </a:r>
          </a:p>
          <a:p>
            <a:r>
              <a:rPr lang="hu-HU" sz="2400" b="1" dirty="0" smtClean="0">
                <a:solidFill>
                  <a:srgbClr val="FF0000"/>
                </a:solidFill>
                <a:latin typeface="Arial" panose="020B0604020202020204" pitchFamily="34" charset="0"/>
                <a:cs typeface="Arial" panose="020B0604020202020204" pitchFamily="34" charset="0"/>
              </a:rPr>
              <a:t>Önarckép</a:t>
            </a:r>
          </a:p>
          <a:p>
            <a:r>
              <a:rPr lang="hu-HU" b="1" dirty="0" smtClean="0">
                <a:latin typeface="Arial" panose="020B0604020202020204" pitchFamily="34" charset="0"/>
                <a:cs typeface="Arial" panose="020B0604020202020204" pitchFamily="34" charset="0"/>
              </a:rPr>
              <a:t>1878</a:t>
            </a:r>
          </a:p>
          <a:p>
            <a:r>
              <a:rPr lang="hu-HU" b="1" dirty="0" smtClean="0">
                <a:latin typeface="Arial" panose="020B0604020202020204" pitchFamily="34" charset="0"/>
                <a:cs typeface="Arial" panose="020B0604020202020204" pitchFamily="34" charset="0"/>
              </a:rPr>
              <a:t>Olaj,</a:t>
            </a:r>
          </a:p>
          <a:p>
            <a:r>
              <a:rPr lang="hu-HU" b="1" dirty="0" smtClean="0">
                <a:latin typeface="Arial" panose="020B0604020202020204" pitchFamily="34" charset="0"/>
                <a:cs typeface="Arial" panose="020B0604020202020204" pitchFamily="34" charset="0"/>
              </a:rPr>
              <a:t>Azonosíthatatlan helyszín</a:t>
            </a:r>
            <a:endParaRPr lang="hu-HU" b="1" dirty="0">
              <a:latin typeface="Arial" panose="020B0604020202020204" pitchFamily="34" charset="0"/>
              <a:cs typeface="Arial" panose="020B0604020202020204" pitchFamily="34" charset="0"/>
            </a:endParaRPr>
          </a:p>
          <a:p>
            <a:endParaRPr lang="hu-HU" b="1" dirty="0">
              <a:latin typeface="Arial" panose="020B0604020202020204" pitchFamily="34" charset="0"/>
              <a:cs typeface="Arial" panose="020B0604020202020204" pitchFamily="34" charset="0"/>
            </a:endParaRPr>
          </a:p>
        </p:txBody>
      </p:sp>
      <p:pic>
        <p:nvPicPr>
          <p:cNvPr id="26626" name="Picture 2" descr="Fájl: Makart hans selbstportr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89331"/>
            <a:ext cx="5436096" cy="6947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8782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476672"/>
            <a:ext cx="4545072" cy="3016210"/>
          </a:xfrm>
          <a:prstGeom prst="rect">
            <a:avLst/>
          </a:prstGeom>
        </p:spPr>
        <p:txBody>
          <a:bodyPr wrap="square">
            <a:spAutoFit/>
          </a:bodyPr>
          <a:lstStyle/>
          <a:p>
            <a:r>
              <a:rPr lang="hu-HU" sz="2400" b="1" dirty="0">
                <a:solidFill>
                  <a:srgbClr val="00B050"/>
                </a:solidFill>
                <a:latin typeface="Arial" panose="020B0604020202020204" pitchFamily="34" charset="0"/>
                <a:cs typeface="Arial" panose="020B0604020202020204" pitchFamily="34" charset="0"/>
              </a:rPr>
              <a:t>MAKART, Hans</a:t>
            </a:r>
          </a:p>
          <a:p>
            <a:r>
              <a:rPr lang="hu-HU" sz="2000" b="1" dirty="0">
                <a:latin typeface="Arial" panose="020B0604020202020204" pitchFamily="34" charset="0"/>
                <a:cs typeface="Arial" panose="020B0604020202020204" pitchFamily="34" charset="0"/>
              </a:rPr>
              <a:t>(sz. 1840, Salzburg, </a:t>
            </a:r>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megh</a:t>
            </a:r>
            <a:r>
              <a:rPr lang="hu-HU" sz="2000" b="1" dirty="0">
                <a:latin typeface="Arial" panose="020B0604020202020204" pitchFamily="34" charset="0"/>
                <a:cs typeface="Arial" panose="020B0604020202020204" pitchFamily="34" charset="0"/>
              </a:rPr>
              <a:t>. 1884, Bécs)</a:t>
            </a:r>
          </a:p>
          <a:p>
            <a:r>
              <a:rPr lang="hu-HU" sz="2400" b="1" dirty="0" smtClean="0">
                <a:solidFill>
                  <a:srgbClr val="FF0000"/>
                </a:solidFill>
                <a:latin typeface="Arial" panose="020B0604020202020204" pitchFamily="34" charset="0"/>
                <a:cs typeface="Arial" panose="020B0604020202020204" pitchFamily="34" charset="0"/>
              </a:rPr>
              <a:t>Első </a:t>
            </a:r>
            <a:r>
              <a:rPr lang="hu-HU" sz="2400" b="1" dirty="0">
                <a:solidFill>
                  <a:srgbClr val="FF0000"/>
                </a:solidFill>
                <a:latin typeface="Arial" panose="020B0604020202020204" pitchFamily="34" charset="0"/>
                <a:cs typeface="Arial" panose="020B0604020202020204" pitchFamily="34" charset="0"/>
              </a:rPr>
              <a:t>feleségének, </a:t>
            </a:r>
            <a:endParaRPr lang="hu-HU" sz="2400" b="1" dirty="0" smtClean="0">
              <a:solidFill>
                <a:srgbClr val="FF0000"/>
              </a:solidFill>
              <a:latin typeface="Arial" panose="020B0604020202020204" pitchFamily="34" charset="0"/>
              <a:cs typeface="Arial" panose="020B0604020202020204" pitchFamily="34" charset="0"/>
            </a:endParaRPr>
          </a:p>
          <a:p>
            <a:r>
              <a:rPr lang="hu-HU" sz="2400" b="1" dirty="0" smtClean="0">
                <a:solidFill>
                  <a:srgbClr val="FF0000"/>
                </a:solidFill>
                <a:latin typeface="Arial" panose="020B0604020202020204" pitchFamily="34" charset="0"/>
                <a:cs typeface="Arial" panose="020B0604020202020204" pitchFamily="34" charset="0"/>
              </a:rPr>
              <a:t>Amáliának </a:t>
            </a:r>
            <a:r>
              <a:rPr lang="hu-HU" sz="2400" b="1" dirty="0">
                <a:solidFill>
                  <a:srgbClr val="FF0000"/>
                </a:solidFill>
                <a:latin typeface="Arial" panose="020B0604020202020204" pitchFamily="34" charset="0"/>
                <a:cs typeface="Arial" panose="020B0604020202020204" pitchFamily="34" charset="0"/>
              </a:rPr>
              <a:t>a képmása</a:t>
            </a:r>
            <a:br>
              <a:rPr lang="hu-HU" sz="2400" b="1" dirty="0">
                <a:solidFill>
                  <a:srgbClr val="FF0000"/>
                </a:solidFill>
                <a:latin typeface="Arial" panose="020B0604020202020204" pitchFamily="34" charset="0"/>
                <a:cs typeface="Arial" panose="020B0604020202020204" pitchFamily="34" charset="0"/>
              </a:rPr>
            </a:br>
            <a:r>
              <a:rPr lang="hu-HU" sz="2000" b="1" dirty="0">
                <a:latin typeface="Arial" panose="020B0604020202020204" pitchFamily="34" charset="0"/>
                <a:cs typeface="Arial" panose="020B0604020202020204" pitchFamily="34" charset="0"/>
              </a:rPr>
              <a:t>kb. 1871</a:t>
            </a:r>
            <a:br>
              <a:rPr lang="hu-HU" sz="2000" b="1" dirty="0">
                <a:latin typeface="Arial" panose="020B0604020202020204" pitchFamily="34" charset="0"/>
                <a:cs typeface="Arial" panose="020B0604020202020204" pitchFamily="34" charset="0"/>
              </a:rPr>
            </a:br>
            <a:r>
              <a:rPr lang="hu-HU" sz="2000" b="1" dirty="0">
                <a:latin typeface="Arial" panose="020B0604020202020204" pitchFamily="34" charset="0"/>
                <a:cs typeface="Arial" panose="020B0604020202020204" pitchFamily="34" charset="0"/>
              </a:rPr>
              <a:t>Olaj, mahagóni, 76 x 58 cm</a:t>
            </a:r>
            <a:br>
              <a:rPr lang="hu-HU" sz="2000" b="1" dirty="0">
                <a:latin typeface="Arial" panose="020B0604020202020204" pitchFamily="34" charset="0"/>
                <a:cs typeface="Arial" panose="020B0604020202020204" pitchFamily="34" charset="0"/>
              </a:rPr>
            </a:br>
            <a:r>
              <a:rPr lang="hu-HU" sz="2000" b="1" dirty="0">
                <a:latin typeface="Arial" panose="020B0604020202020204" pitchFamily="34" charset="0"/>
                <a:cs typeface="Arial" panose="020B0604020202020204" pitchFamily="34" charset="0"/>
              </a:rPr>
              <a:t>Residenzgalerie, Salzburg</a:t>
            </a:r>
          </a:p>
          <a:p>
            <a:endParaRPr lang="hu-HU" b="1" dirty="0">
              <a:latin typeface="Arial" panose="020B0604020202020204" pitchFamily="34" charset="0"/>
              <a:cs typeface="Arial" panose="020B0604020202020204" pitchFamily="34" charset="0"/>
            </a:endParaRPr>
          </a:p>
        </p:txBody>
      </p:sp>
      <p:pic>
        <p:nvPicPr>
          <p:cNvPr id="27650" name="Picture 2" descr="https://www.wga.hu/art/m/makart/amal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139952" y="-55171"/>
            <a:ext cx="5004048" cy="691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8498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29320" y="241978"/>
            <a:ext cx="8064896" cy="3108543"/>
          </a:xfrm>
          <a:prstGeom prst="rect">
            <a:avLst/>
          </a:prstGeom>
        </p:spPr>
        <p:txBody>
          <a:bodyPr wrap="square">
            <a:spAutoFit/>
          </a:bodyPr>
          <a:lstStyle/>
          <a:p>
            <a:r>
              <a:rPr lang="hu-HU" sz="2400" b="1" dirty="0">
                <a:solidFill>
                  <a:srgbClr val="00B050"/>
                </a:solidFill>
                <a:latin typeface="Arial" panose="020B0604020202020204" pitchFamily="34" charset="0"/>
                <a:cs typeface="Arial" panose="020B0604020202020204" pitchFamily="34" charset="0"/>
              </a:rPr>
              <a:t>MAKART, Hans</a:t>
            </a:r>
          </a:p>
          <a:p>
            <a:r>
              <a:rPr lang="hu-HU" sz="2000" b="1" dirty="0">
                <a:latin typeface="Arial" panose="020B0604020202020204" pitchFamily="34" charset="0"/>
                <a:cs typeface="Arial" panose="020B0604020202020204" pitchFamily="34" charset="0"/>
              </a:rPr>
              <a:t>(sz. 1840, Salzburg, </a:t>
            </a:r>
          </a:p>
          <a:p>
            <a:r>
              <a:rPr lang="hu-HU" sz="2000" b="1" dirty="0">
                <a:latin typeface="Arial" panose="020B0604020202020204" pitchFamily="34" charset="0"/>
                <a:cs typeface="Arial" panose="020B0604020202020204" pitchFamily="34" charset="0"/>
              </a:rPr>
              <a:t>megh. 1884, Bécs</a:t>
            </a:r>
            <a:r>
              <a:rPr lang="hu-HU" sz="2000" b="1" dirty="0" smtClean="0">
                <a:latin typeface="Arial" panose="020B0604020202020204" pitchFamily="34" charset="0"/>
                <a:cs typeface="Arial" panose="020B0604020202020204" pitchFamily="34" charset="0"/>
              </a:rPr>
              <a:t>)</a:t>
            </a:r>
          </a:p>
          <a:p>
            <a:r>
              <a:rPr lang="hu-HU" sz="2400" b="1" dirty="0">
                <a:solidFill>
                  <a:srgbClr val="FF0000"/>
                </a:solidFill>
                <a:latin typeface="Arial" panose="020B0604020202020204" pitchFamily="34" charset="0"/>
                <a:cs typeface="Arial" panose="020B0604020202020204" pitchFamily="34" charset="0"/>
              </a:rPr>
              <a:t>Velence hódolatát fejezi ki </a:t>
            </a:r>
            <a:endParaRPr lang="hu-HU" sz="2400" b="1" dirty="0" smtClean="0">
              <a:solidFill>
                <a:srgbClr val="FF0000"/>
              </a:solidFill>
              <a:latin typeface="Arial" panose="020B0604020202020204" pitchFamily="34" charset="0"/>
              <a:cs typeface="Arial" panose="020B0604020202020204" pitchFamily="34" charset="0"/>
            </a:endParaRPr>
          </a:p>
          <a:p>
            <a:r>
              <a:rPr lang="hu-HU" sz="2400" b="1" dirty="0" smtClean="0">
                <a:solidFill>
                  <a:srgbClr val="FF0000"/>
                </a:solidFill>
                <a:latin typeface="Arial" panose="020B0604020202020204" pitchFamily="34" charset="0"/>
                <a:cs typeface="Arial" panose="020B0604020202020204" pitchFamily="34" charset="0"/>
              </a:rPr>
              <a:t>Caterina Cornarónak</a:t>
            </a:r>
          </a:p>
          <a:p>
            <a:r>
              <a:rPr lang="hu-HU" sz="2400" b="1" dirty="0" smtClean="0">
                <a:solidFill>
                  <a:srgbClr val="FF0000"/>
                </a:solidFill>
                <a:latin typeface="Arial" panose="020B0604020202020204" pitchFamily="34" charset="0"/>
                <a:cs typeface="Arial" panose="020B0604020202020204" pitchFamily="34" charset="0"/>
              </a:rPr>
              <a:t>/</a:t>
            </a:r>
            <a:r>
              <a:rPr lang="hu-HU" sz="2400" b="1" dirty="0">
                <a:solidFill>
                  <a:srgbClr val="FF0000"/>
                </a:solidFill>
                <a:latin typeface="Arial" panose="020B0604020202020204" pitchFamily="34" charset="0"/>
                <a:cs typeface="Arial" panose="020B0604020202020204" pitchFamily="34" charset="0"/>
              </a:rPr>
              <a:t>I. Katalinnak</a:t>
            </a:r>
          </a:p>
          <a:p>
            <a:r>
              <a:rPr lang="hu-HU" sz="2000" b="1" dirty="0" smtClean="0">
                <a:latin typeface="Arial" panose="020B0604020202020204" pitchFamily="34" charset="0"/>
                <a:cs typeface="Arial" panose="020B0604020202020204" pitchFamily="34" charset="0"/>
              </a:rPr>
              <a:t>1872-1873</a:t>
            </a:r>
          </a:p>
          <a:p>
            <a:r>
              <a:rPr lang="hu-HU" sz="2000" b="1" dirty="0" smtClean="0">
                <a:latin typeface="Arial" panose="020B0604020202020204" pitchFamily="34" charset="0"/>
                <a:cs typeface="Arial" panose="020B0604020202020204" pitchFamily="34" charset="0"/>
              </a:rPr>
              <a:t>Olaj, vászon, 400 </a:t>
            </a:r>
            <a:r>
              <a:rPr lang="hu-HU" sz="2000" b="1" dirty="0">
                <a:latin typeface="Arial" panose="020B0604020202020204" pitchFamily="34" charset="0"/>
                <a:cs typeface="Arial" panose="020B0604020202020204" pitchFamily="34" charset="0"/>
              </a:rPr>
              <a:t>cm </a:t>
            </a:r>
            <a:r>
              <a:rPr lang="hu-HU" sz="2000" b="1" dirty="0" smtClean="0">
                <a:latin typeface="Arial" panose="020B0604020202020204" pitchFamily="34" charset="0"/>
                <a:cs typeface="Arial" panose="020B0604020202020204" pitchFamily="34" charset="0"/>
              </a:rPr>
              <a:t> x  </a:t>
            </a:r>
            <a:r>
              <a:rPr lang="hu-HU" sz="2000" b="1" dirty="0">
                <a:latin typeface="Arial" panose="020B0604020202020204" pitchFamily="34" charset="0"/>
                <a:cs typeface="Arial" panose="020B0604020202020204" pitchFamily="34" charset="0"/>
              </a:rPr>
              <a:t>1060 cm </a:t>
            </a:r>
            <a:endParaRPr lang="hu-HU" sz="2000" b="1" dirty="0" smtClean="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Osztrák Galéria, </a:t>
            </a:r>
            <a:r>
              <a:rPr lang="hu-HU" sz="2000" b="1" dirty="0" smtClean="0">
                <a:latin typeface="Arial" panose="020B0604020202020204" pitchFamily="34" charset="0"/>
                <a:cs typeface="Arial" panose="020B0604020202020204" pitchFamily="34" charset="0"/>
              </a:rPr>
              <a:t>Belvedere, Bécs</a:t>
            </a:r>
            <a:endParaRPr lang="hu-HU" sz="2000" b="1" dirty="0">
              <a:latin typeface="Arial" panose="020B0604020202020204" pitchFamily="34" charset="0"/>
              <a:cs typeface="Arial" panose="020B0604020202020204" pitchFamily="34" charset="0"/>
            </a:endParaRPr>
          </a:p>
        </p:txBody>
      </p:sp>
      <p:pic>
        <p:nvPicPr>
          <p:cNvPr id="3" name="Kép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9000"/>
            <a:ext cx="9144000" cy="3432910"/>
          </a:xfrm>
          <a:prstGeom prst="rect">
            <a:avLst/>
          </a:prstGeom>
        </p:spPr>
      </p:pic>
      <p:sp>
        <p:nvSpPr>
          <p:cNvPr id="4" name="Téglalap 3"/>
          <p:cNvSpPr/>
          <p:nvPr/>
        </p:nvSpPr>
        <p:spPr>
          <a:xfrm>
            <a:off x="4427984" y="260648"/>
            <a:ext cx="4572000" cy="3139321"/>
          </a:xfrm>
          <a:prstGeom prst="rect">
            <a:avLst/>
          </a:prstGeom>
        </p:spPr>
        <p:txBody>
          <a:bodyPr>
            <a:spAutoFit/>
          </a:bodyPr>
          <a:lstStyle/>
          <a:p>
            <a:r>
              <a:rPr lang="hu-HU" dirty="0" smtClean="0">
                <a:latin typeface="Arial" panose="020B0604020202020204" pitchFamily="34" charset="0"/>
                <a:cs typeface="Arial" panose="020B0604020202020204" pitchFamily="34" charset="0"/>
              </a:rPr>
              <a:t>Caterina Cornaro (1454–1510</a:t>
            </a:r>
            <a:r>
              <a:rPr lang="hu-HU" dirty="0">
                <a:latin typeface="Arial" panose="020B0604020202020204" pitchFamily="34" charset="0"/>
                <a:cs typeface="Arial" panose="020B0604020202020204" pitchFamily="34" charset="0"/>
              </a:rPr>
              <a:t>) Ciprus utolsó királynője volt, egy velencei nemesasszony, aki házasság révén királyné lett, majd fia helyett régens, végül uralkodó királynő, 1474 és 1489 között uralkodott, mielőtt Velence lemondásra kényszerítette; visszatért Itáliába, híres reneszánsz udvart alapított Asolóban, és a mai napig meghatározó alakja a művészetnek </a:t>
            </a:r>
            <a:r>
              <a:rPr lang="hu-HU" dirty="0" smtClean="0">
                <a:latin typeface="Arial" panose="020B0604020202020204" pitchFamily="34" charset="0"/>
                <a:cs typeface="Arial" panose="020B0604020202020204" pitchFamily="34" charset="0"/>
              </a:rPr>
              <a:t>(Bellini, Tiziano) és </a:t>
            </a:r>
            <a:r>
              <a:rPr lang="hu-HU" dirty="0">
                <a:latin typeface="Arial" panose="020B0604020202020204" pitchFamily="34" charset="0"/>
                <a:cs typeface="Arial" panose="020B0604020202020204" pitchFamily="34" charset="0"/>
              </a:rPr>
              <a:t>az operának</a:t>
            </a:r>
            <a:r>
              <a:rPr lang="hu-HU" dirty="0" smtClean="0">
                <a:latin typeface="Arial" panose="020B0604020202020204" pitchFamily="34" charset="0"/>
                <a:cs typeface="Arial" panose="020B0604020202020204" pitchFamily="34" charset="0"/>
              </a:rPr>
              <a:t>,.</a:t>
            </a:r>
            <a:endParaRPr lang="hu-H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54523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476672"/>
            <a:ext cx="4572000" cy="3354765"/>
          </a:xfrm>
          <a:prstGeom prst="rect">
            <a:avLst/>
          </a:prstGeom>
        </p:spPr>
        <p:txBody>
          <a:bodyPr>
            <a:spAutoFit/>
          </a:bodyPr>
          <a:lstStyle/>
          <a:p>
            <a:r>
              <a:rPr lang="hu-HU" sz="2400" b="1" dirty="0">
                <a:solidFill>
                  <a:srgbClr val="00B050"/>
                </a:solidFill>
                <a:latin typeface="Arial" panose="020B0604020202020204" pitchFamily="34" charset="0"/>
                <a:cs typeface="Arial" panose="020B0604020202020204" pitchFamily="34" charset="0"/>
              </a:rPr>
              <a:t>MAKART, Hans</a:t>
            </a:r>
          </a:p>
          <a:p>
            <a:r>
              <a:rPr lang="hu-HU" sz="2000" b="1" dirty="0">
                <a:latin typeface="Arial" panose="020B0604020202020204" pitchFamily="34" charset="0"/>
                <a:cs typeface="Arial" panose="020B0604020202020204" pitchFamily="34" charset="0"/>
              </a:rPr>
              <a:t>(sz. 1840, Salzburg, </a:t>
            </a:r>
          </a:p>
          <a:p>
            <a:r>
              <a:rPr lang="hu-HU" sz="2000" b="1" dirty="0">
                <a:latin typeface="Arial" panose="020B0604020202020204" pitchFamily="34" charset="0"/>
                <a:cs typeface="Arial" panose="020B0604020202020204" pitchFamily="34" charset="0"/>
              </a:rPr>
              <a:t>megh. 1884, Bécs</a:t>
            </a:r>
            <a:r>
              <a:rPr lang="hu-HU" sz="2000" b="1" dirty="0" smtClean="0">
                <a:latin typeface="Arial" panose="020B0604020202020204" pitchFamily="34" charset="0"/>
                <a:cs typeface="Arial" panose="020B0604020202020204" pitchFamily="34" charset="0"/>
              </a:rPr>
              <a:t>)</a:t>
            </a:r>
          </a:p>
          <a:p>
            <a:r>
              <a:rPr lang="hu-HU" sz="2400" b="1" dirty="0">
                <a:solidFill>
                  <a:srgbClr val="FF0000"/>
                </a:solidFill>
                <a:latin typeface="Arial" panose="020B0604020202020204" pitchFamily="34" charset="0"/>
                <a:cs typeface="Arial" panose="020B0604020202020204" pitchFamily="34" charset="0"/>
              </a:rPr>
              <a:t>Fiatal hölgy </a:t>
            </a:r>
            <a:endParaRPr lang="hu-HU" sz="2400" b="1" dirty="0" smtClean="0">
              <a:solidFill>
                <a:srgbClr val="FF0000"/>
              </a:solidFill>
              <a:latin typeface="Arial" panose="020B0604020202020204" pitchFamily="34" charset="0"/>
              <a:cs typeface="Arial" panose="020B0604020202020204" pitchFamily="34" charset="0"/>
            </a:endParaRPr>
          </a:p>
          <a:p>
            <a:r>
              <a:rPr lang="hu-HU" sz="2400" b="1" dirty="0" smtClean="0">
                <a:solidFill>
                  <a:srgbClr val="FF0000"/>
                </a:solidFill>
                <a:latin typeface="Arial" panose="020B0604020202020204" pitchFamily="34" charset="0"/>
                <a:cs typeface="Arial" panose="020B0604020202020204" pitchFamily="34" charset="0"/>
              </a:rPr>
              <a:t>profilportréja</a:t>
            </a:r>
          </a:p>
          <a:p>
            <a:r>
              <a:rPr lang="hu-HU" sz="2000" b="1" dirty="0" smtClean="0">
                <a:latin typeface="Arial" panose="020B0604020202020204" pitchFamily="34" charset="0"/>
                <a:cs typeface="Arial" panose="020B0604020202020204" pitchFamily="34" charset="0"/>
              </a:rPr>
              <a:t>kb</a:t>
            </a:r>
            <a:r>
              <a:rPr lang="hu-HU" sz="2000" b="1" dirty="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1874 </a:t>
            </a:r>
          </a:p>
          <a:p>
            <a:r>
              <a:rPr lang="hu-HU" sz="2000" b="1" dirty="0" smtClean="0">
                <a:latin typeface="Arial" panose="020B0604020202020204" pitchFamily="34" charset="0"/>
                <a:cs typeface="Arial" panose="020B0604020202020204" pitchFamily="34" charset="0"/>
              </a:rPr>
              <a:t>olaj</a:t>
            </a:r>
            <a:r>
              <a:rPr lang="hu-HU" sz="2000" b="1" dirty="0">
                <a:latin typeface="Arial" panose="020B0604020202020204" pitchFamily="34" charset="0"/>
                <a:cs typeface="Arial" panose="020B0604020202020204" pitchFamily="34" charset="0"/>
              </a:rPr>
              <a:t>, farostlemez</a:t>
            </a:r>
            <a:r>
              <a:rPr lang="hu-HU" sz="2000" b="1" dirty="0" smtClean="0">
                <a:latin typeface="Arial" panose="020B0604020202020204" pitchFamily="34" charset="0"/>
                <a:cs typeface="Arial" panose="020B0604020202020204" pitchFamily="34" charset="0"/>
              </a:rPr>
              <a:t>,</a:t>
            </a:r>
          </a:p>
          <a:p>
            <a:r>
              <a:rPr lang="hu-HU" sz="2000" b="1" dirty="0" smtClean="0">
                <a:latin typeface="Arial" panose="020B0604020202020204" pitchFamily="34" charset="0"/>
                <a:cs typeface="Arial" panose="020B0604020202020204" pitchFamily="34" charset="0"/>
              </a:rPr>
              <a:t>65,3 </a:t>
            </a:r>
            <a:r>
              <a:rPr lang="hu-HU" sz="2000" b="1" dirty="0">
                <a:latin typeface="Arial" panose="020B0604020202020204" pitchFamily="34" charset="0"/>
                <a:cs typeface="Arial" panose="020B0604020202020204" pitchFamily="34" charset="0"/>
              </a:rPr>
              <a:t>x 48 </a:t>
            </a:r>
            <a:r>
              <a:rPr lang="hu-HU" sz="2000" b="1" dirty="0" smtClean="0">
                <a:latin typeface="Arial" panose="020B0604020202020204" pitchFamily="34" charset="0"/>
                <a:cs typeface="Arial" panose="020B0604020202020204" pitchFamily="34" charset="0"/>
              </a:rPr>
              <a:t>cm</a:t>
            </a:r>
          </a:p>
          <a:p>
            <a:r>
              <a:rPr lang="hu-HU" sz="2000" b="1" dirty="0" smtClean="0">
                <a:latin typeface="Arial" panose="020B0604020202020204" pitchFamily="34" charset="0"/>
                <a:cs typeface="Arial" panose="020B0604020202020204" pitchFamily="34" charset="0"/>
              </a:rPr>
              <a:t>Dorotheum palota</a:t>
            </a:r>
          </a:p>
          <a:p>
            <a:r>
              <a:rPr lang="hu-HU" sz="2000" b="1" dirty="0" smtClean="0">
                <a:latin typeface="Arial" panose="020B0604020202020204" pitchFamily="34" charset="0"/>
                <a:cs typeface="Arial" panose="020B0604020202020204" pitchFamily="34" charset="0"/>
              </a:rPr>
              <a:t>Bécs</a:t>
            </a:r>
            <a:endParaRPr lang="hu-HU" sz="2000" b="1" dirty="0">
              <a:latin typeface="Arial" panose="020B0604020202020204" pitchFamily="34" charset="0"/>
              <a:cs typeface="Arial" panose="020B0604020202020204" pitchFamily="34" charset="0"/>
            </a:endParaRPr>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137" t="34078" r="60784" b="9720"/>
          <a:stretch/>
        </p:blipFill>
        <p:spPr bwMode="auto">
          <a:xfrm>
            <a:off x="3421597" y="16931"/>
            <a:ext cx="5722403" cy="6841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86318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476672"/>
            <a:ext cx="4572000" cy="3354765"/>
          </a:xfrm>
          <a:prstGeom prst="rect">
            <a:avLst/>
          </a:prstGeom>
        </p:spPr>
        <p:txBody>
          <a:bodyPr>
            <a:spAutoFit/>
          </a:bodyPr>
          <a:lstStyle/>
          <a:p>
            <a:r>
              <a:rPr lang="hu-HU" sz="2400" b="1" dirty="0">
                <a:solidFill>
                  <a:srgbClr val="00B050"/>
                </a:solidFill>
                <a:latin typeface="Arial" panose="020B0604020202020204" pitchFamily="34" charset="0"/>
                <a:cs typeface="Arial" panose="020B0604020202020204" pitchFamily="34" charset="0"/>
              </a:rPr>
              <a:t>MAKART, Hans</a:t>
            </a:r>
          </a:p>
          <a:p>
            <a:r>
              <a:rPr lang="hu-HU" sz="2000" b="1" dirty="0">
                <a:latin typeface="Arial" panose="020B0604020202020204" pitchFamily="34" charset="0"/>
                <a:cs typeface="Arial" panose="020B0604020202020204" pitchFamily="34" charset="0"/>
              </a:rPr>
              <a:t>(sz. 1840, Salzburg, </a:t>
            </a:r>
          </a:p>
          <a:p>
            <a:r>
              <a:rPr lang="hu-HU" sz="2000" b="1" dirty="0">
                <a:latin typeface="Arial" panose="020B0604020202020204" pitchFamily="34" charset="0"/>
                <a:cs typeface="Arial" panose="020B0604020202020204" pitchFamily="34" charset="0"/>
              </a:rPr>
              <a:t>megh. 1884, Bécs</a:t>
            </a:r>
            <a:r>
              <a:rPr lang="hu-HU" sz="2000" b="1" dirty="0" smtClean="0">
                <a:latin typeface="Arial" panose="020B0604020202020204" pitchFamily="34" charset="0"/>
                <a:cs typeface="Arial" panose="020B0604020202020204" pitchFamily="34" charset="0"/>
              </a:rPr>
              <a:t>)</a:t>
            </a:r>
          </a:p>
          <a:p>
            <a:r>
              <a:rPr lang="sv-SE" sz="2400" b="1" dirty="0">
                <a:solidFill>
                  <a:srgbClr val="FF0000"/>
                </a:solidFill>
                <a:latin typeface="Arial" panose="020B0604020202020204" pitchFamily="34" charset="0"/>
                <a:cs typeface="Arial" panose="020B0604020202020204" pitchFamily="34" charset="0"/>
              </a:rPr>
              <a:t>Hanna Klinkosch (1849–1925) portréja, </a:t>
            </a:r>
            <a:endParaRPr lang="hu-HU" sz="2400" b="1" dirty="0" smtClean="0">
              <a:solidFill>
                <a:srgbClr val="FF0000"/>
              </a:solidFill>
              <a:latin typeface="Arial" panose="020B0604020202020204" pitchFamily="34" charset="0"/>
              <a:cs typeface="Arial" panose="020B0604020202020204" pitchFamily="34" charset="0"/>
            </a:endParaRPr>
          </a:p>
          <a:p>
            <a:r>
              <a:rPr lang="sv-SE" sz="2000" b="1" dirty="0" smtClean="0">
                <a:latin typeface="Arial" panose="020B0604020202020204" pitchFamily="34" charset="0"/>
                <a:cs typeface="Arial" panose="020B0604020202020204" pitchFamily="34" charset="0"/>
              </a:rPr>
              <a:t>1890</a:t>
            </a:r>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Olaj, vászon</a:t>
            </a:r>
          </a:p>
          <a:p>
            <a:r>
              <a:rPr lang="hu-HU" sz="2000" b="1" dirty="0">
                <a:latin typeface="Arial" panose="020B0604020202020204" pitchFamily="34" charset="0"/>
                <a:cs typeface="Arial" panose="020B0604020202020204" pitchFamily="34" charset="0"/>
              </a:rPr>
              <a:t>200 × 112 cm</a:t>
            </a:r>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Lichtenstein  palota</a:t>
            </a:r>
          </a:p>
          <a:p>
            <a:r>
              <a:rPr lang="hu-HU" sz="2000" b="1" dirty="0" smtClean="0">
                <a:latin typeface="Arial" panose="020B0604020202020204" pitchFamily="34" charset="0"/>
                <a:cs typeface="Arial" panose="020B0604020202020204" pitchFamily="34" charset="0"/>
              </a:rPr>
              <a:t>Bécs</a:t>
            </a:r>
            <a:endParaRPr lang="hu-HU" sz="2000" b="1" dirty="0">
              <a:latin typeface="Arial" panose="020B0604020202020204" pitchFamily="34" charset="0"/>
              <a:cs typeface="Arial" panose="020B0604020202020204" pitchFamily="34" charset="0"/>
            </a:endParaRP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9998" y="0"/>
            <a:ext cx="3724002" cy="6858000"/>
          </a:xfrm>
          <a:prstGeom prst="rect">
            <a:avLst/>
          </a:prstGeom>
        </p:spPr>
      </p:pic>
    </p:spTree>
    <p:extLst>
      <p:ext uri="{BB962C8B-B14F-4D97-AF65-F5344CB8AC3E}">
        <p14:creationId xmlns:p14="http://schemas.microsoft.com/office/powerpoint/2010/main" val="18238525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0"/>
            <a:ext cx="8820472" cy="6678751"/>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A</a:t>
            </a:r>
            <a:r>
              <a:rPr lang="hu-HU" sz="2000" b="1" dirty="0">
                <a:solidFill>
                  <a:srgbClr val="FF0000"/>
                </a:solidFill>
                <a:latin typeface="Arial" panose="020B0604020202020204" pitchFamily="34" charset="0"/>
                <a:cs typeface="Arial" panose="020B0604020202020204" pitchFamily="34" charset="0"/>
              </a:rPr>
              <a:t> </a:t>
            </a:r>
            <a:r>
              <a:rPr lang="hu-HU" sz="2800" b="1" dirty="0">
                <a:solidFill>
                  <a:srgbClr val="FF0000"/>
                </a:solidFill>
                <a:latin typeface="Arial" panose="020B0604020202020204" pitchFamily="34" charset="0"/>
                <a:cs typeface="Arial" panose="020B0604020202020204" pitchFamily="34" charset="0"/>
              </a:rPr>
              <a:t>Bauhaus</a:t>
            </a:r>
            <a:r>
              <a:rPr lang="hu-HU" sz="2000" b="1" dirty="0">
                <a:latin typeface="Arial" panose="020B0604020202020204" pitchFamily="34" charset="0"/>
                <a:cs typeface="Arial" panose="020B0604020202020204" pitchFamily="34" charset="0"/>
              </a:rPr>
              <a:t> a 20. század első felének legjelentősebb művészeti intézménye</a:t>
            </a:r>
            <a:r>
              <a:rPr lang="hu-HU" sz="2000" b="1" dirty="0" smtClean="0">
                <a:latin typeface="Arial" panose="020B0604020202020204" pitchFamily="34" charset="0"/>
                <a:cs typeface="Arial" panose="020B0604020202020204" pitchFamily="34" charset="0"/>
              </a:rPr>
              <a:t>,</a:t>
            </a:r>
          </a:p>
          <a:p>
            <a:endParaRPr lang="hu-HU" sz="2000" b="1" dirty="0" smtClean="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A művészet és ipar, a művészet és technika közötti szakadékot kívánta áthidalni. Egyszerre küzdött a művészet eszméjének fenntartásáért és a művészet korszerű eszközeinek a megtalálásáért</a:t>
            </a:r>
            <a:r>
              <a:rPr lang="hu-HU" sz="2000" b="1" dirty="0" smtClean="0">
                <a:latin typeface="Arial" panose="020B0604020202020204" pitchFamily="34" charset="0"/>
                <a:cs typeface="Arial" panose="020B0604020202020204" pitchFamily="34" charset="0"/>
              </a:rPr>
              <a:t>.</a:t>
            </a:r>
          </a:p>
          <a:p>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A formaképzés problémáit új módszerrel közelítette meg, felismerte, hogy a formálás, az anyagok, alakítási módok, lehetőségek és a funkció, a rendeltetés követelményeinek megismeréséből, feltárásából fakad. Az anyagok ismeretével és az azokban rejlő lehetőségek kutatásával új művészeti eszközöket adott tanítványai kezébe. Működésének későbbi szakaszában fokozódó szociális-társadalmi problémaérzékenység is jellemzi</a:t>
            </a:r>
            <a:r>
              <a:rPr lang="hu-HU" sz="2000" b="1" dirty="0" smtClean="0">
                <a:latin typeface="Arial" panose="020B0604020202020204" pitchFamily="34" charset="0"/>
                <a:cs typeface="Arial" panose="020B0604020202020204" pitchFamily="34" charset="0"/>
              </a:rPr>
              <a:t>.</a:t>
            </a:r>
            <a:endParaRPr lang="hu-HU" sz="2000" b="1" dirty="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1919-ben </a:t>
            </a:r>
            <a:r>
              <a:rPr lang="hu-HU" sz="2400" b="1" dirty="0" smtClean="0">
                <a:solidFill>
                  <a:srgbClr val="00B050"/>
                </a:solidFill>
                <a:latin typeface="Arial" panose="020B0604020202020204" pitchFamily="34" charset="0"/>
                <a:cs typeface="Arial" panose="020B0604020202020204" pitchFamily="34" charset="0"/>
              </a:rPr>
              <a:t>Walter </a:t>
            </a:r>
            <a:r>
              <a:rPr lang="hu-HU" sz="2400" b="1" dirty="0" err="1" smtClean="0">
                <a:solidFill>
                  <a:srgbClr val="00B050"/>
                </a:solidFill>
                <a:latin typeface="Arial" panose="020B0604020202020204" pitchFamily="34" charset="0"/>
                <a:cs typeface="Arial" panose="020B0604020202020204" pitchFamily="34" charset="0"/>
              </a:rPr>
              <a:t>Gropius</a:t>
            </a:r>
            <a:r>
              <a:rPr lang="hu-HU" sz="2400" b="1" dirty="0" smtClean="0">
                <a:solidFill>
                  <a:srgbClr val="00B050"/>
                </a:solidFill>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alapította </a:t>
            </a:r>
            <a:r>
              <a:rPr lang="hu-HU" sz="2000" b="1" dirty="0">
                <a:latin typeface="Arial" panose="020B0604020202020204" pitchFamily="34" charset="0"/>
                <a:cs typeface="Arial" panose="020B0604020202020204" pitchFamily="34" charset="0"/>
              </a:rPr>
              <a:t>két </a:t>
            </a:r>
            <a:r>
              <a:rPr lang="hu-HU" sz="2000" b="1" dirty="0" err="1">
                <a:latin typeface="Arial" panose="020B0604020202020204" pitchFamily="34" charset="0"/>
                <a:cs typeface="Arial" panose="020B0604020202020204" pitchFamily="34" charset="0"/>
                <a:hlinkClick r:id="rId2" tooltip="Weimar"/>
              </a:rPr>
              <a:t>weimari</a:t>
            </a:r>
            <a:r>
              <a:rPr lang="hu-HU" sz="2000" b="1" dirty="0">
                <a:latin typeface="Arial" panose="020B0604020202020204" pitchFamily="34" charset="0"/>
                <a:cs typeface="Arial" panose="020B0604020202020204" pitchFamily="34" charset="0"/>
              </a:rPr>
              <a:t> művészeti iskola </a:t>
            </a:r>
            <a:r>
              <a:rPr lang="hu-HU" sz="2000" b="1" dirty="0" err="1" smtClean="0">
                <a:latin typeface="Arial" panose="020B0604020202020204" pitchFamily="34" charset="0"/>
                <a:cs typeface="Arial" panose="020B0604020202020204" pitchFamily="34" charset="0"/>
              </a:rPr>
              <a:t>összevonásáva</a:t>
            </a:r>
            <a:r>
              <a:rPr lang="hu-HU" sz="2000" b="1" dirty="0" smtClean="0">
                <a:latin typeface="Arial" panose="020B0604020202020204" pitchFamily="34" charset="0"/>
                <a:cs typeface="Arial" panose="020B0604020202020204" pitchFamily="34" charset="0"/>
              </a:rPr>
              <a:t>.</a:t>
            </a:r>
          </a:p>
          <a:p>
            <a:r>
              <a:rPr lang="hu-HU" sz="2000" b="1" dirty="0"/>
              <a:t>Walter </a:t>
            </a:r>
            <a:r>
              <a:rPr lang="hu-HU" sz="2000" b="1" dirty="0" err="1"/>
              <a:t>Gropius</a:t>
            </a:r>
            <a:r>
              <a:rPr lang="hu-HU" sz="2000" b="1" dirty="0"/>
              <a:t>,egyike a </a:t>
            </a:r>
            <a:r>
              <a:rPr lang="hu-HU" sz="2000" b="1" dirty="0" err="1"/>
              <a:t>legjelentõsebb</a:t>
            </a:r>
            <a:r>
              <a:rPr lang="hu-HU" sz="2000" b="1" dirty="0"/>
              <a:t> modern építészeknek, aki 1919-ben Az Állami Bauhaus </a:t>
            </a:r>
            <a:r>
              <a:rPr lang="hu-HU" sz="2000" b="1" dirty="0" err="1"/>
              <a:t>eszméjeés</a:t>
            </a:r>
            <a:r>
              <a:rPr lang="hu-HU" sz="2000" b="1" dirty="0"/>
              <a:t> felépítése </a:t>
            </a:r>
            <a:r>
              <a:rPr lang="hu-HU" sz="2000" b="1" dirty="0" err="1"/>
              <a:t>címû</a:t>
            </a:r>
            <a:r>
              <a:rPr lang="hu-HU" sz="2000" b="1" dirty="0"/>
              <a:t> manifesztumában fogalmazta meg az iskola irányadó nézeteit. Az </a:t>
            </a:r>
            <a:r>
              <a:rPr lang="hu-HU" sz="2000" b="1" dirty="0" err="1"/>
              <a:t>aka-démiai</a:t>
            </a:r>
            <a:r>
              <a:rPr lang="hu-HU" sz="2000" b="1" dirty="0"/>
              <a:t> oktatási forma ellen fordult, ezáltal nevelési programjában talált megoldásra az el-szigetelt </a:t>
            </a:r>
            <a:r>
              <a:rPr lang="hu-HU" sz="2000" b="1" dirty="0" err="1"/>
              <a:t>mûtermi</a:t>
            </a:r>
            <a:r>
              <a:rPr lang="hu-HU" sz="2000" b="1" dirty="0"/>
              <a:t> </a:t>
            </a:r>
            <a:r>
              <a:rPr lang="hu-HU" sz="2000" b="1" dirty="0" err="1"/>
              <a:t>mûvész</a:t>
            </a:r>
            <a:r>
              <a:rPr lang="hu-HU" sz="2000" b="1" dirty="0"/>
              <a:t> régi és akut problémája, akinek nincs vagy csak igen laza a </a:t>
            </a:r>
            <a:r>
              <a:rPr lang="hu-HU" sz="2000" b="1" dirty="0" smtClean="0"/>
              <a:t>kapcsolata a gyakorlati élettel.</a:t>
            </a:r>
            <a:endParaRPr lang="hu-HU" sz="20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4772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ájl:Dessau Bauhaus-Gebäude asv2024-06 im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7414"/>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79512" y="260648"/>
            <a:ext cx="6279283" cy="830997"/>
          </a:xfrm>
          <a:prstGeom prst="rect">
            <a:avLst/>
          </a:prstGeom>
        </p:spPr>
        <p:txBody>
          <a:bodyPr wrap="none">
            <a:spAutoFit/>
          </a:bodyPr>
          <a:lstStyle/>
          <a:p>
            <a:r>
              <a:rPr lang="hu-HU" sz="2400" b="1" dirty="0" err="1">
                <a:solidFill>
                  <a:srgbClr val="FF0000"/>
                </a:solidFill>
                <a:latin typeface="Arial" panose="020B0604020202020204" pitchFamily="34" charset="0"/>
                <a:cs typeface="Arial" panose="020B0604020202020204" pitchFamily="34" charset="0"/>
              </a:rPr>
              <a:t>Dessaui</a:t>
            </a:r>
            <a:r>
              <a:rPr lang="hu-HU" sz="2400" b="1" dirty="0">
                <a:solidFill>
                  <a:srgbClr val="FF0000"/>
                </a:solidFill>
                <a:latin typeface="Arial" panose="020B0604020202020204" pitchFamily="34" charset="0"/>
                <a:cs typeface="Arial" panose="020B0604020202020204" pitchFamily="34" charset="0"/>
              </a:rPr>
              <a:t> Állami Bauhaus </a:t>
            </a:r>
            <a:r>
              <a:rPr lang="hu-HU" sz="2000" b="1" dirty="0" smtClean="0">
                <a:latin typeface="Arial" panose="020B0604020202020204" pitchFamily="34" charset="0"/>
                <a:cs typeface="Arial" panose="020B0604020202020204" pitchFamily="34" charset="0"/>
              </a:rPr>
              <a:t>épülete (1919-1924) </a:t>
            </a:r>
          </a:p>
          <a:p>
            <a:r>
              <a:rPr lang="hu-HU" sz="2400" b="1" dirty="0" smtClean="0">
                <a:solidFill>
                  <a:srgbClr val="00B050"/>
                </a:solidFill>
                <a:latin typeface="Arial" panose="020B0604020202020204" pitchFamily="34" charset="0"/>
                <a:cs typeface="Arial" panose="020B0604020202020204" pitchFamily="34" charset="0"/>
              </a:rPr>
              <a:t>Walter </a:t>
            </a:r>
            <a:r>
              <a:rPr lang="hu-HU" sz="2400" b="1" dirty="0" err="1" smtClean="0">
                <a:solidFill>
                  <a:srgbClr val="00B050"/>
                </a:solidFill>
                <a:latin typeface="Arial" panose="020B0604020202020204" pitchFamily="34" charset="0"/>
                <a:cs typeface="Arial" panose="020B0604020202020204" pitchFamily="34" charset="0"/>
              </a:rPr>
              <a:t>Gropius</a:t>
            </a:r>
            <a:r>
              <a:rPr lang="hu-HU" sz="2400" b="1" dirty="0" smtClean="0">
                <a:solidFill>
                  <a:srgbClr val="00B050"/>
                </a:solidFill>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(1883-1969)</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94289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2">
            <a:extLst>
              <a:ext uri="{28A0092B-C50C-407E-A947-70E740481C1C}">
                <a14:useLocalDpi xmlns:a14="http://schemas.microsoft.com/office/drawing/2010/main" val="0"/>
              </a:ext>
            </a:extLst>
          </a:blip>
          <a:srcRect l="7166" r="7834"/>
          <a:stretch/>
        </p:blipFill>
        <p:spPr>
          <a:xfrm>
            <a:off x="0" y="1"/>
            <a:ext cx="9526946" cy="6858000"/>
          </a:xfrm>
          <a:prstGeom prst="rect">
            <a:avLst/>
          </a:prstGeom>
        </p:spPr>
      </p:pic>
    </p:spTree>
    <p:extLst>
      <p:ext uri="{BB962C8B-B14F-4D97-AF65-F5344CB8AC3E}">
        <p14:creationId xmlns:p14="http://schemas.microsoft.com/office/powerpoint/2010/main" val="6709061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188640"/>
            <a:ext cx="8964488" cy="6832640"/>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A Bauhaus néven ismert építészeti és művészeti iskola </a:t>
            </a:r>
            <a:r>
              <a:rPr lang="hu-HU" sz="2000" b="1" dirty="0" smtClean="0">
                <a:latin typeface="Arial" panose="020B0604020202020204" pitchFamily="34" charset="0"/>
                <a:cs typeface="Arial" panose="020B0604020202020204" pitchFamily="34" charset="0"/>
              </a:rPr>
              <a:t>mindössze tizennégy </a:t>
            </a:r>
            <a:r>
              <a:rPr lang="hu-HU" sz="2000" b="1" dirty="0">
                <a:latin typeface="Arial" panose="020B0604020202020204" pitchFamily="34" charset="0"/>
                <a:cs typeface="Arial" panose="020B0604020202020204" pitchFamily="34" charset="0"/>
              </a:rPr>
              <a:t>évig működött, 1919–1933-ig, eredetileg </a:t>
            </a:r>
            <a:r>
              <a:rPr lang="hu-HU" sz="2000" b="1" dirty="0" err="1">
                <a:latin typeface="Arial" panose="020B0604020202020204" pitchFamily="34" charset="0"/>
                <a:cs typeface="Arial" panose="020B0604020202020204" pitchFamily="34" charset="0"/>
              </a:rPr>
              <a:t>Weimarban</a:t>
            </a:r>
            <a:r>
              <a:rPr lang="hu-HU" sz="2000" b="1" dirty="0" smtClean="0">
                <a:latin typeface="Arial" panose="020B0604020202020204" pitchFamily="34" charset="0"/>
                <a:cs typeface="Arial" panose="020B0604020202020204" pitchFamily="34" charset="0"/>
              </a:rPr>
              <a:t>. Néhány </a:t>
            </a:r>
            <a:r>
              <a:rPr lang="hu-HU" sz="2000" b="1" dirty="0">
                <a:latin typeface="Arial" panose="020B0604020202020204" pitchFamily="34" charset="0"/>
                <a:cs typeface="Arial" panose="020B0604020202020204" pitchFamily="34" charset="0"/>
              </a:rPr>
              <a:t>év múltán </a:t>
            </a:r>
            <a:r>
              <a:rPr lang="hu-HU" sz="2000" b="1" dirty="0" err="1">
                <a:latin typeface="Arial" panose="020B0604020202020204" pitchFamily="34" charset="0"/>
                <a:cs typeface="Arial" panose="020B0604020202020204" pitchFamily="34" charset="0"/>
              </a:rPr>
              <a:t>Dessauba</a:t>
            </a:r>
            <a:r>
              <a:rPr lang="hu-HU" sz="2000" b="1" dirty="0">
                <a:latin typeface="Arial" panose="020B0604020202020204" pitchFamily="34" charset="0"/>
                <a:cs typeface="Arial" panose="020B0604020202020204" pitchFamily="34" charset="0"/>
              </a:rPr>
              <a:t> tette át a székhelyét, de 1932-ben itt </a:t>
            </a:r>
            <a:r>
              <a:rPr lang="hu-HU" sz="2000" b="1" dirty="0" smtClean="0">
                <a:latin typeface="Arial" panose="020B0604020202020204" pitchFamily="34" charset="0"/>
                <a:cs typeface="Arial" panose="020B0604020202020204" pitchFamily="34" charset="0"/>
              </a:rPr>
              <a:t>is kénytelen </a:t>
            </a:r>
            <a:r>
              <a:rPr lang="hu-HU" sz="2000" b="1" dirty="0">
                <a:latin typeface="Arial" panose="020B0604020202020204" pitchFamily="34" charset="0"/>
                <a:cs typeface="Arial" panose="020B0604020202020204" pitchFamily="34" charset="0"/>
              </a:rPr>
              <a:t>volt beszüntetni működését: rövid életű </a:t>
            </a:r>
            <a:r>
              <a:rPr lang="hu-HU" sz="2000" b="1" dirty="0" smtClean="0">
                <a:latin typeface="Arial" panose="020B0604020202020204" pitchFamily="34" charset="0"/>
                <a:cs typeface="Arial" panose="020B0604020202020204" pitchFamily="34" charset="0"/>
              </a:rPr>
              <a:t>tevékenységének Hitler </a:t>
            </a:r>
            <a:r>
              <a:rPr lang="hu-HU" sz="2000" b="1" dirty="0">
                <a:latin typeface="Arial" panose="020B0604020202020204" pitchFamily="34" charset="0"/>
                <a:cs typeface="Arial" panose="020B0604020202020204" pitchFamily="34" charset="0"/>
              </a:rPr>
              <a:t>hatalomra jutása vetett véget. 1933-ban, a tanárok </a:t>
            </a:r>
            <a:r>
              <a:rPr lang="hu-HU" sz="2000" b="1" dirty="0" smtClean="0">
                <a:latin typeface="Arial" panose="020B0604020202020204" pitchFamily="34" charset="0"/>
                <a:cs typeface="Arial" panose="020B0604020202020204" pitchFamily="34" charset="0"/>
              </a:rPr>
              <a:t>és növendékek </a:t>
            </a:r>
            <a:r>
              <a:rPr lang="hu-HU" sz="2000" b="1" dirty="0">
                <a:latin typeface="Arial" panose="020B0604020202020204" pitchFamily="34" charset="0"/>
                <a:cs typeface="Arial" panose="020B0604020202020204" pitchFamily="34" charset="0"/>
              </a:rPr>
              <a:t>egy része a nácizmus elől Amerikába emigrált, a </a:t>
            </a:r>
            <a:r>
              <a:rPr lang="hu-HU" sz="2000" b="1" dirty="0" smtClean="0">
                <a:latin typeface="Arial" panose="020B0604020202020204" pitchFamily="34" charset="0"/>
                <a:cs typeface="Arial" panose="020B0604020202020204" pitchFamily="34" charset="0"/>
              </a:rPr>
              <a:t>többiek szétszóródtak </a:t>
            </a:r>
            <a:r>
              <a:rPr lang="hu-HU" sz="2000" b="1" dirty="0">
                <a:latin typeface="Arial" panose="020B0604020202020204" pitchFamily="34" charset="0"/>
                <a:cs typeface="Arial" panose="020B0604020202020204" pitchFamily="34" charset="0"/>
              </a:rPr>
              <a:t>a világban. Az iskola Amerikában éledt újjá, </a:t>
            </a:r>
            <a:r>
              <a:rPr lang="hu-HU" sz="2000" b="1" dirty="0" smtClean="0">
                <a:latin typeface="Arial" panose="020B0604020202020204" pitchFamily="34" charset="0"/>
                <a:cs typeface="Arial" panose="020B0604020202020204" pitchFamily="34" charset="0"/>
              </a:rPr>
              <a:t>de módszere</a:t>
            </a:r>
            <a:r>
              <a:rPr lang="hu-HU" sz="2000" b="1" dirty="0">
                <a:latin typeface="Arial" panose="020B0604020202020204" pitchFamily="34" charset="0"/>
                <a:cs typeface="Arial" panose="020B0604020202020204" pitchFamily="34" charset="0"/>
              </a:rPr>
              <a:t>, gyakorlata másutt is meghonosodott. A Bauhaus </a:t>
            </a:r>
            <a:r>
              <a:rPr lang="hu-HU" sz="2000" b="1" dirty="0" smtClean="0">
                <a:latin typeface="Arial" panose="020B0604020202020204" pitchFamily="34" charset="0"/>
                <a:cs typeface="Arial" panose="020B0604020202020204" pitchFamily="34" charset="0"/>
              </a:rPr>
              <a:t>neve azóta </a:t>
            </a:r>
            <a:r>
              <a:rPr lang="hu-HU" sz="2000" b="1" dirty="0">
                <a:latin typeface="Arial" panose="020B0604020202020204" pitchFamily="34" charset="0"/>
                <a:cs typeface="Arial" panose="020B0604020202020204" pitchFamily="34" charset="0"/>
              </a:rPr>
              <a:t>fogalommá vált, olyan iskola volt, amely oktatási módszereivel,elméleti és gyakorlati munkájával az alkotótevékenység </a:t>
            </a:r>
            <a:r>
              <a:rPr lang="hu-HU" sz="2000" b="1" dirty="0" smtClean="0">
                <a:latin typeface="Arial" panose="020B0604020202020204" pitchFamily="34" charset="0"/>
                <a:cs typeface="Arial" panose="020B0604020202020204" pitchFamily="34" charset="0"/>
              </a:rPr>
              <a:t>valamennyi területén maradandó nyomot hagyott.</a:t>
            </a:r>
          </a:p>
          <a:p>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Tanárok közül:</a:t>
            </a:r>
          </a:p>
          <a:p>
            <a:r>
              <a:rPr lang="hu-HU" sz="2000" b="1" dirty="0">
                <a:solidFill>
                  <a:srgbClr val="00B050"/>
                </a:solidFill>
                <a:latin typeface="Arial" panose="020B0604020202020204" pitchFamily="34" charset="0"/>
                <a:cs typeface="Arial" panose="020B0604020202020204" pitchFamily="34" charset="0"/>
              </a:rPr>
              <a:t>Paul Klee</a:t>
            </a:r>
            <a:r>
              <a:rPr lang="hu-HU" sz="2000" b="1" dirty="0">
                <a:latin typeface="Arial" panose="020B0604020202020204" pitchFamily="34" charset="0"/>
                <a:cs typeface="Arial" panose="020B0604020202020204" pitchFamily="34" charset="0"/>
              </a:rPr>
              <a:t> (1879-1940) svájci festő, grafikus</a:t>
            </a:r>
          </a:p>
          <a:p>
            <a:r>
              <a:rPr lang="hu-HU" sz="2000" b="1" dirty="0">
                <a:solidFill>
                  <a:srgbClr val="00B050"/>
                </a:solidFill>
                <a:latin typeface="Arial" panose="020B0604020202020204" pitchFamily="34" charset="0"/>
                <a:cs typeface="Arial" panose="020B0604020202020204" pitchFamily="34" charset="0"/>
              </a:rPr>
              <a:t>Vaszilij </a:t>
            </a:r>
            <a:r>
              <a:rPr lang="hu-HU" sz="2000" b="1" dirty="0" err="1">
                <a:solidFill>
                  <a:srgbClr val="00B050"/>
                </a:solidFill>
                <a:latin typeface="Arial" panose="020B0604020202020204" pitchFamily="34" charset="0"/>
                <a:cs typeface="Arial" panose="020B0604020202020204" pitchFamily="34" charset="0"/>
              </a:rPr>
              <a:t>Vasziljevics</a:t>
            </a:r>
            <a:r>
              <a:rPr lang="hu-HU" sz="2000" b="1" dirty="0">
                <a:solidFill>
                  <a:srgbClr val="00B050"/>
                </a:solidFill>
                <a:latin typeface="Arial" panose="020B0604020202020204" pitchFamily="34" charset="0"/>
                <a:cs typeface="Arial" panose="020B0604020202020204" pitchFamily="34" charset="0"/>
              </a:rPr>
              <a:t> Kandinszkij</a:t>
            </a:r>
            <a:r>
              <a:rPr lang="hu-HU" sz="2000" b="1" dirty="0">
                <a:latin typeface="Arial" panose="020B0604020202020204" pitchFamily="34" charset="0"/>
                <a:cs typeface="Arial" panose="020B0604020202020204" pitchFamily="34" charset="0"/>
              </a:rPr>
              <a:t> (1866-1944) orosz </a:t>
            </a:r>
            <a:r>
              <a:rPr lang="hu-HU" sz="2000" b="1" dirty="0">
                <a:latin typeface="Arial" panose="020B0604020202020204" pitchFamily="34" charset="0"/>
                <a:cs typeface="Arial" panose="020B0604020202020204" pitchFamily="34" charset="0"/>
                <a:hlinkClick r:id="rId2" tooltip="Absztrakt művészet"/>
              </a:rPr>
              <a:t>absztrakt</a:t>
            </a:r>
            <a:r>
              <a:rPr lang="hu-HU" sz="2000" b="1" dirty="0">
                <a:latin typeface="Arial" panose="020B0604020202020204" pitchFamily="34" charset="0"/>
                <a:cs typeface="Arial" panose="020B0604020202020204" pitchFamily="34" charset="0"/>
              </a:rPr>
              <a:t> festő, író.</a:t>
            </a:r>
          </a:p>
          <a:p>
            <a:r>
              <a:rPr lang="hu-HU" sz="2000" b="1" dirty="0" err="1">
                <a:solidFill>
                  <a:srgbClr val="00B050"/>
                </a:solidFill>
                <a:latin typeface="Arial" panose="020B0604020202020204" pitchFamily="34" charset="0"/>
                <a:cs typeface="Arial" panose="020B0604020202020204" pitchFamily="34" charset="0"/>
              </a:rPr>
              <a:t>Moholy-Nagy</a:t>
            </a:r>
            <a:r>
              <a:rPr lang="hu-HU" sz="2000" b="1" dirty="0">
                <a:solidFill>
                  <a:srgbClr val="00B050"/>
                </a:solidFill>
                <a:latin typeface="Arial" panose="020B0604020202020204" pitchFamily="34" charset="0"/>
                <a:cs typeface="Arial" panose="020B0604020202020204" pitchFamily="34" charset="0"/>
              </a:rPr>
              <a:t> László</a:t>
            </a:r>
            <a:r>
              <a:rPr lang="hu-HU" sz="2000" b="1" dirty="0">
                <a:latin typeface="Arial" panose="020B0604020202020204" pitchFamily="34" charset="0"/>
                <a:cs typeface="Arial" panose="020B0604020202020204" pitchFamily="34" charset="0"/>
              </a:rPr>
              <a:t> (1909-ig </a:t>
            </a:r>
            <a:r>
              <a:rPr lang="hu-HU" sz="2000" b="1" i="1" dirty="0">
                <a:latin typeface="Arial" panose="020B0604020202020204" pitchFamily="34" charset="0"/>
                <a:cs typeface="Arial" panose="020B0604020202020204" pitchFamily="34" charset="0"/>
              </a:rPr>
              <a:t>Weisz</a:t>
            </a:r>
            <a:r>
              <a:rPr lang="hu-HU" sz="2000" b="1" dirty="0">
                <a:latin typeface="Arial" panose="020B0604020202020204" pitchFamily="34" charset="0"/>
                <a:cs typeface="Arial" panose="020B0604020202020204" pitchFamily="34" charset="0"/>
              </a:rPr>
              <a:t>)(1895-1946) </a:t>
            </a:r>
            <a:r>
              <a:rPr lang="hu-HU" sz="2000" b="1" dirty="0">
                <a:latin typeface="Arial" panose="020B0604020202020204" pitchFamily="34" charset="0"/>
                <a:cs typeface="Arial" panose="020B0604020202020204" pitchFamily="34" charset="0"/>
                <a:hlinkClick r:id="rId3" tooltip="A zsidóság Magyarországon"/>
              </a:rPr>
              <a:t>magyarországi zsidó</a:t>
            </a:r>
            <a:r>
              <a:rPr lang="hu-HU" sz="2000" b="1" dirty="0">
                <a:latin typeface="Arial" panose="020B0604020202020204" pitchFamily="34" charset="0"/>
                <a:cs typeface="Arial" panose="020B0604020202020204" pitchFamily="34" charset="0"/>
              </a:rPr>
              <a:t> születésű </a:t>
            </a:r>
            <a:r>
              <a:rPr lang="hu-HU" sz="2000" b="1" dirty="0">
                <a:latin typeface="Arial" panose="020B0604020202020204" pitchFamily="34" charset="0"/>
                <a:cs typeface="Arial" panose="020B0604020202020204" pitchFamily="34" charset="0"/>
                <a:hlinkClick r:id="rId4" tooltip="Fényképezés"/>
              </a:rPr>
              <a:t>fotográfus</a:t>
            </a:r>
            <a:r>
              <a:rPr lang="hu-HU" sz="2000" b="1" dirty="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hlinkClick r:id="rId5" tooltip="Konstruktivista művészet"/>
              </a:rPr>
              <a:t>konstruktivista</a:t>
            </a:r>
            <a:r>
              <a:rPr lang="hu-HU" sz="2000" b="1" dirty="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hlinkClick r:id="rId6" tooltip="Festőművészet"/>
              </a:rPr>
              <a:t>festő</a:t>
            </a:r>
            <a:r>
              <a:rPr lang="hu-HU" sz="2000" b="1" dirty="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hlinkClick r:id="rId7" tooltip="Formatervezés"/>
              </a:rPr>
              <a:t>ipari formatervező</a:t>
            </a:r>
            <a:r>
              <a:rPr lang="hu-HU" sz="2000" b="1" dirty="0">
                <a:latin typeface="Arial" panose="020B0604020202020204" pitchFamily="34" charset="0"/>
                <a:cs typeface="Arial" panose="020B0604020202020204" pitchFamily="34" charset="0"/>
              </a:rPr>
              <a:t>,</a:t>
            </a:r>
          </a:p>
          <a:p>
            <a:r>
              <a:rPr lang="hu-HU" sz="2000" b="1" dirty="0">
                <a:solidFill>
                  <a:srgbClr val="00B050"/>
                </a:solidFill>
                <a:latin typeface="Arial" panose="020B0604020202020204" pitchFamily="34" charset="0"/>
                <a:cs typeface="Arial" panose="020B0604020202020204" pitchFamily="34" charset="0"/>
              </a:rPr>
              <a:t>Breuer Marcell Lajos</a:t>
            </a:r>
            <a:r>
              <a:rPr lang="hu-HU" sz="2000" b="1" dirty="0">
                <a:latin typeface="Arial" panose="020B0604020202020204" pitchFamily="34" charset="0"/>
                <a:cs typeface="Arial" panose="020B0604020202020204" pitchFamily="34" charset="0"/>
              </a:rPr>
              <a:t>, vagy nemzetközileg ismert formában Marcel Breuer (1902-1981) világhírű magyar építész, formatervező, stb.</a:t>
            </a:r>
          </a:p>
          <a:p>
            <a:r>
              <a:rPr lang="hu-HU" sz="2000" b="1" dirty="0">
                <a:latin typeface="Arial" panose="020B0604020202020204" pitchFamily="34" charset="0"/>
                <a:cs typeface="Arial" panose="020B0604020202020204" pitchFamily="34" charset="0"/>
              </a:rPr>
              <a:t>Az európai haladó építészeti szellem Magyarországon csak a harmincas évek második felétől kezdett elfogadottá válni, meghonosodni. </a:t>
            </a:r>
          </a:p>
          <a:p>
            <a:endParaRPr lang="hu-HU" dirty="0"/>
          </a:p>
        </p:txBody>
      </p:sp>
    </p:spTree>
    <p:extLst>
      <p:ext uri="{BB962C8B-B14F-4D97-AF65-F5344CB8AC3E}">
        <p14:creationId xmlns:p14="http://schemas.microsoft.com/office/powerpoint/2010/main" val="20833159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331640" y="404664"/>
            <a:ext cx="6606480" cy="6247864"/>
          </a:xfrm>
          <a:prstGeom prst="rect">
            <a:avLst/>
          </a:prstGeom>
        </p:spPr>
        <p:txBody>
          <a:bodyPr wrap="square">
            <a:spAutoFit/>
          </a:bodyPr>
          <a:lstStyle/>
          <a:p>
            <a:pPr marL="342900" indent="-342900">
              <a:buFont typeface="Arial" panose="020B0604020202020204" pitchFamily="34" charset="0"/>
              <a:buChar char="•"/>
            </a:pPr>
            <a:r>
              <a:rPr lang="hu-HU" sz="2400" b="1" dirty="0">
                <a:latin typeface="Arial" panose="020B0604020202020204" pitchFamily="34" charset="0"/>
                <a:cs typeface="Arial" panose="020B0604020202020204" pitchFamily="34" charset="0"/>
              </a:rPr>
              <a:t>Művészeti akadémia fogalma, története</a:t>
            </a:r>
          </a:p>
          <a:p>
            <a:pPr marL="342900" indent="-342900">
              <a:buFont typeface="Arial" panose="020B0604020202020204" pitchFamily="34" charset="0"/>
              <a:buChar char="•"/>
            </a:pPr>
            <a:r>
              <a:rPr lang="hu-HU" sz="2400" b="1" dirty="0">
                <a:latin typeface="Arial" panose="020B0604020202020204" pitchFamily="34" charset="0"/>
                <a:cs typeface="Arial" panose="020B0604020202020204" pitchFamily="34" charset="0"/>
              </a:rPr>
              <a:t>Párizsi Ecole des Beaux Arts: épülete, építői,</a:t>
            </a:r>
          </a:p>
          <a:p>
            <a:pPr marL="342900" indent="-342900">
              <a:buFont typeface="Arial" panose="020B0604020202020204" pitchFamily="34" charset="0"/>
              <a:buChar char="•"/>
            </a:pPr>
            <a:r>
              <a:rPr lang="hu-HU" sz="2400" b="1" dirty="0">
                <a:latin typeface="Arial" panose="020B0604020202020204" pitchFamily="34" charset="0"/>
                <a:cs typeface="Arial" panose="020B0604020202020204" pitchFamily="34" charset="0"/>
              </a:rPr>
              <a:t>Grand Prix díj Róma: Mancini  palota, Villa Medici</a:t>
            </a:r>
          </a:p>
          <a:p>
            <a:pPr marL="342900" indent="-342900">
              <a:buFont typeface="Arial" panose="020B0604020202020204" pitchFamily="34" charset="0"/>
              <a:buChar char="•"/>
            </a:pPr>
            <a:r>
              <a:rPr lang="hu-HU" sz="2400" b="1" dirty="0">
                <a:latin typeface="Arial" panose="020B0604020202020204" pitchFamily="34" charset="0"/>
                <a:cs typeface="Arial" panose="020B0604020202020204" pitchFamily="34" charset="0"/>
              </a:rPr>
              <a:t>Szalon, kiállítások</a:t>
            </a:r>
          </a:p>
          <a:p>
            <a:pPr marL="342900" indent="-342900">
              <a:buFont typeface="Arial" panose="020B0604020202020204" pitchFamily="34" charset="0"/>
              <a:buChar char="•"/>
            </a:pPr>
            <a:r>
              <a:rPr lang="hu-HU" sz="2000" b="1" dirty="0">
                <a:latin typeface="Arial" panose="020B0604020202020204" pitchFamily="34" charset="0"/>
                <a:cs typeface="Arial" panose="020B0604020202020204" pitchFamily="34" charset="0"/>
              </a:rPr>
              <a:t>Függetlenné válás iskolái: Akadémia Julian, Akadémia Colarossi</a:t>
            </a:r>
          </a:p>
          <a:p>
            <a:pPr marL="342900" indent="-342900">
              <a:buFont typeface="Arial" panose="020B0604020202020204" pitchFamily="34" charset="0"/>
              <a:buChar char="•"/>
            </a:pPr>
            <a:r>
              <a:rPr lang="hu-HU" sz="2400" b="1" dirty="0">
                <a:latin typeface="Arial" panose="020B0604020202020204" pitchFamily="34" charset="0"/>
                <a:cs typeface="Arial" panose="020B0604020202020204" pitchFamily="34" charset="0"/>
              </a:rPr>
              <a:t>München, Bécs, </a:t>
            </a:r>
            <a:r>
              <a:rPr lang="hu-HU" sz="2400" b="1" dirty="0" smtClean="0">
                <a:latin typeface="Arial" panose="020B0604020202020204" pitchFamily="34" charset="0"/>
                <a:cs typeface="Arial" panose="020B0604020202020204" pitchFamily="34" charset="0"/>
              </a:rPr>
              <a:t>Bauhaus</a:t>
            </a:r>
          </a:p>
          <a:p>
            <a:pPr marL="342900" indent="-342900">
              <a:buFont typeface="Arial" panose="020B0604020202020204" pitchFamily="34" charset="0"/>
              <a:buChar char="•"/>
            </a:pPr>
            <a:r>
              <a:rPr lang="hu-HU" sz="3200" b="1" dirty="0" smtClean="0">
                <a:latin typeface="Arial" panose="020B0604020202020204" pitchFamily="34" charset="0"/>
                <a:cs typeface="Arial" panose="020B0604020202020204" pitchFamily="34" charset="0"/>
              </a:rPr>
              <a:t>Akadémizmus fogalma, története,képviselői</a:t>
            </a:r>
            <a:r>
              <a:rPr lang="hu-HU" sz="2400" b="1" dirty="0" smtClean="0">
                <a:latin typeface="Arial" panose="020B0604020202020204" pitchFamily="34" charset="0"/>
                <a:cs typeface="Arial" panose="020B0604020202020204" pitchFamily="34" charset="0"/>
              </a:rPr>
              <a:t>:</a:t>
            </a:r>
            <a:r>
              <a:rPr lang="hu-HU" sz="2400" b="1" dirty="0" smtClean="0">
                <a:solidFill>
                  <a:srgbClr val="00B050"/>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hu-HU" sz="2000" b="1" dirty="0" smtClean="0">
                <a:solidFill>
                  <a:srgbClr val="00B050"/>
                </a:solidFill>
                <a:latin typeface="Arial" panose="020B0604020202020204" pitchFamily="34" charset="0"/>
                <a:cs typeface="Arial" panose="020B0604020202020204" pitchFamily="34" charset="0"/>
              </a:rPr>
              <a:t>Alexandre CABANEL</a:t>
            </a:r>
            <a:r>
              <a:rPr lang="hu-HU" sz="2400" b="1" dirty="0" smtClean="0">
                <a:solidFill>
                  <a:srgbClr val="00B050"/>
                </a:solidFill>
                <a:latin typeface="Arial" panose="020B0604020202020204" pitchFamily="34" charset="0"/>
                <a:cs typeface="Arial" panose="020B0604020202020204" pitchFamily="34" charset="0"/>
              </a:rPr>
              <a:t>,</a:t>
            </a:r>
            <a:endParaRPr lang="hu-HU" sz="2400" b="1"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hu-HU" sz="2400" b="1" dirty="0" smtClean="0">
                <a:latin typeface="Arial" panose="020B0604020202020204" pitchFamily="34" charset="0"/>
                <a:cs typeface="Arial" panose="020B0604020202020204" pitchFamily="34" charset="0"/>
              </a:rPr>
              <a:t>„függetlenek” : </a:t>
            </a:r>
            <a:r>
              <a:rPr lang="hu-HU" sz="2000" b="1" dirty="0">
                <a:solidFill>
                  <a:srgbClr val="00B050"/>
                </a:solidFill>
                <a:latin typeface="Arial" panose="020B0604020202020204" pitchFamily="34" charset="0"/>
                <a:cs typeface="Arial" panose="020B0604020202020204" pitchFamily="34" charset="0"/>
              </a:rPr>
              <a:t>Aristide </a:t>
            </a:r>
            <a:r>
              <a:rPr lang="hu-HU" sz="2000" b="1" dirty="0" smtClean="0">
                <a:solidFill>
                  <a:srgbClr val="00B050"/>
                </a:solidFill>
                <a:latin typeface="Arial" panose="020B0604020202020204" pitchFamily="34" charset="0"/>
                <a:cs typeface="Arial" panose="020B0604020202020204" pitchFamily="34" charset="0"/>
              </a:rPr>
              <a:t>Maillol, Pierre </a:t>
            </a:r>
            <a:r>
              <a:rPr lang="hu-HU" sz="2000" b="1" dirty="0">
                <a:solidFill>
                  <a:srgbClr val="00B050"/>
                </a:solidFill>
                <a:latin typeface="Arial" panose="020B0604020202020204" pitchFamily="34" charset="0"/>
                <a:cs typeface="Arial" panose="020B0604020202020204" pitchFamily="34" charset="0"/>
              </a:rPr>
              <a:t>Bonnard, William-Adolphe Bouguereau </a:t>
            </a:r>
            <a:endParaRPr lang="hu-HU" sz="2000" b="1" dirty="0" smtClean="0">
              <a:solidFill>
                <a:srgbClr val="00B05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hu-HU" sz="2000" b="1" dirty="0" smtClean="0">
                <a:latin typeface="Arial" panose="020B0604020202020204" pitchFamily="34" charset="0"/>
                <a:cs typeface="Arial" panose="020B0604020202020204" pitchFamily="34" charset="0"/>
              </a:rPr>
              <a:t>Függetlenek, de akadémisták</a:t>
            </a:r>
            <a:r>
              <a:rPr lang="hu-HU" sz="2000" b="1" dirty="0" smtClean="0">
                <a:solidFill>
                  <a:srgbClr val="00B050"/>
                </a:solidFill>
                <a:latin typeface="Arial" panose="020B0604020202020204" pitchFamily="34" charset="0"/>
                <a:cs typeface="Arial" panose="020B0604020202020204" pitchFamily="34" charset="0"/>
              </a:rPr>
              <a:t>:</a:t>
            </a:r>
            <a:r>
              <a:rPr lang="hu-HU" sz="2000" b="1" dirty="0">
                <a:solidFill>
                  <a:srgbClr val="00B050"/>
                </a:solidFill>
                <a:latin typeface="Arial" panose="020B0604020202020204" pitchFamily="34" charset="0"/>
                <a:cs typeface="Arial" panose="020B0604020202020204" pitchFamily="34" charset="0"/>
              </a:rPr>
              <a:t/>
            </a:r>
            <a:br>
              <a:rPr lang="hu-HU" sz="2000" b="1" dirty="0">
                <a:solidFill>
                  <a:srgbClr val="00B050"/>
                </a:solidFill>
                <a:latin typeface="Arial" panose="020B0604020202020204" pitchFamily="34" charset="0"/>
                <a:cs typeface="Arial" panose="020B0604020202020204" pitchFamily="34" charset="0"/>
              </a:rPr>
            </a:br>
            <a:r>
              <a:rPr lang="hu-HU" sz="2000" b="1" dirty="0">
                <a:solidFill>
                  <a:srgbClr val="00B050"/>
                </a:solidFill>
                <a:latin typeface="Arial" panose="020B0604020202020204" pitchFamily="34" charset="0"/>
                <a:cs typeface="Arial" panose="020B0604020202020204" pitchFamily="34" charset="0"/>
              </a:rPr>
              <a:t>Franz Xaver </a:t>
            </a:r>
            <a:r>
              <a:rPr lang="hu-HU" sz="2000" b="1" dirty="0" smtClean="0">
                <a:solidFill>
                  <a:srgbClr val="00B050"/>
                </a:solidFill>
                <a:latin typeface="Arial" panose="020B0604020202020204" pitchFamily="34" charset="0"/>
                <a:cs typeface="Arial" panose="020B0604020202020204" pitchFamily="34" charset="0"/>
              </a:rPr>
              <a:t>Winterhalter,</a:t>
            </a:r>
            <a:r>
              <a:rPr lang="hu-HU" sz="2000" b="1" dirty="0">
                <a:solidFill>
                  <a:srgbClr val="00B050"/>
                </a:solidFill>
                <a:latin typeface="Arial" panose="020B0604020202020204" pitchFamily="34" charset="0"/>
                <a:cs typeface="Arial" panose="020B0604020202020204" pitchFamily="34" charset="0"/>
              </a:rPr>
              <a:t> William Powell Frith </a:t>
            </a:r>
            <a:r>
              <a:rPr lang="hu-HU" sz="2000" b="1" dirty="0" smtClean="0">
                <a:solidFill>
                  <a:srgbClr val="00B050"/>
                </a:solidFill>
                <a:latin typeface="Arial" panose="020B0604020202020204" pitchFamily="34" charset="0"/>
                <a:cs typeface="Arial" panose="020B0604020202020204" pitchFamily="34" charset="0"/>
              </a:rPr>
              <a:t>,</a:t>
            </a:r>
            <a:r>
              <a:rPr lang="hu-HU" sz="2000" b="1" dirty="0">
                <a:solidFill>
                  <a:srgbClr val="00B050"/>
                </a:solidFill>
                <a:latin typeface="Arial" panose="020B0604020202020204" pitchFamily="34" charset="0"/>
                <a:cs typeface="Arial" panose="020B0604020202020204" pitchFamily="34" charset="0"/>
              </a:rPr>
              <a:t> Frederic Leighton </a:t>
            </a:r>
            <a:r>
              <a:rPr lang="hu-HU" sz="2000" b="1" dirty="0" smtClean="0">
                <a:solidFill>
                  <a:srgbClr val="00B050"/>
                </a:solidFill>
                <a:latin typeface="Arial" panose="020B0604020202020204" pitchFamily="34" charset="0"/>
                <a:cs typeface="Arial" panose="020B0604020202020204" pitchFamily="34" charset="0"/>
              </a:rPr>
              <a:t>,</a:t>
            </a:r>
            <a:endParaRPr lang="hu-HU" sz="2000" b="1"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35640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14924" y="188640"/>
            <a:ext cx="8637401" cy="6986528"/>
          </a:xfrm>
          <a:prstGeom prst="rect">
            <a:avLst/>
          </a:prstGeom>
        </p:spPr>
        <p:txBody>
          <a:bodyPr wrap="square">
            <a:spAutoFit/>
          </a:bodyPr>
          <a:lstStyle/>
          <a:p>
            <a:r>
              <a:rPr lang="hu-HU" sz="2800" b="1" dirty="0">
                <a:solidFill>
                  <a:srgbClr val="FF0000"/>
                </a:solidFill>
                <a:latin typeface="Arial" panose="020B0604020202020204" pitchFamily="34" charset="0"/>
                <a:cs typeface="Arial" panose="020B0604020202020204" pitchFamily="34" charset="0"/>
              </a:rPr>
              <a:t>Párizsi École des Beaux-Arts </a:t>
            </a:r>
            <a:endParaRPr lang="hu-HU" sz="2800" b="1" dirty="0" smtClean="0">
              <a:solidFill>
                <a:srgbClr val="FF0000"/>
              </a:solidFill>
              <a:latin typeface="Arial" panose="020B0604020202020204" pitchFamily="34" charset="0"/>
              <a:cs typeface="Arial" panose="020B0604020202020204" pitchFamily="34" charset="0"/>
            </a:endParaRPr>
          </a:p>
          <a:p>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A párizsi iskola eredete 1648-ig nyúlik vissza, amikor az Académie des Beaux-Arts-t </a:t>
            </a:r>
            <a:r>
              <a:rPr lang="hu-HU" sz="2000" b="1" dirty="0">
                <a:latin typeface="Arial" panose="020B0604020202020204" pitchFamily="34" charset="0"/>
                <a:cs typeface="Arial" panose="020B0604020202020204" pitchFamily="34" charset="0"/>
                <a:hlinkClick r:id="rId2" tooltip="Jules Mazarin"/>
              </a:rPr>
              <a:t>Mazarin bíboros</a:t>
            </a:r>
            <a:r>
              <a:rPr lang="hu-HU" sz="2000" b="1" dirty="0">
                <a:latin typeface="Arial" panose="020B0604020202020204" pitchFamily="34" charset="0"/>
                <a:cs typeface="Arial" panose="020B0604020202020204" pitchFamily="34" charset="0"/>
              </a:rPr>
              <a:t> alapította, hogy az a legtehetségesebb diákokat oktassa rajzból, festészetből, szobrászatból, rézmetszésből, építészetből és más tárgyakból</a:t>
            </a:r>
            <a:r>
              <a:rPr lang="hu-HU" sz="2000" b="1" dirty="0" smtClean="0">
                <a:latin typeface="Arial" panose="020B0604020202020204" pitchFamily="34" charset="0"/>
                <a:cs typeface="Arial" panose="020B0604020202020204" pitchFamily="34" charset="0"/>
              </a:rPr>
              <a:t>.</a:t>
            </a:r>
          </a:p>
          <a:p>
            <a:r>
              <a:rPr lang="hu-HU" sz="2000" b="1" dirty="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hlinkClick r:id="rId3" tooltip="XIV. Lajos francia király"/>
              </a:rPr>
              <a:t>XIV. Lajos</a:t>
            </a:r>
            <a:r>
              <a:rPr lang="hu-HU" sz="2000" b="1" dirty="0">
                <a:latin typeface="Arial" panose="020B0604020202020204" pitchFamily="34" charset="0"/>
                <a:cs typeface="Arial" panose="020B0604020202020204" pitchFamily="34" charset="0"/>
              </a:rPr>
              <a:t> arról volt ismert, hogy az iskola végzőseit választotta ki a </a:t>
            </a:r>
            <a:r>
              <a:rPr lang="hu-HU" sz="2000" b="1" dirty="0">
                <a:latin typeface="Arial" panose="020B0604020202020204" pitchFamily="34" charset="0"/>
                <a:cs typeface="Arial" panose="020B0604020202020204" pitchFamily="34" charset="0"/>
                <a:hlinkClick r:id="rId4" tooltip="Versailles-i kastély"/>
              </a:rPr>
              <a:t>versailles-i királyi lakosztályok</a:t>
            </a:r>
            <a:r>
              <a:rPr lang="hu-HU" sz="2000" b="1" dirty="0">
                <a:latin typeface="Arial" panose="020B0604020202020204" pitchFamily="34" charset="0"/>
                <a:cs typeface="Arial" panose="020B0604020202020204" pitchFamily="34" charset="0"/>
              </a:rPr>
              <a:t> díszítésére, majd 1863-ban </a:t>
            </a:r>
            <a:r>
              <a:rPr lang="hu-HU" sz="2000" b="1" dirty="0">
                <a:latin typeface="Arial" panose="020B0604020202020204" pitchFamily="34" charset="0"/>
                <a:cs typeface="Arial" panose="020B0604020202020204" pitchFamily="34" charset="0"/>
                <a:hlinkClick r:id="rId5" tooltip="III. Napóleon francia császár"/>
              </a:rPr>
              <a:t>III. Napóleon</a:t>
            </a:r>
            <a:r>
              <a:rPr lang="hu-HU" sz="2000" b="1" dirty="0">
                <a:latin typeface="Arial" panose="020B0604020202020204" pitchFamily="34" charset="0"/>
                <a:cs typeface="Arial" panose="020B0604020202020204" pitchFamily="34" charset="0"/>
              </a:rPr>
              <a:t> függetlenné tette az iskolát a kormánytól, és nevét „L'École des Beaux-Arts”-ra változtatta. Nőket 1897-től kezdődően vesznek fel ide</a:t>
            </a:r>
            <a:r>
              <a:rPr lang="hu-HU" sz="2000" b="1" dirty="0" smtClean="0">
                <a:latin typeface="Arial" panose="020B0604020202020204" pitchFamily="34" charset="0"/>
                <a:cs typeface="Arial" panose="020B0604020202020204" pitchFamily="34" charset="0"/>
              </a:rPr>
              <a:t>.</a:t>
            </a:r>
            <a:endParaRPr lang="hu-HU" sz="2000" b="1" dirty="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 Róma és egész Olaszország legjobb szobrait gipszből öntettette, /Lajos/ amelyekkel a piano nobile termeit díszítették. Az Akadémia első igazgatója Bernini úr volt, egy ünnepelt festő, szobrász és építész,”/Vasi: Róma historiája/</a:t>
            </a:r>
          </a:p>
          <a:p>
            <a:r>
              <a:rPr lang="hu-HU" sz="2000" b="1" dirty="0">
                <a:solidFill>
                  <a:srgbClr val="FF0000"/>
                </a:solidFill>
                <a:latin typeface="Arial" panose="020B0604020202020204" pitchFamily="34" charset="0"/>
                <a:cs typeface="Arial" panose="020B0604020202020204" pitchFamily="34" charset="0"/>
              </a:rPr>
              <a:t>A tanterv két részre oszlott: a „Festészeti és Szobrászati Akadémiára” és az „Építészeti Akadémiára</a:t>
            </a:r>
            <a:r>
              <a:rPr lang="hu-HU" sz="2000" b="1" dirty="0">
                <a:latin typeface="Arial" panose="020B0604020202020204" pitchFamily="34" charset="0"/>
                <a:cs typeface="Arial" panose="020B0604020202020204" pitchFamily="34" charset="0"/>
              </a:rPr>
              <a:t>”. Mindkét program a klasszikus művészetekre és az </a:t>
            </a:r>
            <a:r>
              <a:rPr lang="hu-HU" sz="2000" b="1" dirty="0">
                <a:latin typeface="Arial" panose="020B0604020202020204" pitchFamily="34" charset="0"/>
                <a:cs typeface="Arial" panose="020B0604020202020204" pitchFamily="34" charset="0"/>
                <a:hlinkClick r:id="rId6" tooltip="Ókor"/>
              </a:rPr>
              <a:t>ókori</a:t>
            </a:r>
            <a:r>
              <a:rPr lang="hu-HU" sz="2000" b="1" dirty="0">
                <a:latin typeface="Arial" panose="020B0604020202020204" pitchFamily="34" charset="0"/>
                <a:cs typeface="Arial" panose="020B0604020202020204" pitchFamily="34" charset="0"/>
              </a:rPr>
              <a:t> görög és római kultúra építészetére összpontosított. Minden diáknak alapvető rajzfeladatokkal kellett bizonyítania képességeit, mielőtt továbbléphetett volna az alakrajzolásra és festészetre.</a:t>
            </a:r>
            <a:endParaRPr lang="hu-HU" sz="2000" b="1" dirty="0" smtClean="0">
              <a:latin typeface="Arial" panose="020B0604020202020204" pitchFamily="34" charset="0"/>
              <a:cs typeface="Arial" panose="020B0604020202020204" pitchFamily="34" charset="0"/>
            </a:endParaRPr>
          </a:p>
          <a:p>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18174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187624" y="1113334"/>
            <a:ext cx="6514925" cy="707886"/>
          </a:xfrm>
          <a:prstGeom prst="rect">
            <a:avLst/>
          </a:prstGeom>
        </p:spPr>
        <p:txBody>
          <a:bodyPr wrap="none">
            <a:spAutoFit/>
          </a:bodyPr>
          <a:lstStyle/>
          <a:p>
            <a:r>
              <a:rPr lang="hu-HU" sz="4000" b="1" dirty="0">
                <a:latin typeface="Arial" panose="020B0604020202020204" pitchFamily="34" charset="0"/>
                <a:cs typeface="Arial" panose="020B0604020202020204" pitchFamily="34" charset="0"/>
              </a:rPr>
              <a:t>Akadémiák-Akadémizmus</a:t>
            </a:r>
            <a:endParaRPr lang="hu-HU" sz="4000"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2525658"/>
            <a:ext cx="5715000" cy="4324350"/>
          </a:xfrm>
          <a:prstGeom prst="rect">
            <a:avLst/>
          </a:prstGeom>
        </p:spPr>
      </p:pic>
      <p:sp>
        <p:nvSpPr>
          <p:cNvPr id="4" name="Téglalap 3"/>
          <p:cNvSpPr/>
          <p:nvPr/>
        </p:nvSpPr>
        <p:spPr>
          <a:xfrm>
            <a:off x="251520" y="3356992"/>
            <a:ext cx="3177480" cy="3170099"/>
          </a:xfrm>
          <a:prstGeom prst="rect">
            <a:avLst/>
          </a:prstGeom>
        </p:spPr>
        <p:txBody>
          <a:bodyPr wrap="square">
            <a:spAutoFit/>
          </a:bodyPr>
          <a:lstStyle/>
          <a:p>
            <a:r>
              <a:rPr lang="hu-HU" sz="2000" b="1" dirty="0" smtClean="0">
                <a:solidFill>
                  <a:srgbClr val="00B050"/>
                </a:solidFill>
                <a:latin typeface="Arial" panose="020B0604020202020204" pitchFamily="34" charset="0"/>
                <a:cs typeface="Arial" panose="020B0604020202020204" pitchFamily="34" charset="0"/>
              </a:rPr>
              <a:t>Anne </a:t>
            </a:r>
            <a:r>
              <a:rPr lang="hu-HU" sz="2000" b="1" dirty="0" err="1">
                <a:solidFill>
                  <a:srgbClr val="00B050"/>
                </a:solidFill>
                <a:latin typeface="Arial" panose="020B0604020202020204" pitchFamily="34" charset="0"/>
                <a:cs typeface="Arial" panose="020B0604020202020204" pitchFamily="34" charset="0"/>
              </a:rPr>
              <a:t>Vallayer-Coster</a:t>
            </a:r>
            <a:r>
              <a:rPr lang="hu-HU" sz="2000" b="1" dirty="0">
                <a:solidFill>
                  <a:srgbClr val="00B050"/>
                </a:solidFill>
                <a:latin typeface="Arial" panose="020B0604020202020204" pitchFamily="34" charset="0"/>
                <a:cs typeface="Arial" panose="020B0604020202020204" pitchFamily="34" charset="0"/>
              </a:rPr>
              <a:t> </a:t>
            </a:r>
            <a:endParaRPr lang="hu-HU" sz="2000" b="1" dirty="0" smtClean="0">
              <a:solidFill>
                <a:srgbClr val="00B050"/>
              </a:solidFill>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1744 – 1818)</a:t>
            </a:r>
          </a:p>
          <a:p>
            <a:r>
              <a:rPr lang="hu-HU" sz="2000" b="1" dirty="0">
                <a:solidFill>
                  <a:srgbClr val="FF0000"/>
                </a:solidFill>
                <a:latin typeface="Arial" panose="020B0604020202020204" pitchFamily="34" charset="0"/>
                <a:cs typeface="Arial" panose="020B0604020202020204" pitchFamily="34" charset="0"/>
              </a:rPr>
              <a:t>A festészet, a szobrászat és az építészet </a:t>
            </a:r>
            <a:r>
              <a:rPr lang="hu-HU" sz="2000" b="1" dirty="0" smtClean="0">
                <a:solidFill>
                  <a:srgbClr val="FF0000"/>
                </a:solidFill>
                <a:latin typeface="Arial" panose="020B0604020202020204" pitchFamily="34" charset="0"/>
                <a:cs typeface="Arial" panose="020B0604020202020204" pitchFamily="34" charset="0"/>
              </a:rPr>
              <a:t>jellemzői</a:t>
            </a:r>
          </a:p>
          <a:p>
            <a:r>
              <a:rPr lang="hu-HU" sz="2000" b="1" dirty="0" smtClean="0">
                <a:latin typeface="Arial" panose="020B0604020202020204" pitchFamily="34" charset="0"/>
                <a:cs typeface="Arial" panose="020B0604020202020204" pitchFamily="34" charset="0"/>
              </a:rPr>
              <a:t>1769</a:t>
            </a:r>
          </a:p>
          <a:p>
            <a:r>
              <a:rPr lang="hu-HU" sz="2000" b="1" dirty="0" smtClean="0">
                <a:latin typeface="Arial" panose="020B0604020202020204" pitchFamily="34" charset="0"/>
                <a:cs typeface="Arial" panose="020B0604020202020204" pitchFamily="34" charset="0"/>
              </a:rPr>
              <a:t>Olaj, vászon</a:t>
            </a:r>
          </a:p>
          <a:p>
            <a:r>
              <a:rPr lang="hu-HU" sz="2000" b="1" dirty="0">
                <a:latin typeface="Arial" panose="020B0604020202020204" pitchFamily="34" charset="0"/>
                <a:cs typeface="Arial" panose="020B0604020202020204" pitchFamily="34" charset="0"/>
              </a:rPr>
              <a:t> 90 </a:t>
            </a:r>
            <a:r>
              <a:rPr lang="hu-HU" sz="2000" b="1" dirty="0" smtClean="0">
                <a:latin typeface="Arial" panose="020B0604020202020204" pitchFamily="34" charset="0"/>
                <a:cs typeface="Arial" panose="020B0604020202020204" pitchFamily="34" charset="0"/>
              </a:rPr>
              <a:t>cm x  </a:t>
            </a:r>
            <a:r>
              <a:rPr lang="hu-HU" sz="2000" b="1" dirty="0">
                <a:latin typeface="Arial" panose="020B0604020202020204" pitchFamily="34" charset="0"/>
                <a:cs typeface="Arial" panose="020B0604020202020204" pitchFamily="34" charset="0"/>
              </a:rPr>
              <a:t>121 cm </a:t>
            </a:r>
            <a:endParaRPr lang="hu-HU" sz="2000" b="1" dirty="0" smtClean="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Louvre </a:t>
            </a:r>
            <a:r>
              <a:rPr lang="hu-HU" sz="2000" b="1" dirty="0" smtClean="0">
                <a:latin typeface="Arial" panose="020B0604020202020204" pitchFamily="34" charset="0"/>
                <a:cs typeface="Arial" panose="020B0604020202020204" pitchFamily="34" charset="0"/>
              </a:rPr>
              <a:t>Múzeum</a:t>
            </a:r>
          </a:p>
          <a:p>
            <a:r>
              <a:rPr lang="hu-HU" sz="2000" b="1" dirty="0" smtClean="0">
                <a:latin typeface="Arial" panose="020B0604020202020204" pitchFamily="34" charset="0"/>
                <a:cs typeface="Arial" panose="020B0604020202020204" pitchFamily="34" charset="0"/>
              </a:rPr>
              <a:t>Párizs</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06511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260648"/>
            <a:ext cx="8964488" cy="6863417"/>
          </a:xfrm>
          <a:prstGeom prst="rect">
            <a:avLst/>
          </a:prstGeom>
        </p:spPr>
        <p:txBody>
          <a:bodyPr wrap="square">
            <a:spAutoFit/>
          </a:bodyPr>
          <a:lstStyle/>
          <a:p>
            <a:pPr fontAlgn="t"/>
            <a:r>
              <a:rPr lang="hu-HU" sz="2400" b="1" dirty="0" smtClean="0">
                <a:solidFill>
                  <a:srgbClr val="FF0000"/>
                </a:solidFill>
                <a:latin typeface="Arial" panose="020B0604020202020204" pitchFamily="34" charset="0"/>
                <a:cs typeface="Arial" panose="020B0604020202020204" pitchFamily="34" charset="0"/>
              </a:rPr>
              <a:t>Akadémizmus</a:t>
            </a:r>
          </a:p>
          <a:p>
            <a:pPr fontAlgn="t"/>
            <a:endParaRPr lang="hu-HU" sz="2400" b="1" dirty="0" smtClean="0">
              <a:solidFill>
                <a:srgbClr val="FF0000"/>
              </a:solidFill>
              <a:latin typeface="Arial" panose="020B0604020202020204" pitchFamily="34" charset="0"/>
              <a:cs typeface="Arial" panose="020B0604020202020204" pitchFamily="34" charset="0"/>
            </a:endParaRPr>
          </a:p>
          <a:p>
            <a:pPr fontAlgn="t"/>
            <a:r>
              <a:rPr lang="hu-HU" sz="2000" b="1" dirty="0" smtClean="0">
                <a:latin typeface="Arial" panose="020B0604020202020204" pitchFamily="34" charset="0"/>
                <a:cs typeface="Arial" panose="020B0604020202020204" pitchFamily="34" charset="0"/>
              </a:rPr>
              <a:t>A </a:t>
            </a:r>
            <a:r>
              <a:rPr lang="hu-HU" sz="2000" b="1" dirty="0">
                <a:latin typeface="Arial" panose="020B0604020202020204" pitchFamily="34" charset="0"/>
                <a:cs typeface="Arial" panose="020B0604020202020204" pitchFamily="34" charset="0"/>
              </a:rPr>
              <a:t>19. század végének hivatalos </a:t>
            </a:r>
            <a:r>
              <a:rPr lang="hu-HU" sz="2000" b="1" dirty="0" smtClean="0">
                <a:latin typeface="Arial" panose="020B0604020202020204" pitchFamily="34" charset="0"/>
                <a:cs typeface="Arial" panose="020B0604020202020204" pitchFamily="34" charset="0"/>
              </a:rPr>
              <a:t>művészete.</a:t>
            </a:r>
            <a:endParaRPr lang="hu-HU" sz="2000" b="1" dirty="0">
              <a:latin typeface="Arial" panose="020B0604020202020204" pitchFamily="34" charset="0"/>
              <a:cs typeface="Arial" panose="020B0604020202020204" pitchFamily="34" charset="0"/>
            </a:endParaRPr>
          </a:p>
          <a:p>
            <a:pPr fontAlgn="t"/>
            <a:r>
              <a:rPr lang="hu-HU" sz="2000" b="1" dirty="0">
                <a:latin typeface="Arial" panose="020B0604020202020204" pitchFamily="34" charset="0"/>
                <a:cs typeface="Arial" panose="020B0604020202020204" pitchFamily="34" charset="0"/>
              </a:rPr>
              <a:t>Az akadémizmus vagy akadémikus stílus az a művészeti irányzat, főként a 18-19. században, amely mereven ragaszkodik az akadémiák szemléletéhez, stílusához és előírásaihoz. Ez a művészeti törekvés érthetőleg megmerevedett, de főként a tanítás útján továbbélő hivatalos művészetté vált. Az építészetben az akadémiákkal szorosan összefüggő, ott oktatott irányzatot jelent. A festészetben a 19. század közepén és második felében jutott jelentős szerephez, egészen az impresszionizmus megjelenéséig. </a:t>
            </a:r>
            <a:endParaRPr lang="hu-HU" sz="2000" b="1" dirty="0" smtClean="0">
              <a:latin typeface="Arial" panose="020B0604020202020204" pitchFamily="34" charset="0"/>
              <a:cs typeface="Arial" panose="020B0604020202020204" pitchFamily="34" charset="0"/>
            </a:endParaRPr>
          </a:p>
          <a:p>
            <a:pPr fontAlgn="t"/>
            <a:endParaRPr lang="hu-HU" sz="2000" b="1" i="1" dirty="0">
              <a:latin typeface="Arial" panose="020B0604020202020204" pitchFamily="34" charset="0"/>
              <a:cs typeface="Arial" panose="020B0604020202020204" pitchFamily="34" charset="0"/>
            </a:endParaRPr>
          </a:p>
          <a:p>
            <a:pPr fontAlgn="t"/>
            <a:r>
              <a:rPr lang="hu-HU" sz="2400" b="1" i="1" dirty="0" smtClean="0">
                <a:latin typeface="Arial" panose="020B0604020202020204" pitchFamily="34" charset="0"/>
                <a:cs typeface="Arial" panose="020B0604020202020204" pitchFamily="34" charset="0"/>
              </a:rPr>
              <a:t>Az </a:t>
            </a:r>
            <a:r>
              <a:rPr lang="hu-HU" sz="2400" b="1" i="1" dirty="0">
                <a:latin typeface="Arial" panose="020B0604020202020204" pitchFamily="34" charset="0"/>
                <a:cs typeface="Arial" panose="020B0604020202020204" pitchFamily="34" charset="0"/>
              </a:rPr>
              <a:t>akadémizmus tulajdonképp a historizmus megvalósulása a festészetben</a:t>
            </a:r>
            <a:r>
              <a:rPr lang="hu-HU" sz="2400" b="1" i="1" dirty="0" smtClean="0">
                <a:latin typeface="Arial" panose="020B0604020202020204" pitchFamily="34" charset="0"/>
                <a:cs typeface="Arial" panose="020B0604020202020204" pitchFamily="34" charset="0"/>
              </a:rPr>
              <a:t>.</a:t>
            </a:r>
          </a:p>
          <a:p>
            <a:pPr fontAlgn="t"/>
            <a:r>
              <a:rPr lang="hu-HU" sz="2400" b="1" dirty="0" smtClean="0">
                <a:latin typeface="Arial" panose="020B0604020202020204" pitchFamily="34" charset="0"/>
                <a:cs typeface="Arial" panose="020B0604020202020204" pitchFamily="34" charset="0"/>
              </a:rPr>
              <a:t>Nincs </a:t>
            </a:r>
            <a:r>
              <a:rPr lang="hu-HU" sz="2400" b="1" dirty="0">
                <a:latin typeface="Arial" panose="020B0604020202020204" pitchFamily="34" charset="0"/>
                <a:cs typeface="Arial" panose="020B0604020202020204" pitchFamily="34" charset="0"/>
              </a:rPr>
              <a:t>a 19. századnak egyetlen olyan nagy művésze sem, aki ideig-óráig ne lett volna valamelyik művészeti akadémiának a növendéke. Az akadémia biztos tudást adott, sőt, a művészet megtanulhatóságának a bizonyosságát ígérte</a:t>
            </a:r>
            <a:r>
              <a:rPr lang="hu-HU" sz="2400" dirty="0"/>
              <a:t>./ </a:t>
            </a:r>
            <a:r>
              <a:rPr lang="hu-HU" sz="2400" u="sng" dirty="0">
                <a:hlinkClick r:id="rId2"/>
              </a:rPr>
              <a:t>https://mng.hu/mi-is-az-az-akademizmus/</a:t>
            </a:r>
            <a:endParaRPr lang="hu-HU" sz="2400" dirty="0"/>
          </a:p>
          <a:p>
            <a:pPr fontAlgn="t"/>
            <a:endParaRPr lang="hu-HU"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443056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ájl: Önarckép (Alexandre Caban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85209"/>
            <a:ext cx="5292080" cy="6943209"/>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323528" y="764704"/>
            <a:ext cx="4572000" cy="3477875"/>
          </a:xfrm>
          <a:prstGeom prst="rect">
            <a:avLst/>
          </a:prstGeom>
        </p:spPr>
        <p:txBody>
          <a:bodyPr>
            <a:spAutoFit/>
          </a:bodyPr>
          <a:lstStyle/>
          <a:p>
            <a:r>
              <a:rPr lang="hu-HU" sz="2000" b="1" dirty="0">
                <a:solidFill>
                  <a:srgbClr val="00B050"/>
                </a:solidFill>
                <a:latin typeface="Arial" panose="020B0604020202020204" pitchFamily="34" charset="0"/>
                <a:cs typeface="Arial" panose="020B0604020202020204" pitchFamily="34" charset="0"/>
              </a:rPr>
              <a:t>CABANEL, Alexandre</a:t>
            </a:r>
          </a:p>
          <a:p>
            <a:r>
              <a:rPr lang="hu-HU" sz="2000" b="1" dirty="0">
                <a:latin typeface="Arial" panose="020B0604020202020204" pitchFamily="34" charset="0"/>
                <a:cs typeface="Arial" panose="020B0604020202020204" pitchFamily="34" charset="0"/>
              </a:rPr>
              <a:t>(b. 1823, Montpellier, </a:t>
            </a:r>
          </a:p>
          <a:p>
            <a:r>
              <a:rPr lang="hu-HU" sz="2000" b="1" dirty="0">
                <a:latin typeface="Arial" panose="020B0604020202020204" pitchFamily="34" charset="0"/>
                <a:cs typeface="Arial" panose="020B0604020202020204" pitchFamily="34" charset="0"/>
              </a:rPr>
              <a:t>d. 1889, Paris</a:t>
            </a:r>
            <a:r>
              <a:rPr lang="hu-HU" sz="2000" b="1" dirty="0" smtClean="0">
                <a:latin typeface="Arial" panose="020B0604020202020204" pitchFamily="34" charset="0"/>
                <a:cs typeface="Arial" panose="020B0604020202020204" pitchFamily="34" charset="0"/>
              </a:rPr>
              <a:t>)</a:t>
            </a:r>
          </a:p>
          <a:p>
            <a:r>
              <a:rPr lang="hu-HU" sz="2400" b="1" dirty="0" smtClean="0">
                <a:solidFill>
                  <a:srgbClr val="FF0000"/>
                </a:solidFill>
                <a:latin typeface="Arial" panose="020B0604020202020204" pitchFamily="34" charset="0"/>
                <a:cs typeface="Arial" panose="020B0604020202020204" pitchFamily="34" charset="0"/>
              </a:rPr>
              <a:t>Önarckép</a:t>
            </a:r>
          </a:p>
          <a:p>
            <a:r>
              <a:rPr lang="hu-HU" sz="2000" b="1" dirty="0" smtClean="0">
                <a:latin typeface="Arial" panose="020B0604020202020204" pitchFamily="34" charset="0"/>
                <a:cs typeface="Arial" panose="020B0604020202020204" pitchFamily="34" charset="0"/>
              </a:rPr>
              <a:t>1852</a:t>
            </a:r>
          </a:p>
          <a:p>
            <a:r>
              <a:rPr lang="hu-HU" sz="2000" b="1" dirty="0" smtClean="0">
                <a:latin typeface="Arial" panose="020B0604020202020204" pitchFamily="34" charset="0"/>
                <a:cs typeface="Arial" panose="020B0604020202020204" pitchFamily="34" charset="0"/>
              </a:rPr>
              <a:t>Olaj</a:t>
            </a:r>
          </a:p>
          <a:p>
            <a:r>
              <a:rPr lang="hu-HU" sz="2000" b="1" dirty="0">
                <a:latin typeface="Arial" panose="020B0604020202020204" pitchFamily="34" charset="0"/>
                <a:cs typeface="Arial" panose="020B0604020202020204" pitchFamily="34" charset="0"/>
              </a:rPr>
              <a:t>60,5 </a:t>
            </a:r>
            <a:r>
              <a:rPr lang="hu-HU" sz="2000" b="1" dirty="0" smtClean="0">
                <a:latin typeface="Arial" panose="020B0604020202020204" pitchFamily="34" charset="0"/>
                <a:cs typeface="Arial" panose="020B0604020202020204" pitchFamily="34" charset="0"/>
              </a:rPr>
              <a:t>cm x  46,5 </a:t>
            </a:r>
            <a:r>
              <a:rPr lang="hu-HU" sz="2000" b="1" dirty="0">
                <a:latin typeface="Arial" panose="020B0604020202020204" pitchFamily="34" charset="0"/>
                <a:cs typeface="Arial" panose="020B0604020202020204" pitchFamily="34" charset="0"/>
              </a:rPr>
              <a:t>cm </a:t>
            </a:r>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Fabre Múzeum</a:t>
            </a:r>
          </a:p>
          <a:p>
            <a:r>
              <a:rPr lang="hu-HU" sz="2000" b="1" dirty="0">
                <a:latin typeface="Arial" panose="020B0604020202020204" pitchFamily="34" charset="0"/>
                <a:cs typeface="Arial" panose="020B0604020202020204" pitchFamily="34" charset="0"/>
              </a:rPr>
              <a:t>Montpellier</a:t>
            </a:r>
          </a:p>
          <a:p>
            <a:endParaRPr lang="hu-HU" b="1" dirty="0" smtClean="0">
              <a:latin typeface="Arial" panose="020B0604020202020204" pitchFamily="34" charset="0"/>
              <a:cs typeface="Arial" panose="020B0604020202020204" pitchFamily="34" charset="0"/>
            </a:endParaRPr>
          </a:p>
          <a:p>
            <a:endParaRPr lang="hu-HU"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9558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7588" y="332656"/>
            <a:ext cx="8634891" cy="6124754"/>
          </a:xfrm>
          <a:prstGeom prst="rect">
            <a:avLst/>
          </a:prstGeom>
        </p:spPr>
        <p:txBody>
          <a:bodyPr wrap="square">
            <a:spAutoFit/>
          </a:bodyPr>
          <a:lstStyle/>
          <a:p>
            <a:r>
              <a:rPr lang="hu-HU" sz="2400" b="1" dirty="0">
                <a:solidFill>
                  <a:srgbClr val="00B050"/>
                </a:solidFill>
                <a:latin typeface="Arial" panose="020B0604020202020204" pitchFamily="34" charset="0"/>
                <a:cs typeface="Arial" panose="020B0604020202020204" pitchFamily="34" charset="0"/>
              </a:rPr>
              <a:t>Alexandre Cabanel </a:t>
            </a:r>
            <a:endParaRPr lang="hu-HU" sz="2400" b="1" dirty="0" smtClean="0">
              <a:solidFill>
                <a:srgbClr val="00B050"/>
              </a:solidFill>
              <a:latin typeface="Arial" panose="020B0604020202020204" pitchFamily="34" charset="0"/>
              <a:cs typeface="Arial" panose="020B0604020202020204" pitchFamily="34" charset="0"/>
            </a:endParaRPr>
          </a:p>
          <a:p>
            <a:endParaRPr lang="hu-HU" sz="2000" b="1" dirty="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francia </a:t>
            </a:r>
            <a:r>
              <a:rPr lang="hu-HU" sz="2000" b="1" dirty="0">
                <a:latin typeface="Arial" panose="020B0604020202020204" pitchFamily="34" charset="0"/>
                <a:cs typeface="Arial" panose="020B0604020202020204" pitchFamily="34" charset="0"/>
              </a:rPr>
              <a:t>festő és tanár, az akadémiai stílus egyik legjelesebb képviselője</a:t>
            </a:r>
            <a:r>
              <a:rPr lang="hu-HU" sz="2000" b="1" dirty="0" smtClean="0">
                <a:latin typeface="Arial" panose="020B0604020202020204" pitchFamily="34" charset="0"/>
                <a:cs typeface="Arial" panose="020B0604020202020204" pitchFamily="34" charset="0"/>
              </a:rPr>
              <a:t>. (1823 – 1889)</a:t>
            </a:r>
          </a:p>
          <a:p>
            <a:r>
              <a:rPr lang="hu-HU" sz="2000" b="1" dirty="0" smtClean="0">
                <a:latin typeface="Arial" panose="020B0604020202020204" pitchFamily="34" charset="0"/>
                <a:cs typeface="Arial" panose="020B0604020202020204" pitchFamily="34" charset="0"/>
              </a:rPr>
              <a:t>A </a:t>
            </a:r>
            <a:r>
              <a:rPr lang="hu-HU" sz="2000" b="1" dirty="0">
                <a:latin typeface="Arial" panose="020B0604020202020204" pitchFamily="34" charset="0"/>
                <a:cs typeface="Arial" panose="020B0604020202020204" pitchFamily="34" charset="0"/>
              </a:rPr>
              <a:t>városi hatóságok ösztöndíjat adtak neki, hogy a párizsi Ecole des Beaux-Arts-ban tanulhasson, ahol 1839 októberében beiratkozott </a:t>
            </a:r>
            <a:r>
              <a:rPr lang="hu-HU" sz="2400" b="1" dirty="0">
                <a:solidFill>
                  <a:srgbClr val="00B050"/>
                </a:solidFill>
                <a:latin typeface="Arial" panose="020B0604020202020204" pitchFamily="34" charset="0"/>
                <a:cs typeface="Arial" panose="020B0604020202020204" pitchFamily="34" charset="0"/>
              </a:rPr>
              <a:t>François-Edouard Picot </a:t>
            </a:r>
            <a:r>
              <a:rPr lang="hu-HU" sz="2000" b="1" dirty="0">
                <a:latin typeface="Arial" panose="020B0604020202020204" pitchFamily="34" charset="0"/>
                <a:cs typeface="Arial" panose="020B0604020202020204" pitchFamily="34" charset="0"/>
              </a:rPr>
              <a:t>(1786-1868) műtermébe. Picot </a:t>
            </a:r>
            <a:r>
              <a:rPr lang="hu-HU" sz="2400" b="1" dirty="0">
                <a:solidFill>
                  <a:srgbClr val="00B050"/>
                </a:solidFill>
                <a:latin typeface="Arial" panose="020B0604020202020204" pitchFamily="34" charset="0"/>
                <a:cs typeface="Arial" panose="020B0604020202020204" pitchFamily="34" charset="0"/>
              </a:rPr>
              <a:t>Jacques-Louis David </a:t>
            </a:r>
            <a:r>
              <a:rPr lang="hu-HU" sz="2000" b="1" dirty="0">
                <a:latin typeface="Arial" panose="020B0604020202020204" pitchFamily="34" charset="0"/>
                <a:cs typeface="Arial" panose="020B0604020202020204" pitchFamily="34" charset="0"/>
              </a:rPr>
              <a:t>(1748-1825) rangos műtermében </a:t>
            </a:r>
            <a:r>
              <a:rPr lang="hu-HU" sz="2000" b="1" dirty="0" smtClean="0">
                <a:latin typeface="Arial" panose="020B0604020202020204" pitchFamily="34" charset="0"/>
                <a:cs typeface="Arial" panose="020B0604020202020204" pitchFamily="34" charset="0"/>
              </a:rPr>
              <a:t>tanult. </a:t>
            </a:r>
          </a:p>
          <a:p>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Az </a:t>
            </a:r>
            <a:r>
              <a:rPr lang="hu-HU" sz="2000" b="1" dirty="0">
                <a:latin typeface="Arial" panose="020B0604020202020204" pitchFamily="34" charset="0"/>
                <a:cs typeface="Arial" panose="020B0604020202020204" pitchFamily="34" charset="0"/>
              </a:rPr>
              <a:t>École des Beaux-Arts tanterve intenzíven az irodalom, a történelem és a vallás, valamint a vizuális művészetek tanulmányozására összpontosított; ez </a:t>
            </a:r>
            <a:r>
              <a:rPr lang="hu-HU" sz="2000" b="1" dirty="0" smtClean="0">
                <a:latin typeface="Arial" panose="020B0604020202020204" pitchFamily="34" charset="0"/>
                <a:cs typeface="Arial" panose="020B0604020202020204" pitchFamily="34" charset="0"/>
              </a:rPr>
              <a:t>magába </a:t>
            </a:r>
            <a:r>
              <a:rPr lang="hu-HU" sz="2000" b="1" dirty="0">
                <a:latin typeface="Arial" panose="020B0604020202020204" pitchFamily="34" charset="0"/>
                <a:cs typeface="Arial" panose="020B0604020202020204" pitchFamily="34" charset="0"/>
              </a:rPr>
              <a:t>foglalta az ókori Görögország és Róma hagyományait, valamint a középkori egyházi írásokat, valamint a tizenhatodik, tizenhetedik és tizennyolcadik századi klasszikus francia kánont mind az irodalomban, mind a festészetben. </a:t>
            </a:r>
            <a:endParaRPr lang="hu-HU" sz="2000" b="1" dirty="0" smtClean="0">
              <a:latin typeface="Arial" panose="020B0604020202020204" pitchFamily="34" charset="0"/>
              <a:cs typeface="Arial" panose="020B0604020202020204" pitchFamily="34" charset="0"/>
            </a:endParaRPr>
          </a:p>
          <a:p>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Cabanel 1843-ban és 1845-ben helyezést </a:t>
            </a:r>
            <a:r>
              <a:rPr lang="hu-HU" sz="2000" b="1" dirty="0">
                <a:latin typeface="Arial" panose="020B0604020202020204" pitchFamily="34" charset="0"/>
                <a:cs typeface="Arial" panose="020B0604020202020204" pitchFamily="34" charset="0"/>
              </a:rPr>
              <a:t>ért el a Prix de Rome </a:t>
            </a:r>
            <a:r>
              <a:rPr lang="hu-HU" sz="2000" b="1" dirty="0" smtClean="0">
                <a:latin typeface="Arial" panose="020B0604020202020204" pitchFamily="34" charset="0"/>
                <a:cs typeface="Arial" panose="020B0604020202020204" pitchFamily="34" charset="0"/>
              </a:rPr>
              <a:t>versenyen,  így </a:t>
            </a:r>
            <a:r>
              <a:rPr lang="hu-HU" sz="2000" b="1" dirty="0">
                <a:latin typeface="Arial" panose="020B0604020202020204" pitchFamily="34" charset="0"/>
                <a:cs typeface="Arial" panose="020B0604020202020204" pitchFamily="34" charset="0"/>
              </a:rPr>
              <a:t>a római Villa Mediciben folytathatta tanulmányait</a:t>
            </a:r>
            <a:r>
              <a:rPr lang="hu-HU" sz="2000" b="1" dirty="0" smtClean="0">
                <a:latin typeface="Arial" panose="020B0604020202020204" pitchFamily="34" charset="0"/>
                <a:cs typeface="Arial" panose="020B0604020202020204" pitchFamily="34" charset="0"/>
              </a:rPr>
              <a:t>.</a:t>
            </a:r>
          </a:p>
        </p:txBody>
      </p:sp>
      <p:sp>
        <p:nvSpPr>
          <p:cNvPr id="3" name="Téglalap 2"/>
          <p:cNvSpPr/>
          <p:nvPr/>
        </p:nvSpPr>
        <p:spPr>
          <a:xfrm>
            <a:off x="4415760" y="6344453"/>
            <a:ext cx="4490204" cy="646331"/>
          </a:xfrm>
          <a:prstGeom prst="rect">
            <a:avLst/>
          </a:prstGeom>
        </p:spPr>
        <p:txBody>
          <a:bodyPr wrap="none">
            <a:spAutoFit/>
          </a:bodyPr>
          <a:lstStyle/>
          <a:p>
            <a:r>
              <a:rPr lang="hu-HU" dirty="0">
                <a:hlinkClick r:id="rId2"/>
              </a:rPr>
              <a:t>https://rehs.com/eng/bio/alexandre-cabanel</a:t>
            </a:r>
            <a:r>
              <a:rPr lang="hu-HU" dirty="0" smtClean="0">
                <a:hlinkClick r:id="rId2"/>
              </a:rPr>
              <a:t>/</a:t>
            </a:r>
            <a:endParaRPr lang="hu-HU" dirty="0" smtClean="0"/>
          </a:p>
          <a:p>
            <a:endParaRPr lang="hu-HU" dirty="0"/>
          </a:p>
        </p:txBody>
      </p:sp>
    </p:spTree>
    <p:extLst>
      <p:ext uri="{BB962C8B-B14F-4D97-AF65-F5344CB8AC3E}">
        <p14:creationId xmlns:p14="http://schemas.microsoft.com/office/powerpoint/2010/main" val="20142362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églalap 1"/>
          <p:cNvSpPr/>
          <p:nvPr/>
        </p:nvSpPr>
        <p:spPr>
          <a:xfrm>
            <a:off x="233429" y="188640"/>
            <a:ext cx="3888432" cy="7263527"/>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Megismerkedett </a:t>
            </a:r>
            <a:r>
              <a:rPr lang="hu-HU" sz="2400" b="1" dirty="0">
                <a:solidFill>
                  <a:srgbClr val="FF0000"/>
                </a:solidFill>
                <a:latin typeface="Arial" panose="020B0604020202020204" pitchFamily="34" charset="0"/>
                <a:cs typeface="Arial" panose="020B0604020202020204" pitchFamily="34" charset="0"/>
              </a:rPr>
              <a:t>Alfred Bruyas  </a:t>
            </a:r>
            <a:r>
              <a:rPr lang="hu-HU" sz="2000" b="1" dirty="0">
                <a:latin typeface="Arial" panose="020B0604020202020204" pitchFamily="34" charset="0"/>
                <a:cs typeface="Arial" panose="020B0604020202020204" pitchFamily="34" charset="0"/>
              </a:rPr>
              <a:t>műgyűjtővel, aki  a múzeumra hagyta gyűjteményét./Fabre múzeum/</a:t>
            </a:r>
          </a:p>
          <a:p>
            <a:r>
              <a:rPr lang="hu-HU" sz="2000" b="1" dirty="0">
                <a:latin typeface="Arial" panose="020B0604020202020204" pitchFamily="34" charset="0"/>
                <a:cs typeface="Arial" panose="020B0604020202020204" pitchFamily="34" charset="0"/>
              </a:rPr>
              <a:t>Hôtel de Ville 1852-53-as </a:t>
            </a:r>
            <a:r>
              <a:rPr lang="hu-HU" sz="2000" b="1" i="1" dirty="0">
                <a:latin typeface="Arial" panose="020B0604020202020204" pitchFamily="34" charset="0"/>
                <a:cs typeface="Arial" panose="020B0604020202020204" pitchFamily="34" charset="0"/>
              </a:rPr>
              <a:t>díszítése</a:t>
            </a:r>
            <a:r>
              <a:rPr lang="hu-HU" sz="2000" b="1" dirty="0">
                <a:latin typeface="Arial" panose="020B0604020202020204" pitchFamily="34" charset="0"/>
                <a:cs typeface="Arial" panose="020B0604020202020204" pitchFamily="34" charset="0"/>
              </a:rPr>
              <a:t> jelentős karrier kezdetét jelentette nagyszabású falfestmény-festőként.</a:t>
            </a:r>
          </a:p>
          <a:p>
            <a:r>
              <a:rPr lang="hu-HU" sz="2000" b="1" dirty="0">
                <a:latin typeface="Arial" panose="020B0604020202020204" pitchFamily="34" charset="0"/>
                <a:cs typeface="Arial" panose="020B0604020202020204" pitchFamily="34" charset="0"/>
              </a:rPr>
              <a:t>Cabanel avantgárd művészettel kapcsolatos konzervatív álláspontja ellenére befolyásos és nyitott gondolkodású professzor volt az École des-Beaux-Arts-ban. Tanítványai száma több száz volt, és rendszeresen képviseltették magukat a Szalonokban és a Prix de Rome nyertesei között. </a:t>
            </a:r>
            <a:br>
              <a:rPr lang="hu-HU" sz="2000" b="1" dirty="0">
                <a:latin typeface="Arial" panose="020B0604020202020204" pitchFamily="34" charset="0"/>
                <a:cs typeface="Arial" panose="020B0604020202020204" pitchFamily="34" charset="0"/>
              </a:rPr>
            </a:br>
            <a:r>
              <a:rPr lang="hu-HU" sz="2000" dirty="0">
                <a:latin typeface="Arial" panose="020B0604020202020204" pitchFamily="34" charset="0"/>
                <a:cs typeface="Arial" panose="020B0604020202020204" pitchFamily="34" charset="0"/>
              </a:rPr>
              <a:t/>
            </a:r>
            <a:br>
              <a:rPr lang="hu-HU" sz="2000" dirty="0">
                <a:latin typeface="Arial" panose="020B0604020202020204" pitchFamily="34" charset="0"/>
                <a:cs typeface="Arial" panose="020B0604020202020204" pitchFamily="34" charset="0"/>
              </a:rPr>
            </a:br>
            <a:endParaRPr lang="hu-HU" sz="2000" dirty="0">
              <a:latin typeface="Arial" panose="020B0604020202020204" pitchFamily="34" charset="0"/>
              <a:cs typeface="Arial" panose="020B0604020202020204" pitchFamily="34" charset="0"/>
            </a:endParaRPr>
          </a:p>
          <a:p>
            <a:endParaRPr lang="hu-HU" dirty="0"/>
          </a:p>
        </p:txBody>
      </p:sp>
      <p:pic>
        <p:nvPicPr>
          <p:cNvPr id="2050" name="Picture 2" descr="Fájl:Alexandre Cabanel – Alfred Bruyas.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3575" y="0"/>
            <a:ext cx="4762500" cy="57054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zerkeszd ezt a Wikidatán">
            <a:hlinkClick r:id="rId3" tooltip="Szerkeszd ezt a Wikidatán"/>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775" y="-68263"/>
            <a:ext cx="95250" cy="95251"/>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4499992" y="5949280"/>
            <a:ext cx="3785011" cy="707886"/>
          </a:xfrm>
          <a:prstGeom prst="rect">
            <a:avLst/>
          </a:prstGeom>
          <a:noFill/>
        </p:spPr>
        <p:txBody>
          <a:bodyPr wrap="none" rtlCol="0">
            <a:spAutoFit/>
          </a:bodyPr>
          <a:lstStyle/>
          <a:p>
            <a:r>
              <a:rPr lang="hu-HU" sz="2000" b="1" dirty="0" smtClean="0">
                <a:latin typeface="Arial" panose="020B0604020202020204" pitchFamily="34" charset="0"/>
                <a:cs typeface="Arial" panose="020B0604020202020204" pitchFamily="34" charset="0"/>
              </a:rPr>
              <a:t>1846, olaj, vászon, 75 x 63 cm</a:t>
            </a:r>
          </a:p>
          <a:p>
            <a:r>
              <a:rPr lang="hu-HU" sz="2000" b="1" dirty="0" smtClean="0">
                <a:latin typeface="Arial" panose="020B0604020202020204" pitchFamily="34" charset="0"/>
                <a:cs typeface="Arial" panose="020B0604020202020204" pitchFamily="34" charset="0"/>
              </a:rPr>
              <a:t>Fabre Múzeum, </a:t>
            </a:r>
            <a:r>
              <a:rPr lang="hu-HU" sz="2000" b="1" dirty="0">
                <a:latin typeface="Arial" panose="020B0604020202020204" pitchFamily="34" charset="0"/>
                <a:cs typeface="Arial" panose="020B0604020202020204" pitchFamily="34" charset="0"/>
              </a:rPr>
              <a:t>Montpellier</a:t>
            </a:r>
          </a:p>
        </p:txBody>
      </p:sp>
    </p:spTree>
    <p:extLst>
      <p:ext uri="{BB962C8B-B14F-4D97-AF65-F5344CB8AC3E}">
        <p14:creationId xmlns:p14="http://schemas.microsoft.com/office/powerpoint/2010/main" val="42884806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ájl:Montpellier - Musée Fabre (298754766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8354"/>
            <a:ext cx="9144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611560" y="172925"/>
            <a:ext cx="8280920" cy="461665"/>
          </a:xfrm>
          <a:prstGeom prst="rect">
            <a:avLst/>
          </a:prstGeom>
        </p:spPr>
        <p:txBody>
          <a:bodyPr wrap="square">
            <a:spAutoFit/>
          </a:bodyPr>
          <a:lstStyle/>
          <a:p>
            <a:r>
              <a:rPr lang="hu-HU" sz="2400" b="1" dirty="0">
                <a:solidFill>
                  <a:srgbClr val="FF0000"/>
                </a:solidFill>
                <a:latin typeface="Arial" panose="020B0604020202020204" pitchFamily="34" charset="0"/>
                <a:cs typeface="Arial" panose="020B0604020202020204" pitchFamily="34" charset="0"/>
              </a:rPr>
              <a:t>Musee </a:t>
            </a:r>
            <a:r>
              <a:rPr lang="hu-HU" sz="2400" b="1" dirty="0" smtClean="0">
                <a:solidFill>
                  <a:srgbClr val="FF0000"/>
                </a:solidFill>
                <a:latin typeface="Arial" panose="020B0604020202020204" pitchFamily="34" charset="0"/>
                <a:cs typeface="Arial" panose="020B0604020202020204" pitchFamily="34" charset="0"/>
              </a:rPr>
              <a:t>Fabre  </a:t>
            </a:r>
            <a:r>
              <a:rPr lang="hu-HU" sz="2000" b="1" dirty="0" smtClean="0">
                <a:latin typeface="Arial" panose="020B0604020202020204" pitchFamily="34" charset="0"/>
                <a:cs typeface="Arial" panose="020B0604020202020204" pitchFamily="34" charset="0"/>
              </a:rPr>
              <a:t>Montpellier  </a:t>
            </a:r>
            <a:r>
              <a:rPr lang="hu-HU" sz="2000" b="1" dirty="0">
                <a:latin typeface="Arial" panose="020B0604020202020204" pitchFamily="34" charset="0"/>
                <a:cs typeface="Arial" panose="020B0604020202020204" pitchFamily="34" charset="0"/>
              </a:rPr>
              <a:t>Egykori jezsuita kollégium</a:t>
            </a:r>
            <a:r>
              <a:rPr lang="hu-HU" sz="2000" b="1" dirty="0" smtClean="0">
                <a:latin typeface="Arial" panose="020B0604020202020204" pitchFamily="34" charset="0"/>
                <a:cs typeface="Arial" panose="020B0604020202020204" pitchFamily="34" charset="0"/>
              </a:rPr>
              <a:t> </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14831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Fotó a következőről: Amgueddfa Fab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dirty="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7451" t="31076" r="21449" b="14409"/>
          <a:stretch/>
        </p:blipFill>
        <p:spPr bwMode="auto">
          <a:xfrm>
            <a:off x="-29261" y="-12907"/>
            <a:ext cx="9173261" cy="6870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9340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188640"/>
            <a:ext cx="8568952" cy="1446550"/>
          </a:xfrm>
          <a:prstGeom prst="rect">
            <a:avLst/>
          </a:prstGeom>
        </p:spPr>
        <p:txBody>
          <a:bodyPr wrap="square">
            <a:spAutoFit/>
          </a:bodyPr>
          <a:lstStyle/>
          <a:p>
            <a:r>
              <a:rPr lang="hu-HU" sz="2400" b="1" dirty="0">
                <a:solidFill>
                  <a:srgbClr val="00B050"/>
                </a:solidFill>
                <a:latin typeface="Arial" panose="020B0604020202020204" pitchFamily="34" charset="0"/>
                <a:cs typeface="Arial" panose="020B0604020202020204" pitchFamily="34" charset="0"/>
              </a:rPr>
              <a:t>CABANEL, Alexandre</a:t>
            </a:r>
          </a:p>
          <a:p>
            <a:r>
              <a:rPr lang="hu-HU" sz="2000" b="1" dirty="0">
                <a:latin typeface="Arial" panose="020B0604020202020204" pitchFamily="34" charset="0"/>
                <a:cs typeface="Arial" panose="020B0604020202020204" pitchFamily="34" charset="0"/>
              </a:rPr>
              <a:t>(b. 1823, Montpellier, d. 1889, Paris</a:t>
            </a:r>
            <a:r>
              <a:rPr lang="hu-HU" sz="2000" b="1" dirty="0" smtClean="0">
                <a:latin typeface="Arial" panose="020B0604020202020204" pitchFamily="34" charset="0"/>
                <a:cs typeface="Arial" panose="020B0604020202020204" pitchFamily="34" charset="0"/>
              </a:rPr>
              <a:t>)</a:t>
            </a:r>
          </a:p>
          <a:p>
            <a:r>
              <a:rPr lang="hu-HU" sz="2400" b="1" dirty="0">
                <a:solidFill>
                  <a:srgbClr val="FF0000"/>
                </a:solidFill>
                <a:latin typeface="Arial" panose="020B0604020202020204" pitchFamily="34" charset="0"/>
                <a:cs typeface="Arial" panose="020B0604020202020204" pitchFamily="34" charset="0"/>
              </a:rPr>
              <a:t>Vénusz </a:t>
            </a:r>
            <a:r>
              <a:rPr lang="hu-HU" sz="2400" b="1" dirty="0" smtClean="0">
                <a:solidFill>
                  <a:srgbClr val="FF0000"/>
                </a:solidFill>
                <a:latin typeface="Arial" panose="020B0604020202020204" pitchFamily="34" charset="0"/>
                <a:cs typeface="Arial" panose="020B0604020202020204" pitchFamily="34" charset="0"/>
              </a:rPr>
              <a:t>születése </a:t>
            </a:r>
            <a:r>
              <a:rPr lang="hu-HU" sz="2000" b="1" dirty="0" smtClean="0">
                <a:latin typeface="Arial" panose="020B0604020202020204" pitchFamily="34" charset="0"/>
                <a:cs typeface="Arial" panose="020B0604020202020204" pitchFamily="34" charset="0"/>
              </a:rPr>
              <a:t>1863 Olaj</a:t>
            </a:r>
            <a:r>
              <a:rPr lang="hu-HU" sz="2000" b="1" dirty="0">
                <a:latin typeface="Arial" panose="020B0604020202020204" pitchFamily="34" charset="0"/>
                <a:cs typeface="Arial" panose="020B0604020202020204" pitchFamily="34" charset="0"/>
              </a:rPr>
              <a:t>, vászon, 130 x 225 cm</a:t>
            </a:r>
            <a:br>
              <a:rPr lang="hu-HU" sz="2000" b="1" dirty="0">
                <a:latin typeface="Arial" panose="020B0604020202020204" pitchFamily="34" charset="0"/>
                <a:cs typeface="Arial" panose="020B0604020202020204" pitchFamily="34" charset="0"/>
              </a:rPr>
            </a:br>
            <a:r>
              <a:rPr lang="hu-HU" sz="2000" b="1" dirty="0">
                <a:latin typeface="Arial" panose="020B0604020202020204" pitchFamily="34" charset="0"/>
                <a:cs typeface="Arial" panose="020B0604020202020204" pitchFamily="34" charset="0"/>
              </a:rPr>
              <a:t>Musée d'Orsay, Párizs</a:t>
            </a:r>
            <a:endParaRPr lang="hu-HU" b="1" dirty="0">
              <a:latin typeface="Arial" panose="020B0604020202020204" pitchFamily="34" charset="0"/>
              <a:cs typeface="Arial" panose="020B0604020202020204" pitchFamily="34" charset="0"/>
            </a:endParaRPr>
          </a:p>
        </p:txBody>
      </p:sp>
      <p:pic>
        <p:nvPicPr>
          <p:cNvPr id="14338" name="Picture 2" descr="https://www.wga.hu/art/c/cabanel/b_ven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88985"/>
            <a:ext cx="9144000" cy="5194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4448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lick to z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37905"/>
            <a:ext cx="5508104" cy="6895905"/>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79512" y="476672"/>
            <a:ext cx="4572000" cy="4031873"/>
          </a:xfrm>
          <a:prstGeom prst="rect">
            <a:avLst/>
          </a:prstGeom>
        </p:spPr>
        <p:txBody>
          <a:bodyPr>
            <a:spAutoFit/>
          </a:bodyPr>
          <a:lstStyle/>
          <a:p>
            <a:r>
              <a:rPr lang="hu-HU" sz="2000" b="1" dirty="0">
                <a:solidFill>
                  <a:srgbClr val="00B050"/>
                </a:solidFill>
                <a:latin typeface="Arial" panose="020B0604020202020204" pitchFamily="34" charset="0"/>
                <a:cs typeface="Arial" panose="020B0604020202020204" pitchFamily="34" charset="0"/>
              </a:rPr>
              <a:t>CABANEL, Alexandre</a:t>
            </a:r>
          </a:p>
          <a:p>
            <a:r>
              <a:rPr lang="hu-HU" sz="2000" b="1" dirty="0">
                <a:latin typeface="Arial" panose="020B0604020202020204" pitchFamily="34" charset="0"/>
                <a:cs typeface="Arial" panose="020B0604020202020204" pitchFamily="34" charset="0"/>
              </a:rPr>
              <a:t>(b. 1823, Montpellier, </a:t>
            </a:r>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d</a:t>
            </a:r>
            <a:r>
              <a:rPr lang="hu-HU" sz="2000" b="1" dirty="0">
                <a:latin typeface="Arial" panose="020B0604020202020204" pitchFamily="34" charset="0"/>
                <a:cs typeface="Arial" panose="020B0604020202020204" pitchFamily="34" charset="0"/>
              </a:rPr>
              <a:t>. 1889, Paris</a:t>
            </a:r>
            <a:r>
              <a:rPr lang="hu-HU" sz="2000" b="1" dirty="0" smtClean="0">
                <a:latin typeface="Arial" panose="020B0604020202020204" pitchFamily="34" charset="0"/>
                <a:cs typeface="Arial" panose="020B0604020202020204" pitchFamily="34" charset="0"/>
              </a:rPr>
              <a:t>)</a:t>
            </a:r>
          </a:p>
          <a:p>
            <a:r>
              <a:rPr lang="hu-HU" sz="2400" b="1" dirty="0">
                <a:solidFill>
                  <a:srgbClr val="FF0000"/>
                </a:solidFill>
                <a:latin typeface="Arial" panose="020B0604020202020204" pitchFamily="34" charset="0"/>
                <a:cs typeface="Arial" panose="020B0604020202020204" pitchFamily="34" charset="0"/>
              </a:rPr>
              <a:t>La Chiaruccia</a:t>
            </a:r>
          </a:p>
          <a:p>
            <a:r>
              <a:rPr lang="hu-HU" sz="2000" b="1" dirty="0">
                <a:latin typeface="Arial" panose="020B0604020202020204" pitchFamily="34" charset="0"/>
                <a:cs typeface="Arial" panose="020B0604020202020204" pitchFamily="34" charset="0"/>
              </a:rPr>
              <a:t>1848</a:t>
            </a:r>
          </a:p>
          <a:p>
            <a:r>
              <a:rPr lang="hu-HU" sz="2000" b="1" dirty="0">
                <a:latin typeface="Arial" panose="020B0604020202020204" pitchFamily="34" charset="0"/>
                <a:cs typeface="Arial" panose="020B0604020202020204" pitchFamily="34" charset="0"/>
              </a:rPr>
              <a:t>97 x 78 </a:t>
            </a:r>
            <a:r>
              <a:rPr lang="hu-HU" sz="2000" b="1" dirty="0" smtClean="0">
                <a:latin typeface="Arial" panose="020B0604020202020204" pitchFamily="34" charset="0"/>
                <a:cs typeface="Arial" panose="020B0604020202020204" pitchFamily="34" charset="0"/>
              </a:rPr>
              <a:t>cm</a:t>
            </a:r>
            <a:r>
              <a:rPr lang="hu-HU" sz="2000" b="1" dirty="0">
                <a:latin typeface="Arial" panose="020B0604020202020204" pitchFamily="34" charset="0"/>
                <a:cs typeface="Arial" panose="020B0604020202020204" pitchFamily="34" charset="0"/>
              </a:rPr>
              <a:t/>
            </a:r>
            <a:br>
              <a:rPr lang="hu-HU" sz="2000" b="1" dirty="0">
                <a:latin typeface="Arial" panose="020B0604020202020204" pitchFamily="34" charset="0"/>
                <a:cs typeface="Arial" panose="020B0604020202020204" pitchFamily="34" charset="0"/>
              </a:rPr>
            </a:br>
            <a:r>
              <a:rPr lang="hu-HU" sz="2000" b="1" dirty="0">
                <a:latin typeface="Arial" panose="020B0604020202020204" pitchFamily="34" charset="0"/>
                <a:cs typeface="Arial" panose="020B0604020202020204" pitchFamily="34" charset="0"/>
              </a:rPr>
              <a:t>Oil on </a:t>
            </a:r>
            <a:r>
              <a:rPr lang="hu-HU" sz="2000" b="1" dirty="0" smtClean="0">
                <a:latin typeface="Arial" panose="020B0604020202020204" pitchFamily="34" charset="0"/>
                <a:cs typeface="Arial" panose="020B0604020202020204" pitchFamily="34" charset="0"/>
              </a:rPr>
              <a:t>canvas</a:t>
            </a:r>
          </a:p>
          <a:p>
            <a:r>
              <a:rPr lang="hu-HU" sz="2000" b="1" dirty="0" smtClean="0">
                <a:latin typeface="Arial" panose="020B0604020202020204" pitchFamily="34" charset="0"/>
                <a:cs typeface="Arial" panose="020B0604020202020204" pitchFamily="34" charset="0"/>
              </a:rPr>
              <a:t>Musee Fabre</a:t>
            </a:r>
          </a:p>
          <a:p>
            <a:r>
              <a:rPr lang="hu-HU" sz="2000" b="1" dirty="0">
                <a:latin typeface="Arial" panose="020B0604020202020204" pitchFamily="34" charset="0"/>
                <a:cs typeface="Arial" panose="020B0604020202020204" pitchFamily="34" charset="0"/>
              </a:rPr>
              <a:t>Montpellier</a:t>
            </a:r>
            <a:endParaRPr lang="hu-HU" sz="2000" b="1" dirty="0" smtClean="0">
              <a:latin typeface="Arial" panose="020B0604020202020204" pitchFamily="34" charset="0"/>
              <a:cs typeface="Arial" panose="020B0604020202020204" pitchFamily="34" charset="0"/>
            </a:endParaRPr>
          </a:p>
          <a:p>
            <a:endParaRPr lang="hu-HU" dirty="0"/>
          </a:p>
          <a:p>
            <a:endParaRPr lang="hu-HU" dirty="0"/>
          </a:p>
          <a:p>
            <a:endParaRPr lang="hu-HU" b="1" dirty="0" smtClean="0">
              <a:latin typeface="Arial" panose="020B0604020202020204" pitchFamily="34" charset="0"/>
              <a:cs typeface="Arial" panose="020B0604020202020204" pitchFamily="34" charset="0"/>
            </a:endParaRPr>
          </a:p>
          <a:p>
            <a:endParaRPr lang="hu-HU"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2549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ájl: Cabanel-Saint-Jean-Baptis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37577"/>
            <a:ext cx="5004048" cy="6895578"/>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323528" y="332656"/>
            <a:ext cx="3816424" cy="5472608"/>
          </a:xfrm>
          <a:prstGeom prst="rect">
            <a:avLst/>
          </a:prstGeom>
        </p:spPr>
        <p:txBody>
          <a:bodyPr wrap="square">
            <a:spAutoFit/>
          </a:bodyPr>
          <a:lstStyle/>
          <a:p>
            <a:r>
              <a:rPr lang="hu-HU" sz="2000" b="1" dirty="0">
                <a:solidFill>
                  <a:srgbClr val="00B050"/>
                </a:solidFill>
                <a:latin typeface="Arial" panose="020B0604020202020204" pitchFamily="34" charset="0"/>
                <a:cs typeface="Arial" panose="020B0604020202020204" pitchFamily="34" charset="0"/>
              </a:rPr>
              <a:t>CABANEL, Alexandre</a:t>
            </a:r>
          </a:p>
          <a:p>
            <a:r>
              <a:rPr lang="hu-HU" sz="2000" b="1" dirty="0">
                <a:latin typeface="Arial" panose="020B0604020202020204" pitchFamily="34" charset="0"/>
                <a:cs typeface="Arial" panose="020B0604020202020204" pitchFamily="34" charset="0"/>
              </a:rPr>
              <a:t>(b. 1823, Montpellier, </a:t>
            </a:r>
          </a:p>
          <a:p>
            <a:r>
              <a:rPr lang="hu-HU" sz="2000" b="1" dirty="0">
                <a:latin typeface="Arial" panose="020B0604020202020204" pitchFamily="34" charset="0"/>
                <a:cs typeface="Arial" panose="020B0604020202020204" pitchFamily="34" charset="0"/>
              </a:rPr>
              <a:t>d. 1889, Paris</a:t>
            </a:r>
            <a:r>
              <a:rPr lang="hu-HU" sz="2000" b="1" dirty="0" smtClean="0">
                <a:latin typeface="Arial" panose="020B0604020202020204" pitchFamily="34" charset="0"/>
                <a:cs typeface="Arial" panose="020B0604020202020204" pitchFamily="34" charset="0"/>
              </a:rPr>
              <a:t>)</a:t>
            </a:r>
          </a:p>
          <a:p>
            <a:r>
              <a:rPr lang="hu-HU" sz="2400" b="1" dirty="0" smtClean="0">
                <a:solidFill>
                  <a:srgbClr val="FF0000"/>
                </a:solidFill>
                <a:latin typeface="Arial" panose="020B0604020202020204" pitchFamily="34" charset="0"/>
                <a:cs typeface="Arial" panose="020B0604020202020204" pitchFamily="34" charset="0"/>
              </a:rPr>
              <a:t>Keresztelő Szent János</a:t>
            </a:r>
          </a:p>
          <a:p>
            <a:r>
              <a:rPr lang="hu-HU" sz="2000" b="1" dirty="0" smtClean="0">
                <a:latin typeface="Arial" panose="020B0604020202020204" pitchFamily="34" charset="0"/>
                <a:cs typeface="Arial" panose="020B0604020202020204" pitchFamily="34" charset="0"/>
              </a:rPr>
              <a:t>1849</a:t>
            </a:r>
          </a:p>
          <a:p>
            <a:r>
              <a:rPr lang="hu-HU" sz="2000" b="1" dirty="0" smtClean="0">
                <a:latin typeface="Arial" panose="020B0604020202020204" pitchFamily="34" charset="0"/>
                <a:cs typeface="Arial" panose="020B0604020202020204" pitchFamily="34" charset="0"/>
              </a:rPr>
              <a:t>Olaj, vászon</a:t>
            </a:r>
          </a:p>
          <a:p>
            <a:r>
              <a:rPr lang="hu-HU" sz="2000" b="1" dirty="0">
                <a:latin typeface="Arial" panose="020B0604020202020204" pitchFamily="34" charset="0"/>
                <a:cs typeface="Arial" panose="020B0604020202020204" pitchFamily="34" charset="0"/>
              </a:rPr>
              <a:t>195 </a:t>
            </a:r>
            <a:r>
              <a:rPr lang="hu-HU" sz="2000" b="1" dirty="0" smtClean="0">
                <a:latin typeface="Arial" panose="020B0604020202020204" pitchFamily="34" charset="0"/>
                <a:cs typeface="Arial" panose="020B0604020202020204" pitchFamily="34" charset="0"/>
              </a:rPr>
              <a:t>cm x  </a:t>
            </a:r>
            <a:r>
              <a:rPr lang="hu-HU" sz="2000" b="1" dirty="0">
                <a:latin typeface="Arial" panose="020B0604020202020204" pitchFamily="34" charset="0"/>
                <a:cs typeface="Arial" panose="020B0604020202020204" pitchFamily="34" charset="0"/>
              </a:rPr>
              <a:t>141,5 cm</a:t>
            </a:r>
            <a:r>
              <a:rPr lang="hu-HU" sz="2000" dirty="0"/>
              <a:t> </a:t>
            </a:r>
            <a:endParaRPr lang="hu-HU" sz="2000" dirty="0" smtClean="0"/>
          </a:p>
          <a:p>
            <a:r>
              <a:rPr lang="hu-HU" sz="2000" b="1" dirty="0">
                <a:latin typeface="Arial" panose="020B0604020202020204" pitchFamily="34" charset="0"/>
                <a:cs typeface="Arial" panose="020B0604020202020204" pitchFamily="34" charset="0"/>
              </a:rPr>
              <a:t>Musee Fabre</a:t>
            </a:r>
          </a:p>
          <a:p>
            <a:r>
              <a:rPr lang="hu-HU" sz="2000" b="1" dirty="0" smtClean="0">
                <a:latin typeface="Arial" panose="020B0604020202020204" pitchFamily="34" charset="0"/>
                <a:cs typeface="Arial" panose="020B0604020202020204" pitchFamily="34" charset="0"/>
              </a:rPr>
              <a:t>Montpellier</a:t>
            </a:r>
          </a:p>
          <a:p>
            <a:endParaRPr lang="hu-HU" sz="2000" b="1" dirty="0">
              <a:latin typeface="Arial" panose="020B0604020202020204" pitchFamily="34" charset="0"/>
              <a:cs typeface="Arial" panose="020B0604020202020204" pitchFamily="34" charset="0"/>
            </a:endParaRPr>
          </a:p>
          <a:p>
            <a:endParaRPr lang="hu-HU" sz="2000" b="1" dirty="0" smtClean="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Villa Mediciben töltött évei alatt </a:t>
            </a:r>
            <a:r>
              <a:rPr lang="hu-HU" sz="2000" b="1" dirty="0" smtClean="0">
                <a:latin typeface="Arial" panose="020B0604020202020204" pitchFamily="34" charset="0"/>
                <a:cs typeface="Arial" panose="020B0604020202020204" pitchFamily="34" charset="0"/>
              </a:rPr>
              <a:t>készítette, </a:t>
            </a:r>
            <a:endParaRPr lang="hu-HU" sz="2000" b="1" dirty="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egyértelműen mutatja Raffaello klasszikusan komponált vatikáni freskóinak </a:t>
            </a:r>
            <a:r>
              <a:rPr lang="hu-HU" sz="2000" b="1" dirty="0" smtClean="0">
                <a:latin typeface="Arial" panose="020B0604020202020204" pitchFamily="34" charset="0"/>
                <a:cs typeface="Arial" panose="020B0604020202020204" pitchFamily="34" charset="0"/>
              </a:rPr>
              <a:t>hatását.</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19857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683568" y="197346"/>
            <a:ext cx="7560840" cy="5755422"/>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A párizsi École des Beaux-Arts az egyik legrégebbi és legrangosabb művészeti iskola</a:t>
            </a:r>
            <a:r>
              <a:rPr lang="hu-HU" sz="2000" b="1" dirty="0" smtClean="0">
                <a:latin typeface="Arial" panose="020B0604020202020204" pitchFamily="34" charset="0"/>
                <a:cs typeface="Arial" panose="020B0604020202020204" pitchFamily="34" charset="0"/>
              </a:rPr>
              <a:t>.</a:t>
            </a:r>
          </a:p>
          <a:p>
            <a:r>
              <a:rPr lang="hu-HU" sz="2800" b="1" dirty="0" smtClean="0">
                <a:solidFill>
                  <a:srgbClr val="00B050"/>
                </a:solidFill>
                <a:latin typeface="Arial" panose="020B0604020202020204" pitchFamily="34" charset="0"/>
                <a:cs typeface="Arial" panose="020B0604020202020204" pitchFamily="34" charset="0"/>
              </a:rPr>
              <a:t>Félix </a:t>
            </a:r>
            <a:r>
              <a:rPr lang="hu-HU" sz="2800" b="1" dirty="0">
                <a:solidFill>
                  <a:srgbClr val="00B050"/>
                </a:solidFill>
                <a:latin typeface="Arial" panose="020B0604020202020204" pitchFamily="34" charset="0"/>
                <a:cs typeface="Arial" panose="020B0604020202020204" pitchFamily="34" charset="0"/>
              </a:rPr>
              <a:t>Duban </a:t>
            </a:r>
            <a:r>
              <a:rPr lang="hu-HU" sz="2000" b="1" dirty="0">
                <a:latin typeface="Arial" panose="020B0604020202020204" pitchFamily="34" charset="0"/>
                <a:cs typeface="Arial" panose="020B0604020202020204" pitchFamily="34" charset="0"/>
              </a:rPr>
              <a:t>(1797-1870) lett az építésze az 1830-as forradalom után. Ezt a kreativitás központját az építészeti stílusok igazi palettájává alakította. A római Octavia Porticujától a firenzei palotákig, a vatikáni loggiáktól Pompeii polikróm </a:t>
            </a:r>
            <a:r>
              <a:rPr lang="hu-HU" sz="2000" b="1" dirty="0" smtClean="0">
                <a:latin typeface="Arial" panose="020B0604020202020204" pitchFamily="34" charset="0"/>
                <a:cs typeface="Arial" panose="020B0604020202020204" pitchFamily="34" charset="0"/>
              </a:rPr>
              <a:t>freskóig, itt minden </a:t>
            </a:r>
            <a:r>
              <a:rPr lang="hu-HU" sz="2000" b="1" dirty="0">
                <a:latin typeface="Arial" panose="020B0604020202020204" pitchFamily="34" charset="0"/>
                <a:cs typeface="Arial" panose="020B0604020202020204" pitchFamily="34" charset="0"/>
              </a:rPr>
              <a:t>egy utalás, egy emlék – például Duban olaszországi tanulmányútjára –, de egyben a múlt óda is, amely példaértékű marad a diákok számára. Minden a leendő művészek szemének nevelését szolgálja. Duban így a tér teljes kompozícióját a </a:t>
            </a:r>
            <a:r>
              <a:rPr lang="hu-HU" sz="2000" b="1" dirty="0">
                <a:solidFill>
                  <a:srgbClr val="FF0000"/>
                </a:solidFill>
                <a:latin typeface="Arial" panose="020B0604020202020204" pitchFamily="34" charset="0"/>
                <a:cs typeface="Arial" panose="020B0604020202020204" pitchFamily="34" charset="0"/>
              </a:rPr>
              <a:t>francia reneszánsz emlékművek hiteles töredékei köré szervezte, harmonikusan ötvözve a különböző hagyományokat és stílusokat</a:t>
            </a:r>
            <a:r>
              <a:rPr lang="hu-HU" sz="2000" b="1" dirty="0">
                <a:latin typeface="Arial" panose="020B0604020202020204" pitchFamily="34" charset="0"/>
                <a:cs typeface="Arial" panose="020B0604020202020204" pitchFamily="34" charset="0"/>
              </a:rPr>
              <a:t>. Ez az építészet romantikus víziója – lázadás a kor akadémizmusa ellen – tisztelgés a művészet egésze előtt, amelynek tartós vonzereje éppen sokszínűségében rejlik. Archívumok, modellek: egy egyedülálló helyszín lenyűgöző felfedezése, az időtlen művészetek palotája Párizs szívében.</a:t>
            </a:r>
          </a:p>
        </p:txBody>
      </p:sp>
    </p:spTree>
    <p:extLst>
      <p:ext uri="{BB962C8B-B14F-4D97-AF65-F5344CB8AC3E}">
        <p14:creationId xmlns:p14="http://schemas.microsoft.com/office/powerpoint/2010/main" val="21637416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548680"/>
            <a:ext cx="3719264" cy="6001643"/>
          </a:xfrm>
          <a:prstGeom prst="rect">
            <a:avLst/>
          </a:prstGeom>
        </p:spPr>
        <p:txBody>
          <a:bodyPr wrap="square">
            <a:spAutoFit/>
          </a:bodyPr>
          <a:lstStyle/>
          <a:p>
            <a:r>
              <a:rPr lang="hu-HU" sz="2400" b="1" dirty="0">
                <a:solidFill>
                  <a:srgbClr val="00B050"/>
                </a:solidFill>
                <a:latin typeface="Arial" panose="020B0604020202020204" pitchFamily="34" charset="0"/>
                <a:cs typeface="Arial" panose="020B0604020202020204" pitchFamily="34" charset="0"/>
              </a:rPr>
              <a:t>RIPPL-RÓNAI József</a:t>
            </a:r>
          </a:p>
          <a:p>
            <a:r>
              <a:rPr lang="hu-HU" sz="2000" b="1" dirty="0">
                <a:latin typeface="Arial" panose="020B0604020202020204" pitchFamily="34" charset="0"/>
                <a:cs typeface="Arial" panose="020B0604020202020204" pitchFamily="34" charset="0"/>
              </a:rPr>
              <a:t>(sz. 1861, Kaposvár, 1927, Kaposvár</a:t>
            </a:r>
            <a:r>
              <a:rPr lang="hu-HU" sz="2000" b="1" dirty="0" smtClean="0">
                <a:latin typeface="Arial" panose="020B0604020202020204" pitchFamily="34" charset="0"/>
                <a:cs typeface="Arial" panose="020B0604020202020204" pitchFamily="34" charset="0"/>
              </a:rPr>
              <a:t>)</a:t>
            </a:r>
          </a:p>
          <a:p>
            <a:r>
              <a:rPr lang="hu-HU" sz="2800" b="1" dirty="0">
                <a:solidFill>
                  <a:srgbClr val="FF0000"/>
                </a:solidFill>
                <a:latin typeface="Arial" panose="020B0604020202020204" pitchFamily="34" charset="0"/>
                <a:cs typeface="Arial" panose="020B0604020202020204" pitchFamily="34" charset="0"/>
              </a:rPr>
              <a:t>Aristide Maillol portréja</a:t>
            </a:r>
            <a:br>
              <a:rPr lang="hu-HU" sz="2800" b="1" dirty="0">
                <a:solidFill>
                  <a:srgbClr val="FF0000"/>
                </a:solidFill>
                <a:latin typeface="Arial" panose="020B0604020202020204" pitchFamily="34" charset="0"/>
                <a:cs typeface="Arial" panose="020B0604020202020204" pitchFamily="34" charset="0"/>
              </a:rPr>
            </a:br>
            <a:r>
              <a:rPr lang="hu-HU" sz="2400" b="1" dirty="0">
                <a:latin typeface="Arial" panose="020B0604020202020204" pitchFamily="34" charset="0"/>
                <a:cs typeface="Arial" panose="020B0604020202020204" pitchFamily="34" charset="0"/>
              </a:rPr>
              <a:t>1899</a:t>
            </a:r>
            <a:br>
              <a:rPr lang="hu-HU" sz="2400" b="1" dirty="0">
                <a:latin typeface="Arial" panose="020B0604020202020204" pitchFamily="34" charset="0"/>
                <a:cs typeface="Arial" panose="020B0604020202020204" pitchFamily="34" charset="0"/>
              </a:rPr>
            </a:br>
            <a:r>
              <a:rPr lang="hu-HU" sz="2400" b="1" dirty="0">
                <a:latin typeface="Arial" panose="020B0604020202020204" pitchFamily="34" charset="0"/>
                <a:cs typeface="Arial" panose="020B0604020202020204" pitchFamily="34" charset="0"/>
              </a:rPr>
              <a:t>Olaj, vászon, 100 x 75 cm</a:t>
            </a:r>
            <a:br>
              <a:rPr lang="hu-HU" sz="2400" b="1" dirty="0">
                <a:latin typeface="Arial" panose="020B0604020202020204" pitchFamily="34" charset="0"/>
                <a:cs typeface="Arial" panose="020B0604020202020204" pitchFamily="34" charset="0"/>
              </a:rPr>
            </a:br>
            <a:r>
              <a:rPr lang="hu-HU" sz="2400" b="1" dirty="0">
                <a:latin typeface="Arial" panose="020B0604020202020204" pitchFamily="34" charset="0"/>
                <a:cs typeface="Arial" panose="020B0604020202020204" pitchFamily="34" charset="0"/>
              </a:rPr>
              <a:t>Musée d'Orsay, </a:t>
            </a:r>
            <a:r>
              <a:rPr lang="hu-HU" sz="2400" b="1" dirty="0" smtClean="0">
                <a:latin typeface="Arial" panose="020B0604020202020204" pitchFamily="34" charset="0"/>
                <a:cs typeface="Arial" panose="020B0604020202020204" pitchFamily="34" charset="0"/>
              </a:rPr>
              <a:t>Párizs</a:t>
            </a:r>
          </a:p>
          <a:p>
            <a:endParaRPr lang="hu-HU" sz="2400" b="1" dirty="0">
              <a:latin typeface="Arial" panose="020B0604020202020204" pitchFamily="34" charset="0"/>
              <a:cs typeface="Arial" panose="020B0604020202020204" pitchFamily="34" charset="0"/>
            </a:endParaRPr>
          </a:p>
          <a:p>
            <a:endParaRPr lang="hu-HU" sz="2400" b="1" dirty="0" smtClean="0">
              <a:latin typeface="Arial" panose="020B0604020202020204" pitchFamily="34" charset="0"/>
              <a:cs typeface="Arial" panose="020B0604020202020204" pitchFamily="34" charset="0"/>
            </a:endParaRPr>
          </a:p>
          <a:p>
            <a:r>
              <a:rPr lang="hu-HU" sz="2400" b="1" dirty="0">
                <a:solidFill>
                  <a:srgbClr val="00B050"/>
                </a:solidFill>
                <a:latin typeface="Arial" panose="020B0604020202020204" pitchFamily="34" charset="0"/>
                <a:cs typeface="Arial" panose="020B0604020202020204" pitchFamily="34" charset="0"/>
              </a:rPr>
              <a:t>CABANEL, Alexandre</a:t>
            </a:r>
          </a:p>
          <a:p>
            <a:r>
              <a:rPr lang="hu-HU" sz="2400" b="1" dirty="0" smtClean="0">
                <a:latin typeface="Arial" panose="020B0604020202020204" pitchFamily="34" charset="0"/>
                <a:cs typeface="Arial" panose="020B0604020202020204" pitchFamily="34" charset="0"/>
              </a:rPr>
              <a:t>volt a mestere a </a:t>
            </a:r>
            <a:r>
              <a:rPr lang="hu-HU" sz="2400" b="1" dirty="0">
                <a:latin typeface="Arial" panose="020B0604020202020204" pitchFamily="34" charset="0"/>
                <a:cs typeface="Arial" panose="020B0604020202020204" pitchFamily="34" charset="0"/>
              </a:rPr>
              <a:t>École-de Beaux-Arts</a:t>
            </a:r>
          </a:p>
          <a:p>
            <a:r>
              <a:rPr lang="hu-HU" sz="2400" b="1" dirty="0" smtClean="0">
                <a:latin typeface="Arial" panose="020B0604020202020204" pitchFamily="34" charset="0"/>
                <a:cs typeface="Arial" panose="020B0604020202020204" pitchFamily="34" charset="0"/>
              </a:rPr>
              <a:t>Festő, gobelin művész, majd szobrász lett.</a:t>
            </a:r>
            <a:endParaRPr lang="hu-HU" sz="2400" b="1" dirty="0">
              <a:latin typeface="Arial" panose="020B0604020202020204" pitchFamily="34" charset="0"/>
              <a:cs typeface="Arial" panose="020B0604020202020204" pitchFamily="34" charset="0"/>
            </a:endParaRPr>
          </a:p>
        </p:txBody>
      </p:sp>
      <p:pic>
        <p:nvPicPr>
          <p:cNvPr id="5122" name="Picture 2" descr="https://www.wga.hu/art/r/rippl-ro/12ripp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2792" y="0"/>
            <a:ext cx="5076056" cy="6838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99897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332656"/>
            <a:ext cx="8280920" cy="1138773"/>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Tuileriák </a:t>
            </a:r>
            <a:r>
              <a:rPr lang="hu-HU" sz="2000" b="1" dirty="0" smtClean="0">
                <a:latin typeface="Arial" panose="020B0604020202020204" pitchFamily="34" charset="0"/>
                <a:cs typeface="Arial" panose="020B0604020202020204" pitchFamily="34" charset="0"/>
              </a:rPr>
              <a:t>kertje</a:t>
            </a:r>
          </a:p>
          <a:p>
            <a:r>
              <a:rPr lang="hu-HU" sz="2400" b="1" dirty="0">
                <a:solidFill>
                  <a:srgbClr val="00B050"/>
                </a:solidFill>
                <a:latin typeface="Arial" panose="020B0604020202020204" pitchFamily="34" charset="0"/>
                <a:cs typeface="Arial" panose="020B0604020202020204" pitchFamily="34" charset="0"/>
              </a:rPr>
              <a:t>Aristide Maillol</a:t>
            </a:r>
            <a:r>
              <a:rPr lang="hu-HU" sz="2000" b="1" dirty="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 (1861-1944)</a:t>
            </a:r>
          </a:p>
          <a:p>
            <a:r>
              <a:rPr lang="hu-HU" sz="2400" b="1" dirty="0" smtClean="0">
                <a:solidFill>
                  <a:srgbClr val="FF0000"/>
                </a:solidFill>
                <a:latin typeface="Arial" panose="020B0604020202020204" pitchFamily="34" charset="0"/>
                <a:cs typeface="Arial" panose="020B0604020202020204" pitchFamily="34" charset="0"/>
              </a:rPr>
              <a:t>Éjszaka</a:t>
            </a:r>
            <a:endParaRPr lang="hu-HU" sz="2400" b="1" dirty="0">
              <a:solidFill>
                <a:srgbClr val="FF0000"/>
              </a:solidFill>
              <a:latin typeface="Arial" panose="020B0604020202020204" pitchFamily="34" charset="0"/>
              <a:cs typeface="Arial" panose="020B0604020202020204" pitchFamily="34" charset="0"/>
            </a:endParaRPr>
          </a:p>
        </p:txBody>
      </p:sp>
      <p:pic>
        <p:nvPicPr>
          <p:cNvPr id="7170" name="Picture 2" descr="Tuileriák kertje, Aristide Maillol, Éjszaka, Párizs, Franciaország (fotó) alkotó: Aristide Maill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281" y="1628801"/>
            <a:ext cx="7843799" cy="5229200"/>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4211960" y="188640"/>
            <a:ext cx="4572000" cy="1384995"/>
          </a:xfrm>
          <a:prstGeom prst="rect">
            <a:avLst/>
          </a:prstGeom>
        </p:spPr>
        <p:txBody>
          <a:bodyPr>
            <a:spAutoFit/>
          </a:bodyPr>
          <a:lstStyle/>
          <a:p>
            <a:r>
              <a:rPr lang="hu-HU" sz="2400" b="1" dirty="0">
                <a:solidFill>
                  <a:srgbClr val="00B050"/>
                </a:solidFill>
                <a:latin typeface="Arial" panose="020B0604020202020204" pitchFamily="34" charset="0"/>
                <a:cs typeface="Arial" panose="020B0604020202020204" pitchFamily="34" charset="0"/>
              </a:rPr>
              <a:t>Aristide Maillol </a:t>
            </a:r>
            <a:r>
              <a:rPr lang="hu-HU" sz="2000" b="1" dirty="0">
                <a:latin typeface="Arial" panose="020B0604020202020204" pitchFamily="34" charset="0"/>
                <a:cs typeface="Arial" panose="020B0604020202020204" pitchFamily="34" charset="0"/>
              </a:rPr>
              <a:t>a Louvre fektetett U-betűjének nyugati végén és a Tuileriák kertjében lévő tizenkilenc szobra </a:t>
            </a:r>
            <a:r>
              <a:rPr lang="hu-HU" sz="2000" b="1" dirty="0" smtClean="0">
                <a:latin typeface="Arial" panose="020B0604020202020204" pitchFamily="34" charset="0"/>
                <a:cs typeface="Arial" panose="020B0604020202020204" pitchFamily="34" charset="0"/>
              </a:rPr>
              <a:t>közül:</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444708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csuhai.com/wp-content/uploads/2015/03/dsc_62692008-06-11_19-54-06__.jpg?w=1024"/>
          <p:cNvPicPr>
            <a:picLocks noChangeAspect="1" noChangeArrowheads="1"/>
          </p:cNvPicPr>
          <p:nvPr/>
        </p:nvPicPr>
        <p:blipFill rotWithShape="1">
          <a:blip r:embed="rId2">
            <a:extLst>
              <a:ext uri="{28A0092B-C50C-407E-A947-70E740481C1C}">
                <a14:useLocalDpi xmlns:a14="http://schemas.microsoft.com/office/drawing/2010/main" val="0"/>
              </a:ext>
            </a:extLst>
          </a:blip>
          <a:srcRect b="13473"/>
          <a:stretch/>
        </p:blipFill>
        <p:spPr bwMode="auto">
          <a:xfrm>
            <a:off x="2211366" y="2353402"/>
            <a:ext cx="6950394" cy="4504598"/>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79512" y="260648"/>
            <a:ext cx="4572000" cy="1415772"/>
          </a:xfrm>
          <a:prstGeom prst="rect">
            <a:avLst/>
          </a:prstGeom>
        </p:spPr>
        <p:txBody>
          <a:bodyPr>
            <a:spAutoFit/>
          </a:bodyPr>
          <a:lstStyle/>
          <a:p>
            <a:r>
              <a:rPr lang="hu-HU" sz="2000" b="1" dirty="0">
                <a:latin typeface="Arial" panose="020B0604020202020204" pitchFamily="34" charset="0"/>
                <a:cs typeface="Arial" panose="020B0604020202020204" pitchFamily="34" charset="0"/>
              </a:rPr>
              <a:t>Tuileriák kertje</a:t>
            </a:r>
          </a:p>
          <a:p>
            <a:r>
              <a:rPr lang="hu-HU" sz="2400" b="1" dirty="0">
                <a:solidFill>
                  <a:srgbClr val="00B050"/>
                </a:solidFill>
                <a:latin typeface="Arial" panose="020B0604020202020204" pitchFamily="34" charset="0"/>
                <a:cs typeface="Arial" panose="020B0604020202020204" pitchFamily="34" charset="0"/>
              </a:rPr>
              <a:t>Aristide Maillol</a:t>
            </a:r>
            <a:r>
              <a:rPr lang="hu-HU" sz="2000" b="1" dirty="0">
                <a:latin typeface="Arial" panose="020B0604020202020204" pitchFamily="34" charset="0"/>
                <a:cs typeface="Arial" panose="020B0604020202020204" pitchFamily="34" charset="0"/>
              </a:rPr>
              <a:t>  (1861-1944</a:t>
            </a:r>
            <a:r>
              <a:rPr lang="hu-HU" sz="2000" b="1" dirty="0" smtClean="0">
                <a:latin typeface="Arial" panose="020B0604020202020204" pitchFamily="34" charset="0"/>
                <a:cs typeface="Arial" panose="020B0604020202020204" pitchFamily="34" charset="0"/>
              </a:rPr>
              <a:t>)</a:t>
            </a:r>
          </a:p>
          <a:p>
            <a:r>
              <a:rPr lang="hu-HU" sz="2400" b="1" dirty="0" smtClean="0">
                <a:solidFill>
                  <a:srgbClr val="FF0000"/>
                </a:solidFill>
                <a:latin typeface="Arial" panose="020B0604020202020204" pitchFamily="34" charset="0"/>
                <a:cs typeface="Arial" panose="020B0604020202020204" pitchFamily="34" charset="0"/>
              </a:rPr>
              <a:t>Akt</a:t>
            </a:r>
          </a:p>
          <a:p>
            <a:endParaRPr lang="hu-HU" dirty="0"/>
          </a:p>
        </p:txBody>
      </p:sp>
    </p:spTree>
    <p:extLst>
      <p:ext uri="{BB962C8B-B14F-4D97-AF65-F5344CB8AC3E}">
        <p14:creationId xmlns:p14="http://schemas.microsoft.com/office/powerpoint/2010/main" val="31114370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275" t="20660" r="56863" b="12674"/>
          <a:stretch/>
        </p:blipFill>
        <p:spPr bwMode="auto">
          <a:xfrm>
            <a:off x="4355976" y="0"/>
            <a:ext cx="4912155" cy="6884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églalap 1"/>
          <p:cNvSpPr/>
          <p:nvPr/>
        </p:nvSpPr>
        <p:spPr>
          <a:xfrm>
            <a:off x="251520" y="404664"/>
            <a:ext cx="4572000" cy="1138773"/>
          </a:xfrm>
          <a:prstGeom prst="rect">
            <a:avLst/>
          </a:prstGeom>
        </p:spPr>
        <p:txBody>
          <a:bodyPr>
            <a:spAutoFit/>
          </a:bodyPr>
          <a:lstStyle/>
          <a:p>
            <a:r>
              <a:rPr lang="hu-HU" sz="2000" b="1" dirty="0">
                <a:latin typeface="Arial" panose="020B0604020202020204" pitchFamily="34" charset="0"/>
                <a:cs typeface="Arial" panose="020B0604020202020204" pitchFamily="34" charset="0"/>
              </a:rPr>
              <a:t>Tuileriák kertje</a:t>
            </a:r>
          </a:p>
          <a:p>
            <a:r>
              <a:rPr lang="hu-HU" sz="2400" b="1" dirty="0">
                <a:solidFill>
                  <a:srgbClr val="00B050"/>
                </a:solidFill>
                <a:latin typeface="Arial" panose="020B0604020202020204" pitchFamily="34" charset="0"/>
                <a:cs typeface="Arial" panose="020B0604020202020204" pitchFamily="34" charset="0"/>
              </a:rPr>
              <a:t>Aristide Maillol</a:t>
            </a:r>
            <a:r>
              <a:rPr lang="hu-HU" sz="2000" b="1" dirty="0">
                <a:latin typeface="Arial" panose="020B0604020202020204" pitchFamily="34" charset="0"/>
                <a:cs typeface="Arial" panose="020B0604020202020204" pitchFamily="34" charset="0"/>
              </a:rPr>
              <a:t>  (1861-1944</a:t>
            </a:r>
            <a:r>
              <a:rPr lang="hu-HU" sz="2000" b="1" dirty="0" smtClean="0">
                <a:latin typeface="Arial" panose="020B0604020202020204" pitchFamily="34" charset="0"/>
                <a:cs typeface="Arial" panose="020B0604020202020204" pitchFamily="34" charset="0"/>
              </a:rPr>
              <a:t>)</a:t>
            </a:r>
          </a:p>
          <a:p>
            <a:r>
              <a:rPr lang="hu-HU" sz="2400" b="1" dirty="0" smtClean="0">
                <a:solidFill>
                  <a:srgbClr val="FF0000"/>
                </a:solidFill>
                <a:latin typeface="Arial" panose="020B0604020202020204" pitchFamily="34" charset="0"/>
                <a:cs typeface="Arial" panose="020B0604020202020204" pitchFamily="34" charset="0"/>
              </a:rPr>
              <a:t>Három nimfa</a:t>
            </a:r>
            <a:endParaRPr lang="hu-HU"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271948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museemaillol.com/wp-content/uploads/2022/04/1.jpeg"/>
          <p:cNvPicPr>
            <a:picLocks noChangeAspect="1" noChangeArrowheads="1"/>
          </p:cNvPicPr>
          <p:nvPr/>
        </p:nvPicPr>
        <p:blipFill rotWithShape="1">
          <a:blip r:embed="rId2">
            <a:extLst>
              <a:ext uri="{28A0092B-C50C-407E-A947-70E740481C1C}">
                <a14:useLocalDpi xmlns:a14="http://schemas.microsoft.com/office/drawing/2010/main" val="0"/>
              </a:ext>
            </a:extLst>
          </a:blip>
          <a:srcRect l="3745"/>
          <a:stretch/>
        </p:blipFill>
        <p:spPr bwMode="auto">
          <a:xfrm>
            <a:off x="15304" y="-11915"/>
            <a:ext cx="9139395" cy="6869915"/>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4932040" y="1844824"/>
            <a:ext cx="4572000" cy="1446550"/>
          </a:xfrm>
          <a:prstGeom prst="rect">
            <a:avLst/>
          </a:prstGeom>
        </p:spPr>
        <p:txBody>
          <a:bodyPr>
            <a:spAutoFit/>
          </a:bodyPr>
          <a:lstStyle/>
          <a:p>
            <a:r>
              <a:rPr lang="hu-HU" sz="2000" b="1" dirty="0">
                <a:latin typeface="Arial" panose="020B0604020202020204" pitchFamily="34" charset="0"/>
                <a:cs typeface="Arial" panose="020B0604020202020204" pitchFamily="34" charset="0"/>
              </a:rPr>
              <a:t>Aristide Maillol, „</a:t>
            </a:r>
            <a:r>
              <a:rPr lang="hu-HU" sz="2400" b="1" dirty="0">
                <a:solidFill>
                  <a:srgbClr val="FF0000"/>
                </a:solidFill>
                <a:latin typeface="Arial" panose="020B0604020202020204" pitchFamily="34" charset="0"/>
                <a:cs typeface="Arial" panose="020B0604020202020204" pitchFamily="34" charset="0"/>
              </a:rPr>
              <a:t>Monument à Cézanne</a:t>
            </a:r>
            <a:r>
              <a:rPr lang="hu-HU" sz="2000" b="1" dirty="0">
                <a:latin typeface="Arial" panose="020B0604020202020204" pitchFamily="34" charset="0"/>
                <a:cs typeface="Arial" panose="020B0604020202020204" pitchFamily="34" charset="0"/>
              </a:rPr>
              <a:t>”, 1912 és 1925 között, rózsaszín </a:t>
            </a:r>
            <a:r>
              <a:rPr lang="hu-HU" sz="2000" b="1" dirty="0" smtClean="0">
                <a:latin typeface="Arial" panose="020B0604020202020204" pitchFamily="34" charset="0"/>
                <a:cs typeface="Arial" panose="020B0604020202020204" pitchFamily="34" charset="0"/>
              </a:rPr>
              <a:t>márvány, </a:t>
            </a:r>
            <a:r>
              <a:rPr lang="hu-HU" sz="2000" b="1" dirty="0">
                <a:latin typeface="Arial" panose="020B0604020202020204" pitchFamily="34" charset="0"/>
                <a:cs typeface="Arial" panose="020B0604020202020204" pitchFamily="34" charset="0"/>
              </a:rPr>
              <a:t>Orsay Múzeum</a:t>
            </a:r>
          </a:p>
          <a:p>
            <a:r>
              <a:rPr lang="hu-HU" sz="2000" b="1" dirty="0" smtClean="0">
                <a:latin typeface="Arial" panose="020B0604020202020204" pitchFamily="34" charset="0"/>
                <a:cs typeface="Arial" panose="020B0604020202020204" pitchFamily="34" charset="0"/>
              </a:rPr>
              <a:t> </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611223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530" t="25521" r="33921" b="16146"/>
          <a:stretch/>
        </p:blipFill>
        <p:spPr bwMode="auto">
          <a:xfrm>
            <a:off x="1" y="0"/>
            <a:ext cx="9144000" cy="7079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églalap 1"/>
          <p:cNvSpPr/>
          <p:nvPr/>
        </p:nvSpPr>
        <p:spPr>
          <a:xfrm>
            <a:off x="1259632" y="260648"/>
            <a:ext cx="4572000" cy="769441"/>
          </a:xfrm>
          <a:prstGeom prst="rect">
            <a:avLst/>
          </a:prstGeom>
        </p:spPr>
        <p:txBody>
          <a:bodyPr>
            <a:spAutoFit/>
          </a:bodyPr>
          <a:lstStyle/>
          <a:p>
            <a:r>
              <a:rPr lang="hu-HU" sz="2000" b="1" dirty="0">
                <a:latin typeface="Arial" panose="020B0604020202020204" pitchFamily="34" charset="0"/>
                <a:cs typeface="Arial" panose="020B0604020202020204" pitchFamily="34" charset="0"/>
              </a:rPr>
              <a:t>Tuileriák kertje</a:t>
            </a:r>
          </a:p>
          <a:p>
            <a:r>
              <a:rPr lang="hu-HU" sz="2400" b="1" dirty="0">
                <a:solidFill>
                  <a:srgbClr val="00B050"/>
                </a:solidFill>
                <a:latin typeface="Arial" panose="020B0604020202020204" pitchFamily="34" charset="0"/>
                <a:cs typeface="Arial" panose="020B0604020202020204" pitchFamily="34" charset="0"/>
              </a:rPr>
              <a:t>Aristide Maillol</a:t>
            </a:r>
            <a:r>
              <a:rPr lang="hu-HU" sz="2000" b="1" dirty="0">
                <a:latin typeface="Arial" panose="020B0604020202020204" pitchFamily="34" charset="0"/>
                <a:cs typeface="Arial" panose="020B0604020202020204" pitchFamily="34" charset="0"/>
              </a:rPr>
              <a:t>  (1861-1944)</a:t>
            </a:r>
          </a:p>
        </p:txBody>
      </p:sp>
    </p:spTree>
    <p:extLst>
      <p:ext uri="{BB962C8B-B14F-4D97-AF65-F5344CB8AC3E}">
        <p14:creationId xmlns:p14="http://schemas.microsoft.com/office/powerpoint/2010/main" val="140716472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115616" y="1124744"/>
            <a:ext cx="7416824" cy="3785652"/>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Hatása Medgyessy Ferenctől Kisfaludi Strobl Zsigmondon át Pátzay Pálig, a háború után induló fiatalabbakig, Somogyi Józsefig, Kerényi Jenőig, Tar Istvánig, Laborcz Ferencig, és még egy további generációban, a Varga Imréében, Vigh Tamáséban is igen sokak munkájában kimutatható. </a:t>
            </a:r>
            <a:endParaRPr lang="hu-HU" sz="2000" b="1" dirty="0" smtClean="0">
              <a:latin typeface="Arial" panose="020B0604020202020204" pitchFamily="34" charset="0"/>
              <a:cs typeface="Arial" panose="020B0604020202020204" pitchFamily="34" charset="0"/>
            </a:endParaRPr>
          </a:p>
          <a:p>
            <a:endParaRPr lang="hu-HU" sz="2000" b="1" dirty="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A </a:t>
            </a:r>
            <a:r>
              <a:rPr lang="hu-HU" sz="2000" b="1" dirty="0">
                <a:latin typeface="Arial" panose="020B0604020202020204" pitchFamily="34" charset="0"/>
                <a:cs typeface="Arial" panose="020B0604020202020204" pitchFamily="34" charset="0"/>
              </a:rPr>
              <a:t>magyar köztéri plasztikában nem volt többé ilyen példakép, mint ő, nem akadt senki a XX. század modern, kísérletező, nem figurális nyugati szobrászatából, aki ily módon közös nevező tudott volna lenni, mint Aristide Maillol</a:t>
            </a:r>
            <a:r>
              <a:rPr lang="hu-HU" sz="2000" b="1" dirty="0" smtClean="0">
                <a:latin typeface="Arial" panose="020B0604020202020204" pitchFamily="34" charset="0"/>
                <a:cs typeface="Arial" panose="020B0604020202020204" pitchFamily="34" charset="0"/>
              </a:rPr>
              <a:t>. (Csuhai István)</a:t>
            </a:r>
            <a:endParaRPr lang="hu-H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26450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116632"/>
            <a:ext cx="3601900" cy="7755969"/>
          </a:xfrm>
          <a:prstGeom prst="rect">
            <a:avLst/>
          </a:prstGeom>
        </p:spPr>
        <p:txBody>
          <a:bodyPr wrap="square">
            <a:spAutoFit/>
          </a:bodyPr>
          <a:lstStyle/>
          <a:p>
            <a:r>
              <a:rPr lang="hu-HU" sz="2400" b="1" dirty="0">
                <a:solidFill>
                  <a:srgbClr val="00B050"/>
                </a:solidFill>
                <a:latin typeface="Arial" panose="020B0604020202020204" pitchFamily="34" charset="0"/>
                <a:cs typeface="Arial" panose="020B0604020202020204" pitchFamily="34" charset="0"/>
              </a:rPr>
              <a:t>RIPPL-RÓNAI József</a:t>
            </a:r>
          </a:p>
          <a:p>
            <a:r>
              <a:rPr lang="hu-HU" sz="2000" b="1" dirty="0">
                <a:latin typeface="Arial" panose="020B0604020202020204" pitchFamily="34" charset="0"/>
                <a:cs typeface="Arial" panose="020B0604020202020204" pitchFamily="34" charset="0"/>
              </a:rPr>
              <a:t>(sz. 1861, Kaposvár, 1927, Kaposvár</a:t>
            </a:r>
            <a:r>
              <a:rPr lang="hu-HU" sz="2000" b="1" dirty="0" smtClean="0">
                <a:latin typeface="Arial" panose="020B0604020202020204" pitchFamily="34" charset="0"/>
                <a:cs typeface="Arial" panose="020B0604020202020204" pitchFamily="34" charset="0"/>
              </a:rPr>
              <a:t>)</a:t>
            </a:r>
          </a:p>
          <a:p>
            <a:r>
              <a:rPr lang="hu-HU" sz="2800" b="1" dirty="0">
                <a:solidFill>
                  <a:srgbClr val="FF0000"/>
                </a:solidFill>
                <a:latin typeface="Arial" panose="020B0604020202020204" pitchFamily="34" charset="0"/>
                <a:cs typeface="Arial" panose="020B0604020202020204" pitchFamily="34" charset="0"/>
              </a:rPr>
              <a:t>Pierre Bonnard </a:t>
            </a:r>
            <a:r>
              <a:rPr lang="hu-HU" sz="2400" b="1" dirty="0">
                <a:solidFill>
                  <a:srgbClr val="FF0000"/>
                </a:solidFill>
                <a:latin typeface="Arial" panose="020B0604020202020204" pitchFamily="34" charset="0"/>
                <a:cs typeface="Arial" panose="020B0604020202020204" pitchFamily="34" charset="0"/>
              </a:rPr>
              <a:t>portréja</a:t>
            </a:r>
            <a:r>
              <a:rPr lang="hu-HU" sz="2000" b="1" dirty="0">
                <a:latin typeface="Arial" panose="020B0604020202020204" pitchFamily="34" charset="0"/>
                <a:cs typeface="Arial" panose="020B0604020202020204" pitchFamily="34" charset="0"/>
              </a:rPr>
              <a:t/>
            </a:r>
            <a:br>
              <a:rPr lang="hu-HU" sz="2000" b="1" dirty="0">
                <a:latin typeface="Arial" panose="020B0604020202020204" pitchFamily="34" charset="0"/>
                <a:cs typeface="Arial" panose="020B0604020202020204" pitchFamily="34" charset="0"/>
              </a:rPr>
            </a:br>
            <a:r>
              <a:rPr lang="hu-HU" sz="2000" b="1" dirty="0" smtClean="0">
                <a:latin typeface="Arial" panose="020B0604020202020204" pitchFamily="34" charset="0"/>
                <a:cs typeface="Arial" panose="020B0604020202020204" pitchFamily="34" charset="0"/>
              </a:rPr>
              <a:t>1897, Olaj</a:t>
            </a:r>
            <a:r>
              <a:rPr lang="hu-HU" sz="2000" b="1" dirty="0">
                <a:latin typeface="Arial" panose="020B0604020202020204" pitchFamily="34" charset="0"/>
                <a:cs typeface="Arial" panose="020B0604020202020204" pitchFamily="34" charset="0"/>
              </a:rPr>
              <a:t>, karton, </a:t>
            </a:r>
            <a:r>
              <a:rPr lang="hu-HU" sz="2000" b="1" dirty="0" smtClean="0">
                <a:latin typeface="Arial" panose="020B0604020202020204" pitchFamily="34" charset="0"/>
                <a:cs typeface="Arial" panose="020B0604020202020204" pitchFamily="34" charset="0"/>
              </a:rPr>
              <a:t>61x49 </a:t>
            </a:r>
            <a:r>
              <a:rPr lang="hu-HU" sz="2000" b="1" dirty="0">
                <a:latin typeface="Arial" panose="020B0604020202020204" pitchFamily="34" charset="0"/>
                <a:cs typeface="Arial" panose="020B0604020202020204" pitchFamily="34" charset="0"/>
              </a:rPr>
              <a:t>cm</a:t>
            </a:r>
            <a:br>
              <a:rPr lang="hu-HU" sz="2000" b="1" dirty="0">
                <a:latin typeface="Arial" panose="020B0604020202020204" pitchFamily="34" charset="0"/>
                <a:cs typeface="Arial" panose="020B0604020202020204" pitchFamily="34" charset="0"/>
              </a:rPr>
            </a:br>
            <a:r>
              <a:rPr lang="hu-HU" sz="2000" b="1" dirty="0">
                <a:latin typeface="Arial" panose="020B0604020202020204" pitchFamily="34" charset="0"/>
                <a:cs typeface="Arial" panose="020B0604020202020204" pitchFamily="34" charset="0"/>
              </a:rPr>
              <a:t>Magyar Nemzeti Galéria, </a:t>
            </a:r>
            <a:r>
              <a:rPr lang="hu-HU" sz="2000" b="1" dirty="0" smtClean="0">
                <a:latin typeface="Arial" panose="020B0604020202020204" pitchFamily="34" charset="0"/>
                <a:cs typeface="Arial" panose="020B0604020202020204" pitchFamily="34" charset="0"/>
              </a:rPr>
              <a:t>Budapest</a:t>
            </a:r>
          </a:p>
          <a:p>
            <a:endParaRPr lang="hu-HU" sz="2000" b="1" dirty="0">
              <a:latin typeface="Arial" panose="020B0604020202020204" pitchFamily="34" charset="0"/>
              <a:cs typeface="Arial" panose="020B0604020202020204" pitchFamily="34" charset="0"/>
            </a:endParaRPr>
          </a:p>
          <a:p>
            <a:r>
              <a:rPr lang="hu-HU" sz="2800" b="1" dirty="0">
                <a:solidFill>
                  <a:srgbClr val="00B050"/>
                </a:solidFill>
                <a:latin typeface="Arial" panose="020B0604020202020204" pitchFamily="34" charset="0"/>
                <a:cs typeface="Arial" panose="020B0604020202020204" pitchFamily="34" charset="0"/>
              </a:rPr>
              <a:t>Bonnard, </a:t>
            </a:r>
            <a:r>
              <a:rPr lang="hu-HU" sz="2800" b="1" dirty="0" smtClean="0">
                <a:solidFill>
                  <a:srgbClr val="00B050"/>
                </a:solidFill>
                <a:latin typeface="Arial" panose="020B0604020202020204" pitchFamily="34" charset="0"/>
                <a:cs typeface="Arial" panose="020B0604020202020204" pitchFamily="34" charset="0"/>
              </a:rPr>
              <a:t>Pierre </a:t>
            </a:r>
            <a:r>
              <a:rPr lang="hu-HU" sz="2000" b="1" dirty="0" smtClean="0">
                <a:latin typeface="Arial" panose="020B0604020202020204" pitchFamily="34" charset="0"/>
                <a:cs typeface="Arial" panose="020B0604020202020204" pitchFamily="34" charset="0"/>
              </a:rPr>
              <a:t>(1867-1947)</a:t>
            </a:r>
          </a:p>
          <a:p>
            <a:r>
              <a:rPr lang="hu-HU" sz="2000" b="1" dirty="0">
                <a:latin typeface="Arial" panose="020B0604020202020204" pitchFamily="34" charset="0"/>
                <a:cs typeface="Arial" panose="020B0604020202020204" pitchFamily="34" charset="0"/>
              </a:rPr>
              <a:t>A legújabb művészeti fejlemények Párizsban nem érdekelték Bonnardot. A fauve festészet, a kubizmus és más „izmusok” nem voltak rá hatással</a:t>
            </a:r>
            <a:r>
              <a:rPr lang="hu-HU" sz="2000" b="1" dirty="0" smtClean="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rPr>
              <a:t>művészete személyes és bensőséges, és a 20. század hiányzik belőle.</a:t>
            </a:r>
            <a:endParaRPr lang="hu-HU" sz="2000" b="1" dirty="0" smtClean="0">
              <a:latin typeface="Arial" panose="020B0604020202020204" pitchFamily="34" charset="0"/>
              <a:cs typeface="Arial" panose="020B0604020202020204" pitchFamily="34" charset="0"/>
            </a:endParaRPr>
          </a:p>
          <a:p>
            <a:endParaRPr lang="hu-HU" sz="2000" dirty="0"/>
          </a:p>
          <a:p>
            <a:endParaRPr lang="hu-HU" sz="2000" b="1" dirty="0">
              <a:latin typeface="Arial" panose="020B0604020202020204" pitchFamily="34" charset="0"/>
              <a:cs typeface="Arial" panose="020B0604020202020204" pitchFamily="34" charset="0"/>
            </a:endParaRPr>
          </a:p>
          <a:p>
            <a:endParaRPr lang="hu-HU" dirty="0"/>
          </a:p>
        </p:txBody>
      </p:sp>
      <p:pic>
        <p:nvPicPr>
          <p:cNvPr id="6146" name="Picture 2" descr="https://www.wga.hu/art/r/rippl-ro/10ripp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1900" y="0"/>
            <a:ext cx="55643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29600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286827" y="1556792"/>
            <a:ext cx="4572000" cy="2369880"/>
          </a:xfrm>
          <a:prstGeom prst="rect">
            <a:avLst/>
          </a:prstGeom>
        </p:spPr>
        <p:txBody>
          <a:bodyPr>
            <a:spAutoFit/>
          </a:bodyPr>
          <a:lstStyle/>
          <a:p>
            <a:r>
              <a:rPr lang="fr-FR" sz="2400" b="1" dirty="0">
                <a:solidFill>
                  <a:srgbClr val="00B050"/>
                </a:solidFill>
                <a:latin typeface="Arial" panose="020B0604020202020204" pitchFamily="34" charset="0"/>
                <a:cs typeface="Arial" panose="020B0604020202020204" pitchFamily="34" charset="0"/>
              </a:rPr>
              <a:t>BONNARD, Pierre</a:t>
            </a:r>
          </a:p>
          <a:p>
            <a:r>
              <a:rPr lang="fr-FR" sz="2000" b="1" dirty="0">
                <a:latin typeface="Arial" panose="020B0604020202020204" pitchFamily="34" charset="0"/>
                <a:cs typeface="Arial" panose="020B0604020202020204" pitchFamily="34" charset="0"/>
              </a:rPr>
              <a:t>(sz. 1867, Fontenay-aux-Roses, 1947, Le Cannet)</a:t>
            </a:r>
          </a:p>
          <a:p>
            <a:r>
              <a:rPr lang="hu-HU" sz="2400" b="1" dirty="0" smtClean="0">
                <a:solidFill>
                  <a:srgbClr val="FF0000"/>
                </a:solidFill>
                <a:latin typeface="Arial" panose="020B0604020202020204" pitchFamily="34" charset="0"/>
                <a:cs typeface="Arial" panose="020B0604020202020204" pitchFamily="34" charset="0"/>
              </a:rPr>
              <a:t>Ablak </a:t>
            </a:r>
            <a:r>
              <a:rPr lang="hu-HU" sz="2400" b="1" dirty="0">
                <a:solidFill>
                  <a:srgbClr val="FF0000"/>
                </a:solidFill>
                <a:latin typeface="Arial" panose="020B0604020202020204" pitchFamily="34" charset="0"/>
                <a:cs typeface="Arial" panose="020B0604020202020204" pitchFamily="34" charset="0"/>
              </a:rPr>
              <a:t>nyitva a Szajnára</a:t>
            </a:r>
            <a:br>
              <a:rPr lang="hu-HU" sz="2400" b="1" dirty="0">
                <a:solidFill>
                  <a:srgbClr val="FF0000"/>
                </a:solidFill>
                <a:latin typeface="Arial" panose="020B0604020202020204" pitchFamily="34" charset="0"/>
                <a:cs typeface="Arial" panose="020B0604020202020204" pitchFamily="34" charset="0"/>
              </a:rPr>
            </a:br>
            <a:r>
              <a:rPr lang="hu-HU" sz="2000" b="1" dirty="0">
                <a:latin typeface="Arial" panose="020B0604020202020204" pitchFamily="34" charset="0"/>
                <a:cs typeface="Arial" panose="020B0604020202020204" pitchFamily="34" charset="0"/>
              </a:rPr>
              <a:t>1911-12</a:t>
            </a:r>
            <a:br>
              <a:rPr lang="hu-HU" sz="2000" b="1" dirty="0">
                <a:latin typeface="Arial" panose="020B0604020202020204" pitchFamily="34" charset="0"/>
                <a:cs typeface="Arial" panose="020B0604020202020204" pitchFamily="34" charset="0"/>
              </a:rPr>
            </a:br>
            <a:r>
              <a:rPr lang="hu-HU" sz="2000" b="1" dirty="0">
                <a:latin typeface="Arial" panose="020B0604020202020204" pitchFamily="34" charset="0"/>
                <a:cs typeface="Arial" panose="020B0604020202020204" pitchFamily="34" charset="0"/>
              </a:rPr>
              <a:t>Olaj, vászon, 78 x 106 cm</a:t>
            </a:r>
            <a:br>
              <a:rPr lang="hu-HU" sz="2000" b="1" dirty="0">
                <a:latin typeface="Arial" panose="020B0604020202020204" pitchFamily="34" charset="0"/>
                <a:cs typeface="Arial" panose="020B0604020202020204" pitchFamily="34" charset="0"/>
              </a:rPr>
            </a:br>
            <a:r>
              <a:rPr lang="hu-HU" sz="2000" b="1" dirty="0">
                <a:latin typeface="Arial" panose="020B0604020202020204" pitchFamily="34" charset="0"/>
                <a:cs typeface="Arial" panose="020B0604020202020204" pitchFamily="34" charset="0"/>
              </a:rPr>
              <a:t>Musée des Beaux-Arts, Nizza</a:t>
            </a:r>
          </a:p>
        </p:txBody>
      </p:sp>
    </p:spTree>
    <p:extLst>
      <p:ext uri="{BB962C8B-B14F-4D97-AF65-F5344CB8AC3E}">
        <p14:creationId xmlns:p14="http://schemas.microsoft.com/office/powerpoint/2010/main" val="139598061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www.wga.hu/art/b/bonnard/impres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19" y="-30791"/>
            <a:ext cx="9252520" cy="6888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5116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Párizsi Képzőművészeti Isko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552"/>
            <a:ext cx="9144000" cy="6993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20023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286000" y="1767006"/>
            <a:ext cx="4572000" cy="2369880"/>
          </a:xfrm>
          <a:prstGeom prst="rect">
            <a:avLst/>
          </a:prstGeom>
        </p:spPr>
        <p:txBody>
          <a:bodyPr>
            <a:spAutoFit/>
          </a:bodyPr>
          <a:lstStyle/>
          <a:p>
            <a:r>
              <a:rPr lang="fr-FR" sz="2400" b="1" dirty="0">
                <a:solidFill>
                  <a:srgbClr val="00B050"/>
                </a:solidFill>
                <a:latin typeface="Arial" panose="020B0604020202020204" pitchFamily="34" charset="0"/>
                <a:cs typeface="Arial" panose="020B0604020202020204" pitchFamily="34" charset="0"/>
              </a:rPr>
              <a:t>BONNARD, Pierre</a:t>
            </a:r>
          </a:p>
          <a:p>
            <a:r>
              <a:rPr lang="fr-FR" sz="2000" b="1" dirty="0">
                <a:latin typeface="Arial" panose="020B0604020202020204" pitchFamily="34" charset="0"/>
                <a:cs typeface="Arial" panose="020B0604020202020204" pitchFamily="34" charset="0"/>
              </a:rPr>
              <a:t>(sz. 1867, Fontenay-aux-Roses, </a:t>
            </a:r>
            <a:endParaRPr lang="hu-HU" sz="2000" b="1" dirty="0" smtClean="0">
              <a:latin typeface="Arial" panose="020B0604020202020204" pitchFamily="34" charset="0"/>
              <a:cs typeface="Arial" panose="020B0604020202020204" pitchFamily="34" charset="0"/>
            </a:endParaRPr>
          </a:p>
          <a:p>
            <a:r>
              <a:rPr lang="fr-FR" sz="2000" b="1" dirty="0" smtClean="0">
                <a:latin typeface="Arial" panose="020B0604020202020204" pitchFamily="34" charset="0"/>
                <a:cs typeface="Arial" panose="020B0604020202020204" pitchFamily="34" charset="0"/>
              </a:rPr>
              <a:t>1947</a:t>
            </a:r>
            <a:r>
              <a:rPr lang="fr-FR" sz="2000" b="1" dirty="0">
                <a:latin typeface="Arial" panose="020B0604020202020204" pitchFamily="34" charset="0"/>
                <a:cs typeface="Arial" panose="020B0604020202020204" pitchFamily="34" charset="0"/>
              </a:rPr>
              <a:t>, Le Cannet</a:t>
            </a:r>
            <a:r>
              <a:rPr lang="fr-FR" sz="2000" b="1" dirty="0" smtClean="0">
                <a:latin typeface="Arial" panose="020B0604020202020204" pitchFamily="34" charset="0"/>
                <a:cs typeface="Arial" panose="020B0604020202020204" pitchFamily="34" charset="0"/>
              </a:rPr>
              <a:t>)</a:t>
            </a:r>
            <a:endParaRPr lang="hu-HU" sz="2000" b="1" dirty="0" smtClean="0">
              <a:latin typeface="Arial" panose="020B0604020202020204" pitchFamily="34" charset="0"/>
              <a:cs typeface="Arial" panose="020B0604020202020204" pitchFamily="34" charset="0"/>
            </a:endParaRPr>
          </a:p>
          <a:p>
            <a:r>
              <a:rPr lang="en-US" sz="2400" b="1" dirty="0">
                <a:solidFill>
                  <a:srgbClr val="FF0000"/>
                </a:solidFill>
                <a:latin typeface="Arial" panose="020B0604020202020204" pitchFamily="34" charset="0"/>
                <a:cs typeface="Arial" panose="020B0604020202020204" pitchFamily="34" charset="0"/>
              </a:rPr>
              <a:t>Meztelenül a kádban</a:t>
            </a:r>
            <a:br>
              <a:rPr lang="en-US" sz="2400" b="1" dirty="0">
                <a:solidFill>
                  <a:srgbClr val="FF0000"/>
                </a:solidFill>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1903</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Olaj, vászon, 44 x 50 cm</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Fondation Bemberg, Toulouse</a:t>
            </a:r>
            <a:endParaRPr lang="fr-FR"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073174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www.wga.hu/art/b/bonnard/impress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0"/>
            <a:ext cx="7524328" cy="6922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2181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395536" y="980728"/>
            <a:ext cx="7772400" cy="1470025"/>
          </a:xfrm>
        </p:spPr>
        <p:txBody>
          <a:bodyPr>
            <a:normAutofit fontScale="90000"/>
          </a:bodyPr>
          <a:lstStyle/>
          <a:p>
            <a:r>
              <a:rPr lang="hu-HU" b="1" dirty="0" err="1">
                <a:latin typeface="Arial" panose="020B0604020202020204" pitchFamily="34" charset="0"/>
                <a:cs typeface="Arial" panose="020B0604020202020204" pitchFamily="34" charset="0"/>
              </a:rPr>
              <a:t>William-Adolphe</a:t>
            </a:r>
            <a:r>
              <a:rPr lang="hu-HU" b="1" dirty="0">
                <a:latin typeface="Arial" panose="020B0604020202020204" pitchFamily="34" charset="0"/>
                <a:cs typeface="Arial" panose="020B0604020202020204" pitchFamily="34" charset="0"/>
              </a:rPr>
              <a:t> </a:t>
            </a:r>
            <a:r>
              <a:rPr lang="hu-HU" b="1" dirty="0" err="1">
                <a:latin typeface="Arial" panose="020B0604020202020204" pitchFamily="34" charset="0"/>
                <a:cs typeface="Arial" panose="020B0604020202020204" pitchFamily="34" charset="0"/>
              </a:rPr>
              <a:t>Bouguereau</a:t>
            </a:r>
            <a:r>
              <a:rPr lang="hu-HU" b="1" dirty="0">
                <a:latin typeface="Arial" panose="020B0604020202020204" pitchFamily="34" charset="0"/>
                <a:cs typeface="Arial" panose="020B0604020202020204" pitchFamily="34" charset="0"/>
              </a:rPr>
              <a:t> </a:t>
            </a:r>
            <a:r>
              <a:rPr lang="hu-HU" b="1" dirty="0" smtClean="0">
                <a:latin typeface="Arial" panose="020B0604020202020204" pitchFamily="34" charset="0"/>
                <a:cs typeface="Arial" panose="020B0604020202020204" pitchFamily="34" charset="0"/>
              </a:rPr>
              <a:t/>
            </a:r>
            <a:br>
              <a:rPr lang="hu-HU" b="1" dirty="0" smtClean="0">
                <a:latin typeface="Arial" panose="020B0604020202020204" pitchFamily="34" charset="0"/>
                <a:cs typeface="Arial" panose="020B0604020202020204" pitchFamily="34" charset="0"/>
              </a:rPr>
            </a:br>
            <a:r>
              <a:rPr lang="hu-HU" b="1" dirty="0">
                <a:latin typeface="Arial" panose="020B0604020202020204" pitchFamily="34" charset="0"/>
                <a:cs typeface="Arial" panose="020B0604020202020204" pitchFamily="34" charset="0"/>
              </a:rPr>
              <a:t> </a:t>
            </a:r>
            <a:r>
              <a:rPr lang="hu-HU" b="1" dirty="0" smtClean="0">
                <a:latin typeface="Arial" panose="020B0604020202020204" pitchFamily="34" charset="0"/>
                <a:cs typeface="Arial" panose="020B0604020202020204" pitchFamily="34" charset="0"/>
              </a:rPr>
              <a:t>1825-1905</a:t>
            </a:r>
            <a:r>
              <a:rPr lang="hu-HU" b="1" dirty="0">
                <a:latin typeface="Arial" panose="020B0604020202020204" pitchFamily="34" charset="0"/>
                <a:cs typeface="Arial" panose="020B0604020202020204" pitchFamily="34" charset="0"/>
              </a:rPr>
              <a:t> </a:t>
            </a:r>
            <a:r>
              <a:rPr lang="hu-HU" dirty="0"/>
              <a:t/>
            </a:r>
            <a:br>
              <a:rPr lang="hu-HU" dirty="0"/>
            </a:br>
            <a:endParaRPr lang="hu-HU" dirty="0"/>
          </a:p>
        </p:txBody>
      </p:sp>
      <p:pic>
        <p:nvPicPr>
          <p:cNvPr id="1026" name="Picture 2" descr="Fájl:Önarckép, készítette: William Bouguerea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1" y="2246800"/>
            <a:ext cx="3921307" cy="4661999"/>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p:cNvSpPr/>
          <p:nvPr/>
        </p:nvSpPr>
        <p:spPr>
          <a:xfrm>
            <a:off x="107504" y="3429000"/>
            <a:ext cx="4572000" cy="3323987"/>
          </a:xfrm>
          <a:prstGeom prst="rect">
            <a:avLst/>
          </a:prstGeom>
        </p:spPr>
        <p:txBody>
          <a:bodyPr>
            <a:spAutoFit/>
          </a:bodyPr>
          <a:lstStyle/>
          <a:p>
            <a:r>
              <a:rPr lang="fr-FR" sz="2400" b="1" dirty="0">
                <a:solidFill>
                  <a:srgbClr val="00B050"/>
                </a:solidFill>
                <a:latin typeface="Arial" panose="020B0604020202020204" pitchFamily="34" charset="0"/>
                <a:cs typeface="Arial" panose="020B0604020202020204" pitchFamily="34" charset="0"/>
              </a:rPr>
              <a:t>BOUGUEREAU, </a:t>
            </a:r>
            <a:endParaRPr lang="hu-HU" sz="2400" b="1" dirty="0" smtClean="0">
              <a:solidFill>
                <a:srgbClr val="00B050"/>
              </a:solidFill>
              <a:latin typeface="Arial" panose="020B0604020202020204" pitchFamily="34" charset="0"/>
              <a:cs typeface="Arial" panose="020B0604020202020204" pitchFamily="34" charset="0"/>
            </a:endParaRPr>
          </a:p>
          <a:p>
            <a:r>
              <a:rPr lang="fr-FR" sz="2400" b="1" dirty="0" smtClean="0">
                <a:solidFill>
                  <a:srgbClr val="00B050"/>
                </a:solidFill>
                <a:latin typeface="Arial" panose="020B0604020202020204" pitchFamily="34" charset="0"/>
                <a:cs typeface="Arial" panose="020B0604020202020204" pitchFamily="34" charset="0"/>
              </a:rPr>
              <a:t>William-Adolphe</a:t>
            </a:r>
            <a:endParaRPr lang="fr-FR" sz="2400" b="1" dirty="0">
              <a:solidFill>
                <a:srgbClr val="00B050"/>
              </a:solidFill>
              <a:latin typeface="Arial" panose="020B0604020202020204" pitchFamily="34" charset="0"/>
              <a:cs typeface="Arial" panose="020B0604020202020204" pitchFamily="34" charset="0"/>
            </a:endParaRPr>
          </a:p>
          <a:p>
            <a:r>
              <a:rPr lang="fr-FR" sz="2000" b="1" dirty="0">
                <a:latin typeface="Arial" panose="020B0604020202020204" pitchFamily="34" charset="0"/>
                <a:cs typeface="Arial" panose="020B0604020202020204" pitchFamily="34" charset="0"/>
              </a:rPr>
              <a:t>(sz. 1825, La Rochelle, sz. 1905, La Rochelle</a:t>
            </a:r>
            <a:r>
              <a:rPr lang="fr-FR" sz="2000" b="1" dirty="0" smtClean="0">
                <a:latin typeface="Arial" panose="020B0604020202020204" pitchFamily="34" charset="0"/>
                <a:cs typeface="Arial" panose="020B0604020202020204" pitchFamily="34" charset="0"/>
              </a:rPr>
              <a:t>)</a:t>
            </a:r>
            <a:endParaRPr lang="hu-HU" sz="2000" b="1" dirty="0" smtClean="0">
              <a:latin typeface="Arial" panose="020B0604020202020204" pitchFamily="34" charset="0"/>
              <a:cs typeface="Arial" panose="020B0604020202020204" pitchFamily="34" charset="0"/>
            </a:endParaRPr>
          </a:p>
          <a:p>
            <a:r>
              <a:rPr lang="hu-HU" sz="2400" b="1" dirty="0" smtClean="0">
                <a:solidFill>
                  <a:srgbClr val="FF0000"/>
                </a:solidFill>
                <a:latin typeface="Arial" panose="020B0604020202020204" pitchFamily="34" charset="0"/>
                <a:cs typeface="Arial" panose="020B0604020202020204" pitchFamily="34" charset="0"/>
              </a:rPr>
              <a:t>Önarckép</a:t>
            </a:r>
          </a:p>
          <a:p>
            <a:r>
              <a:rPr lang="hu-HU" sz="2000" b="1" dirty="0" smtClean="0">
                <a:latin typeface="Arial" panose="020B0604020202020204" pitchFamily="34" charset="0"/>
                <a:cs typeface="Arial" panose="020B0604020202020204" pitchFamily="34" charset="0"/>
              </a:rPr>
              <a:t>1879</a:t>
            </a:r>
          </a:p>
          <a:p>
            <a:r>
              <a:rPr lang="hu-HU" sz="2000" b="1" dirty="0" smtClean="0">
                <a:latin typeface="Arial" panose="020B0604020202020204" pitchFamily="34" charset="0"/>
                <a:cs typeface="Arial" panose="020B0604020202020204" pitchFamily="34" charset="0"/>
              </a:rPr>
              <a:t>Olaj, vászon</a:t>
            </a:r>
          </a:p>
          <a:p>
            <a:r>
              <a:rPr lang="hu-HU" sz="2000" b="1" dirty="0" smtClean="0">
                <a:latin typeface="Arial" panose="020B0604020202020204" pitchFamily="34" charset="0"/>
                <a:cs typeface="Arial" panose="020B0604020202020204" pitchFamily="34" charset="0"/>
              </a:rPr>
              <a:t>46 cm x 38 cm </a:t>
            </a:r>
          </a:p>
          <a:p>
            <a:r>
              <a:rPr lang="hu-HU" sz="2000" b="1" dirty="0" smtClean="0">
                <a:latin typeface="Arial" panose="020B0604020202020204" pitchFamily="34" charset="0"/>
                <a:cs typeface="Arial" panose="020B0604020202020204" pitchFamily="34" charset="0"/>
              </a:rPr>
              <a:t>Montreali Szépművészeti Múzeum</a:t>
            </a:r>
          </a:p>
          <a:p>
            <a:endParaRPr lang="fr-FR"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414" t="30417" r="69283" b="48614"/>
          <a:stretch/>
        </p:blipFill>
        <p:spPr bwMode="auto">
          <a:xfrm>
            <a:off x="107504" y="1990939"/>
            <a:ext cx="3000054" cy="1438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zövegdoboz 2"/>
          <p:cNvSpPr txBox="1"/>
          <p:nvPr/>
        </p:nvSpPr>
        <p:spPr>
          <a:xfrm>
            <a:off x="323528" y="6525344"/>
            <a:ext cx="1396536" cy="400110"/>
          </a:xfrm>
          <a:prstGeom prst="rect">
            <a:avLst/>
          </a:prstGeom>
          <a:noFill/>
        </p:spPr>
        <p:txBody>
          <a:bodyPr wrap="none" rtlCol="0">
            <a:spAutoFit/>
          </a:bodyPr>
          <a:lstStyle/>
          <a:p>
            <a:r>
              <a:rPr lang="hu-HU" sz="2000" b="1" dirty="0" smtClean="0">
                <a:latin typeface="Arial" panose="020B0604020202020204" pitchFamily="34" charset="0"/>
                <a:cs typeface="Arial" panose="020B0604020202020204" pitchFamily="34" charset="0"/>
              </a:rPr>
              <a:t>szaju2025</a:t>
            </a:r>
            <a:endParaRPr lang="hu-HU" sz="2000" b="1" dirty="0">
              <a:latin typeface="Arial" panose="020B0604020202020204" pitchFamily="34" charset="0"/>
              <a:cs typeface="Arial" panose="020B0604020202020204" pitchFamily="34" charset="0"/>
            </a:endParaRPr>
          </a:p>
        </p:txBody>
      </p:sp>
      <p:sp>
        <p:nvSpPr>
          <p:cNvPr id="6" name="Szövegdoboz 5"/>
          <p:cNvSpPr txBox="1"/>
          <p:nvPr/>
        </p:nvSpPr>
        <p:spPr>
          <a:xfrm>
            <a:off x="6084168" y="141000"/>
            <a:ext cx="2801408" cy="461665"/>
          </a:xfrm>
          <a:prstGeom prst="rect">
            <a:avLst/>
          </a:prstGeom>
          <a:noFill/>
        </p:spPr>
        <p:txBody>
          <a:bodyPr wrap="none" rtlCol="0">
            <a:spAutoFit/>
          </a:bodyPr>
          <a:lstStyle/>
          <a:p>
            <a:r>
              <a:rPr lang="hu-HU" sz="2400" b="1" dirty="0" smtClean="0">
                <a:solidFill>
                  <a:srgbClr val="FF0000"/>
                </a:solidFill>
                <a:latin typeface="Arial" panose="020B0604020202020204" pitchFamily="34" charset="0"/>
                <a:cs typeface="Arial" panose="020B0604020202020204" pitchFamily="34" charset="0"/>
              </a:rPr>
              <a:t>KÜLÖN PPT-BEN!</a:t>
            </a:r>
            <a:endParaRPr lang="hu-HU"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53690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332656"/>
            <a:ext cx="8784976" cy="5386090"/>
          </a:xfrm>
          <a:prstGeom prst="rect">
            <a:avLst/>
          </a:prstGeom>
        </p:spPr>
        <p:txBody>
          <a:bodyPr wrap="square">
            <a:spAutoFit/>
          </a:bodyPr>
          <a:lstStyle/>
          <a:p>
            <a:r>
              <a:rPr lang="hu-HU" sz="2400" b="1" dirty="0">
                <a:solidFill>
                  <a:srgbClr val="00B050"/>
                </a:solidFill>
                <a:latin typeface="Arial" panose="020B0604020202020204" pitchFamily="34" charset="0"/>
                <a:cs typeface="Arial" panose="020B0604020202020204" pitchFamily="34" charset="0"/>
              </a:rPr>
              <a:t>Franz Xaver Winterhalter</a:t>
            </a:r>
            <a:r>
              <a:rPr lang="hu-HU" sz="2000" b="1" dirty="0">
                <a:latin typeface="Arial" panose="020B0604020202020204" pitchFamily="34" charset="0"/>
                <a:cs typeface="Arial" panose="020B0604020202020204" pitchFamily="34" charset="0"/>
              </a:rPr>
              <a:t>, eredetileg Franz Xaver Winterhalder</a:t>
            </a:r>
            <a:r>
              <a:rPr lang="hu-HU" sz="2000" b="1" dirty="0" smtClean="0">
                <a:latin typeface="Arial" panose="020B0604020202020204" pitchFamily="34" charset="0"/>
                <a:cs typeface="Arial" panose="020B0604020202020204" pitchFamily="34" charset="0"/>
              </a:rPr>
              <a:t>,</a:t>
            </a:r>
          </a:p>
          <a:p>
            <a:r>
              <a:rPr lang="hu-HU" sz="2000" b="1" dirty="0" smtClean="0">
                <a:latin typeface="Arial" panose="020B0604020202020204" pitchFamily="34" charset="0"/>
                <a:cs typeface="Arial" panose="020B0604020202020204" pitchFamily="34" charset="0"/>
              </a:rPr>
              <a:t>(1805-</a:t>
            </a:r>
            <a:r>
              <a:rPr lang="hu-HU" sz="2000" b="1" dirty="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1873 </a:t>
            </a:r>
            <a:r>
              <a:rPr lang="hu-HU" sz="2000" b="1" dirty="0">
                <a:latin typeface="Arial" panose="020B0604020202020204" pitchFamily="34" charset="0"/>
                <a:cs typeface="Arial" panose="020B0604020202020204" pitchFamily="34" charset="0"/>
              </a:rPr>
              <a:t>j</a:t>
            </a:r>
          </a:p>
          <a:p>
            <a:endParaRPr lang="hu-HU" sz="2000" b="1" dirty="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rPr>
              <a:t>német festőművész és litográfus, az akadémista stílus képviselője, több európai uralkodóház és arisztokrata család udvari festője, a 19. század egyik legkeresettebb </a:t>
            </a:r>
            <a:r>
              <a:rPr lang="hu-HU" sz="2000" b="1" dirty="0" smtClean="0">
                <a:latin typeface="Arial" panose="020B0604020202020204" pitchFamily="34" charset="0"/>
                <a:cs typeface="Arial" panose="020B0604020202020204" pitchFamily="34" charset="0"/>
              </a:rPr>
              <a:t>portréfestője.</a:t>
            </a:r>
          </a:p>
          <a:p>
            <a:r>
              <a:rPr lang="hu-HU" sz="2000" b="1" dirty="0">
                <a:latin typeface="Arial" panose="020B0604020202020204" pitchFamily="34" charset="0"/>
                <a:cs typeface="Arial" panose="020B0604020202020204" pitchFamily="34" charset="0"/>
              </a:rPr>
              <a:t>korának legsikeresebb udvari portréfestője. Pályafutása nagy részében Párizsban élt, de Európa királyi családjának nagy részét ő festette meg, és </a:t>
            </a:r>
            <a:r>
              <a:rPr lang="hu-HU" sz="2000" b="1" dirty="0">
                <a:latin typeface="Arial" panose="020B0604020202020204" pitchFamily="34" charset="0"/>
                <a:cs typeface="Arial" panose="020B0604020202020204" pitchFamily="34" charset="0"/>
                <a:hlinkClick r:id="rId2"/>
              </a:rPr>
              <a:t>Viktória királynő különösen kedvelte,</a:t>
            </a:r>
            <a:r>
              <a:rPr lang="hu-HU" sz="2000" b="1" dirty="0">
                <a:latin typeface="Arial" panose="020B0604020202020204" pitchFamily="34" charset="0"/>
                <a:cs typeface="Arial" panose="020B0604020202020204" pitchFamily="34" charset="0"/>
              </a:rPr>
              <a:t> aki „kiváló, elbűvölő Winterhalternek” nevezte (a királyi gyűjtemény több mint száz festményét tartalmazza). Stílusa romantikus, fényes és felszínes volt, portréit pedig a közelmúltig inkább történelmi emlékként, mint műalkotásként értékelték. </a:t>
            </a:r>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1987-ben azonban, </a:t>
            </a:r>
            <a:r>
              <a:rPr lang="hu-HU" sz="2000" b="1" dirty="0">
                <a:latin typeface="Arial" panose="020B0604020202020204" pitchFamily="34" charset="0"/>
                <a:cs typeface="Arial" panose="020B0604020202020204" pitchFamily="34" charset="0"/>
              </a:rPr>
              <a:t>a londoni National Portrait Galleryben és a párizsi Petit Palais-ban megrendezett nagyszabású kiállítása ismét a figyelem középpontjába hozta. Winterhalter emellett tehetséges litográfus is volt. </a:t>
            </a:r>
          </a:p>
        </p:txBody>
      </p:sp>
    </p:spTree>
    <p:extLst>
      <p:ext uri="{BB962C8B-B14F-4D97-AF65-F5344CB8AC3E}">
        <p14:creationId xmlns:p14="http://schemas.microsoft.com/office/powerpoint/2010/main" val="27959115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213706"/>
            <a:ext cx="4572000" cy="3662541"/>
          </a:xfrm>
          <a:prstGeom prst="rect">
            <a:avLst/>
          </a:prstGeom>
        </p:spPr>
        <p:txBody>
          <a:bodyPr>
            <a:spAutoFit/>
          </a:bodyPr>
          <a:lstStyle/>
          <a:p>
            <a:r>
              <a:rPr lang="de-DE" sz="2400" b="1" dirty="0">
                <a:solidFill>
                  <a:srgbClr val="00B050"/>
                </a:solidFill>
                <a:latin typeface="Arial" panose="020B0604020202020204" pitchFamily="34" charset="0"/>
                <a:cs typeface="Arial" panose="020B0604020202020204" pitchFamily="34" charset="0"/>
              </a:rPr>
              <a:t>WINTERHALTER, </a:t>
            </a:r>
            <a:endParaRPr lang="hu-HU" sz="2400" b="1" dirty="0" smtClean="0">
              <a:solidFill>
                <a:srgbClr val="00B050"/>
              </a:solidFill>
              <a:latin typeface="Arial" panose="020B0604020202020204" pitchFamily="34" charset="0"/>
              <a:cs typeface="Arial" panose="020B0604020202020204" pitchFamily="34" charset="0"/>
            </a:endParaRPr>
          </a:p>
          <a:p>
            <a:r>
              <a:rPr lang="de-DE" sz="2400" b="1" dirty="0" smtClean="0">
                <a:solidFill>
                  <a:srgbClr val="00B050"/>
                </a:solidFill>
                <a:latin typeface="Arial" panose="020B0604020202020204" pitchFamily="34" charset="0"/>
                <a:cs typeface="Arial" panose="020B0604020202020204" pitchFamily="34" charset="0"/>
              </a:rPr>
              <a:t>Franz </a:t>
            </a:r>
            <a:r>
              <a:rPr lang="de-DE" sz="2400" b="1" dirty="0">
                <a:solidFill>
                  <a:srgbClr val="00B050"/>
                </a:solidFill>
                <a:latin typeface="Arial" panose="020B0604020202020204" pitchFamily="34" charset="0"/>
                <a:cs typeface="Arial" panose="020B0604020202020204" pitchFamily="34" charset="0"/>
              </a:rPr>
              <a:t>Xaver</a:t>
            </a:r>
          </a:p>
          <a:p>
            <a:r>
              <a:rPr lang="de-DE" sz="2000" b="1" dirty="0">
                <a:latin typeface="Arial" panose="020B0604020202020204" pitchFamily="34" charset="0"/>
                <a:cs typeface="Arial" panose="020B0604020202020204" pitchFamily="34" charset="0"/>
              </a:rPr>
              <a:t>(sz. 1805, Menzenschwand, </a:t>
            </a:r>
            <a:endParaRPr lang="hu-HU" sz="2000" b="1" dirty="0" smtClean="0">
              <a:latin typeface="Arial" panose="020B0604020202020204" pitchFamily="34" charset="0"/>
              <a:cs typeface="Arial" panose="020B0604020202020204" pitchFamily="34" charset="0"/>
            </a:endParaRPr>
          </a:p>
          <a:p>
            <a:r>
              <a:rPr lang="de-DE" sz="2000" b="1" dirty="0" smtClean="0">
                <a:latin typeface="Arial" panose="020B0604020202020204" pitchFamily="34" charset="0"/>
                <a:cs typeface="Arial" panose="020B0604020202020204" pitchFamily="34" charset="0"/>
              </a:rPr>
              <a:t>megh</a:t>
            </a:r>
            <a:r>
              <a:rPr lang="de-DE" sz="2000" b="1" dirty="0">
                <a:latin typeface="Arial" panose="020B0604020202020204" pitchFamily="34" charset="0"/>
                <a:cs typeface="Arial" panose="020B0604020202020204" pitchFamily="34" charset="0"/>
              </a:rPr>
              <a:t>. 1873, Frankfurt</a:t>
            </a:r>
            <a:r>
              <a:rPr lang="de-DE" sz="2000" b="1" dirty="0" smtClean="0">
                <a:latin typeface="Arial" panose="020B0604020202020204" pitchFamily="34" charset="0"/>
                <a:cs typeface="Arial" panose="020B0604020202020204" pitchFamily="34" charset="0"/>
              </a:rPr>
              <a:t>)</a:t>
            </a:r>
            <a:endParaRPr lang="hu-HU" sz="2000" b="1" dirty="0" smtClean="0">
              <a:latin typeface="Arial" panose="020B0604020202020204" pitchFamily="34" charset="0"/>
              <a:cs typeface="Arial" panose="020B0604020202020204" pitchFamily="34" charset="0"/>
            </a:endParaRPr>
          </a:p>
          <a:p>
            <a:r>
              <a:rPr lang="hu-HU" sz="2400" b="1" dirty="0" smtClean="0">
                <a:solidFill>
                  <a:srgbClr val="FF0000"/>
                </a:solidFill>
                <a:latin typeface="Arial" panose="020B0604020202020204" pitchFamily="34" charset="0"/>
                <a:cs typeface="Arial" panose="020B0604020202020204" pitchFamily="34" charset="0"/>
              </a:rPr>
              <a:t>Önarckép</a:t>
            </a:r>
          </a:p>
          <a:p>
            <a:r>
              <a:rPr lang="hu-HU" sz="2000" b="1" dirty="0" smtClean="0">
                <a:latin typeface="Arial" panose="020B0604020202020204" pitchFamily="34" charset="0"/>
                <a:cs typeface="Arial" panose="020B0604020202020204" pitchFamily="34" charset="0"/>
              </a:rPr>
              <a:t>1868</a:t>
            </a:r>
          </a:p>
          <a:p>
            <a:r>
              <a:rPr lang="hu-HU" sz="2000" b="1" dirty="0" smtClean="0">
                <a:latin typeface="Arial" panose="020B0604020202020204" pitchFamily="34" charset="0"/>
                <a:cs typeface="Arial" panose="020B0604020202020204" pitchFamily="34" charset="0"/>
              </a:rPr>
              <a:t>Olaj, vászon</a:t>
            </a:r>
          </a:p>
          <a:p>
            <a:r>
              <a:rPr lang="hu-HU" sz="2000" b="1" dirty="0">
                <a:latin typeface="Arial" panose="020B0604020202020204" pitchFamily="34" charset="0"/>
                <a:cs typeface="Arial" panose="020B0604020202020204" pitchFamily="34" charset="0"/>
              </a:rPr>
              <a:t> 62,5 </a:t>
            </a:r>
            <a:r>
              <a:rPr lang="hu-HU" sz="2000" b="1" dirty="0" smtClean="0">
                <a:latin typeface="Arial" panose="020B0604020202020204" pitchFamily="34" charset="0"/>
                <a:cs typeface="Arial" panose="020B0604020202020204" pitchFamily="34" charset="0"/>
              </a:rPr>
              <a:t>cm x  </a:t>
            </a:r>
            <a:r>
              <a:rPr lang="hu-HU" sz="2000" b="1" dirty="0">
                <a:latin typeface="Arial" panose="020B0604020202020204" pitchFamily="34" charset="0"/>
                <a:cs typeface="Arial" panose="020B0604020202020204" pitchFamily="34" charset="0"/>
              </a:rPr>
              <a:t>59,5 </a:t>
            </a:r>
            <a:r>
              <a:rPr lang="hu-HU" sz="2000" b="1" dirty="0" smtClean="0">
                <a:latin typeface="Arial" panose="020B0604020202020204" pitchFamily="34" charset="0"/>
                <a:cs typeface="Arial" panose="020B0604020202020204" pitchFamily="34" charset="0"/>
              </a:rPr>
              <a:t>cm</a:t>
            </a:r>
          </a:p>
          <a:p>
            <a:r>
              <a:rPr lang="hu-HU" sz="2000" b="1" dirty="0" smtClean="0">
                <a:latin typeface="Arial" panose="020B0604020202020204" pitchFamily="34" charset="0"/>
                <a:cs typeface="Arial" panose="020B0604020202020204" pitchFamily="34" charset="0"/>
              </a:rPr>
              <a:t>Uffizi Galéria</a:t>
            </a:r>
          </a:p>
          <a:p>
            <a:r>
              <a:rPr lang="hu-HU" sz="2000" b="1" dirty="0" smtClean="0">
                <a:latin typeface="Arial" panose="020B0604020202020204" pitchFamily="34" charset="0"/>
                <a:cs typeface="Arial" panose="020B0604020202020204" pitchFamily="34" charset="0"/>
              </a:rPr>
              <a:t>Vasari folyosó</a:t>
            </a:r>
          </a:p>
          <a:p>
            <a:r>
              <a:rPr lang="hu-HU" sz="2000" b="1" dirty="0" smtClean="0">
                <a:latin typeface="Arial" panose="020B0604020202020204" pitchFamily="34" charset="0"/>
                <a:cs typeface="Arial" panose="020B0604020202020204" pitchFamily="34" charset="0"/>
              </a:rPr>
              <a:t>Firenze</a:t>
            </a:r>
            <a:endParaRPr lang="de-DE" sz="2000" b="1" dirty="0">
              <a:latin typeface="Arial" panose="020B0604020202020204" pitchFamily="34" charset="0"/>
              <a:cs typeface="Arial" panose="020B0604020202020204" pitchFamily="34" charset="0"/>
            </a:endParaRPr>
          </a:p>
        </p:txBody>
      </p:sp>
      <p:pic>
        <p:nvPicPr>
          <p:cNvPr id="16386" name="Picture 2" descr="Fájl:Winterhalter autoportré 18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64041"/>
            <a:ext cx="5292080" cy="6922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24723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195736" y="1951672"/>
            <a:ext cx="4572000" cy="2369880"/>
          </a:xfrm>
          <a:prstGeom prst="rect">
            <a:avLst/>
          </a:prstGeom>
        </p:spPr>
        <p:txBody>
          <a:bodyPr>
            <a:spAutoFit/>
          </a:bodyPr>
          <a:lstStyle/>
          <a:p>
            <a:r>
              <a:rPr lang="de-DE" sz="2400" b="1" dirty="0">
                <a:solidFill>
                  <a:srgbClr val="00B050"/>
                </a:solidFill>
                <a:latin typeface="Arial" panose="020B0604020202020204" pitchFamily="34" charset="0"/>
                <a:cs typeface="Arial" panose="020B0604020202020204" pitchFamily="34" charset="0"/>
              </a:rPr>
              <a:t>WINTERHALTER, Franz Xaver</a:t>
            </a:r>
          </a:p>
          <a:p>
            <a:r>
              <a:rPr lang="de-DE" sz="2000" b="1" dirty="0">
                <a:latin typeface="Arial" panose="020B0604020202020204" pitchFamily="34" charset="0"/>
                <a:cs typeface="Arial" panose="020B0604020202020204" pitchFamily="34" charset="0"/>
              </a:rPr>
              <a:t>(sz. 1805, Menzenschwand, </a:t>
            </a:r>
            <a:endParaRPr lang="hu-HU" sz="2000" b="1" dirty="0" smtClean="0">
              <a:latin typeface="Arial" panose="020B0604020202020204" pitchFamily="34" charset="0"/>
              <a:cs typeface="Arial" panose="020B0604020202020204" pitchFamily="34" charset="0"/>
            </a:endParaRPr>
          </a:p>
          <a:p>
            <a:r>
              <a:rPr lang="de-DE" sz="2000" b="1" dirty="0" smtClean="0">
                <a:latin typeface="Arial" panose="020B0604020202020204" pitchFamily="34" charset="0"/>
                <a:cs typeface="Arial" panose="020B0604020202020204" pitchFamily="34" charset="0"/>
              </a:rPr>
              <a:t>megh</a:t>
            </a:r>
            <a:r>
              <a:rPr lang="de-DE" sz="2000" b="1" dirty="0">
                <a:latin typeface="Arial" panose="020B0604020202020204" pitchFamily="34" charset="0"/>
                <a:cs typeface="Arial" panose="020B0604020202020204" pitchFamily="34" charset="0"/>
              </a:rPr>
              <a:t>. 1873, Frankfurt</a:t>
            </a:r>
            <a:r>
              <a:rPr lang="de-DE" sz="2000" b="1" dirty="0" smtClean="0">
                <a:latin typeface="Arial" panose="020B0604020202020204" pitchFamily="34" charset="0"/>
                <a:cs typeface="Arial" panose="020B0604020202020204" pitchFamily="34" charset="0"/>
              </a:rPr>
              <a:t>)</a:t>
            </a:r>
            <a:endParaRPr lang="hu-HU" sz="2000" b="1" dirty="0" smtClean="0">
              <a:latin typeface="Arial" panose="020B0604020202020204" pitchFamily="34" charset="0"/>
              <a:cs typeface="Arial" panose="020B0604020202020204" pitchFamily="34" charset="0"/>
            </a:endParaRPr>
          </a:p>
          <a:p>
            <a:r>
              <a:rPr lang="hu-HU" sz="2400" b="1" dirty="0">
                <a:solidFill>
                  <a:srgbClr val="FF0000"/>
                </a:solidFill>
                <a:latin typeface="Arial" panose="020B0604020202020204" pitchFamily="34" charset="0"/>
                <a:cs typeface="Arial" panose="020B0604020202020204" pitchFamily="34" charset="0"/>
              </a:rPr>
              <a:t>1851. május elseje</a:t>
            </a:r>
            <a:br>
              <a:rPr lang="hu-HU" sz="2400" b="1" dirty="0">
                <a:solidFill>
                  <a:srgbClr val="FF0000"/>
                </a:solidFill>
                <a:latin typeface="Arial" panose="020B0604020202020204" pitchFamily="34" charset="0"/>
                <a:cs typeface="Arial" panose="020B0604020202020204" pitchFamily="34" charset="0"/>
              </a:rPr>
            </a:br>
            <a:r>
              <a:rPr lang="hu-HU" sz="2000" b="1" dirty="0">
                <a:latin typeface="Arial" panose="020B0604020202020204" pitchFamily="34" charset="0"/>
                <a:cs typeface="Arial" panose="020B0604020202020204" pitchFamily="34" charset="0"/>
              </a:rPr>
              <a:t>1851</a:t>
            </a:r>
            <a:br>
              <a:rPr lang="hu-HU" sz="2000" b="1" dirty="0">
                <a:latin typeface="Arial" panose="020B0604020202020204" pitchFamily="34" charset="0"/>
                <a:cs typeface="Arial" panose="020B0604020202020204" pitchFamily="34" charset="0"/>
              </a:rPr>
            </a:br>
            <a:r>
              <a:rPr lang="hu-HU" sz="2000" b="1" dirty="0">
                <a:latin typeface="Arial" panose="020B0604020202020204" pitchFamily="34" charset="0"/>
                <a:cs typeface="Arial" panose="020B0604020202020204" pitchFamily="34" charset="0"/>
              </a:rPr>
              <a:t>Olaj, vászon, 107 x 130 cm</a:t>
            </a:r>
            <a:br>
              <a:rPr lang="hu-HU" sz="2000" b="1" dirty="0">
                <a:latin typeface="Arial" panose="020B0604020202020204" pitchFamily="34" charset="0"/>
                <a:cs typeface="Arial" panose="020B0604020202020204" pitchFamily="34" charset="0"/>
              </a:rPr>
            </a:br>
            <a:r>
              <a:rPr lang="hu-HU" sz="2000" b="1" dirty="0">
                <a:latin typeface="Arial" panose="020B0604020202020204" pitchFamily="34" charset="0"/>
                <a:cs typeface="Arial" panose="020B0604020202020204" pitchFamily="34" charset="0"/>
              </a:rPr>
              <a:t>Királyi Gyűjtemény, Windsor</a:t>
            </a:r>
            <a:endParaRPr lang="de-DE"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38879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www.wga.hu/art/w/winterhx/1may18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6101"/>
            <a:ext cx="8460432" cy="6874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54018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308555"/>
            <a:ext cx="4572000" cy="3724096"/>
          </a:xfrm>
          <a:prstGeom prst="rect">
            <a:avLst/>
          </a:prstGeom>
        </p:spPr>
        <p:txBody>
          <a:bodyPr>
            <a:spAutoFit/>
          </a:bodyPr>
          <a:lstStyle/>
          <a:p>
            <a:r>
              <a:rPr lang="de-DE" sz="2400" b="1" dirty="0">
                <a:solidFill>
                  <a:srgbClr val="00B050"/>
                </a:solidFill>
                <a:latin typeface="Arial" panose="020B0604020202020204" pitchFamily="34" charset="0"/>
                <a:cs typeface="Arial" panose="020B0604020202020204" pitchFamily="34" charset="0"/>
              </a:rPr>
              <a:t>WINTERHALTER</a:t>
            </a:r>
            <a:r>
              <a:rPr lang="de-DE" sz="2400" b="1" dirty="0" smtClean="0">
                <a:solidFill>
                  <a:srgbClr val="00B050"/>
                </a:solidFill>
                <a:latin typeface="Arial" panose="020B0604020202020204" pitchFamily="34" charset="0"/>
                <a:cs typeface="Arial" panose="020B0604020202020204" pitchFamily="34" charset="0"/>
              </a:rPr>
              <a:t>,</a:t>
            </a:r>
            <a:endParaRPr lang="hu-HU" sz="2400" b="1" dirty="0" smtClean="0">
              <a:solidFill>
                <a:srgbClr val="00B050"/>
              </a:solidFill>
              <a:latin typeface="Arial" panose="020B0604020202020204" pitchFamily="34" charset="0"/>
              <a:cs typeface="Arial" panose="020B0604020202020204" pitchFamily="34" charset="0"/>
            </a:endParaRPr>
          </a:p>
          <a:p>
            <a:r>
              <a:rPr lang="de-DE" sz="2400" b="1" dirty="0" smtClean="0">
                <a:solidFill>
                  <a:srgbClr val="00B050"/>
                </a:solidFill>
                <a:latin typeface="Arial" panose="020B0604020202020204" pitchFamily="34" charset="0"/>
                <a:cs typeface="Arial" panose="020B0604020202020204" pitchFamily="34" charset="0"/>
              </a:rPr>
              <a:t>Franz </a:t>
            </a:r>
            <a:r>
              <a:rPr lang="de-DE" sz="2400" b="1" dirty="0">
                <a:solidFill>
                  <a:srgbClr val="00B050"/>
                </a:solidFill>
                <a:latin typeface="Arial" panose="020B0604020202020204" pitchFamily="34" charset="0"/>
                <a:cs typeface="Arial" panose="020B0604020202020204" pitchFamily="34" charset="0"/>
              </a:rPr>
              <a:t>Xaver</a:t>
            </a:r>
          </a:p>
          <a:p>
            <a:r>
              <a:rPr lang="de-DE" sz="2000" b="1" dirty="0">
                <a:latin typeface="Arial" panose="020B0604020202020204" pitchFamily="34" charset="0"/>
                <a:cs typeface="Arial" panose="020B0604020202020204" pitchFamily="34" charset="0"/>
              </a:rPr>
              <a:t>(sz. 1805, Menzenschwand, </a:t>
            </a:r>
            <a:endParaRPr lang="hu-HU" sz="2000" b="1" dirty="0" smtClean="0">
              <a:latin typeface="Arial" panose="020B0604020202020204" pitchFamily="34" charset="0"/>
              <a:cs typeface="Arial" panose="020B0604020202020204" pitchFamily="34" charset="0"/>
            </a:endParaRPr>
          </a:p>
          <a:p>
            <a:r>
              <a:rPr lang="de-DE" sz="2000" b="1" dirty="0" smtClean="0">
                <a:latin typeface="Arial" panose="020B0604020202020204" pitchFamily="34" charset="0"/>
                <a:cs typeface="Arial" panose="020B0604020202020204" pitchFamily="34" charset="0"/>
              </a:rPr>
              <a:t>megh</a:t>
            </a:r>
            <a:r>
              <a:rPr lang="de-DE" sz="2000" b="1" dirty="0">
                <a:latin typeface="Arial" panose="020B0604020202020204" pitchFamily="34" charset="0"/>
                <a:cs typeface="Arial" panose="020B0604020202020204" pitchFamily="34" charset="0"/>
              </a:rPr>
              <a:t>. 1873, Frankfurt</a:t>
            </a:r>
            <a:r>
              <a:rPr lang="de-DE" sz="2000" b="1" dirty="0" smtClean="0">
                <a:latin typeface="Arial" panose="020B0604020202020204" pitchFamily="34" charset="0"/>
                <a:cs typeface="Arial" panose="020B0604020202020204" pitchFamily="34" charset="0"/>
              </a:rPr>
              <a:t>)</a:t>
            </a:r>
            <a:endParaRPr lang="hu-HU" sz="2000" b="1" dirty="0" smtClean="0">
              <a:latin typeface="Arial" panose="020B0604020202020204" pitchFamily="34" charset="0"/>
              <a:cs typeface="Arial" panose="020B0604020202020204" pitchFamily="34" charset="0"/>
            </a:endParaRPr>
          </a:p>
          <a:p>
            <a:r>
              <a:rPr lang="hu-HU" sz="2400" b="1" dirty="0">
                <a:solidFill>
                  <a:srgbClr val="FF0000"/>
                </a:solidFill>
                <a:latin typeface="Arial" panose="020B0604020202020204" pitchFamily="34" charset="0"/>
                <a:cs typeface="Arial" panose="020B0604020202020204" pitchFamily="34" charset="0"/>
              </a:rPr>
              <a:t>A művész </a:t>
            </a:r>
            <a:r>
              <a:rPr lang="hu-HU" sz="2400" b="1" dirty="0" smtClean="0">
                <a:solidFill>
                  <a:srgbClr val="FF0000"/>
                </a:solidFill>
                <a:latin typeface="Arial" panose="020B0604020202020204" pitchFamily="34" charset="0"/>
                <a:cs typeface="Arial" panose="020B0604020202020204" pitchFamily="34" charset="0"/>
              </a:rPr>
              <a:t>önarcképe</a:t>
            </a:r>
          </a:p>
          <a:p>
            <a:r>
              <a:rPr lang="hu-HU" sz="2400" b="1" dirty="0" smtClean="0">
                <a:solidFill>
                  <a:srgbClr val="FF0000"/>
                </a:solidFill>
                <a:latin typeface="Arial" panose="020B0604020202020204" pitchFamily="34" charset="0"/>
                <a:cs typeface="Arial" panose="020B0604020202020204" pitchFamily="34" charset="0"/>
              </a:rPr>
              <a:t>testvérével/Henrik/</a:t>
            </a:r>
          </a:p>
          <a:p>
            <a:r>
              <a:rPr lang="hu-HU" sz="2000" b="1" dirty="0" smtClean="0">
                <a:latin typeface="Arial" panose="020B0604020202020204" pitchFamily="34" charset="0"/>
                <a:cs typeface="Arial" panose="020B0604020202020204" pitchFamily="34" charset="0"/>
              </a:rPr>
              <a:t>1840</a:t>
            </a:r>
          </a:p>
          <a:p>
            <a:r>
              <a:rPr lang="hu-HU" sz="2000" b="1" dirty="0" smtClean="0">
                <a:latin typeface="Arial" panose="020B0604020202020204" pitchFamily="34" charset="0"/>
                <a:cs typeface="Arial" panose="020B0604020202020204" pitchFamily="34" charset="0"/>
              </a:rPr>
              <a:t>Olaj, vászon</a:t>
            </a:r>
          </a:p>
          <a:p>
            <a:r>
              <a:rPr lang="hu-HU" sz="2000" b="1" dirty="0" smtClean="0">
                <a:latin typeface="Arial" panose="020B0604020202020204" pitchFamily="34" charset="0"/>
                <a:cs typeface="Arial" panose="020B0604020202020204" pitchFamily="34" charset="0"/>
              </a:rPr>
              <a:t>84,5 cm x 71,5 cm</a:t>
            </a:r>
          </a:p>
          <a:p>
            <a:r>
              <a:rPr lang="hu-HU" sz="2000" b="1" dirty="0">
                <a:latin typeface="Arial" panose="020B0604020202020204" pitchFamily="34" charset="0"/>
                <a:cs typeface="Arial" panose="020B0604020202020204" pitchFamily="34" charset="0"/>
              </a:rPr>
              <a:t>Állami Művészeti </a:t>
            </a:r>
            <a:r>
              <a:rPr lang="hu-HU" sz="2000" b="1" dirty="0" smtClean="0">
                <a:latin typeface="Arial" panose="020B0604020202020204" pitchFamily="34" charset="0"/>
                <a:cs typeface="Arial" panose="020B0604020202020204" pitchFamily="34" charset="0"/>
              </a:rPr>
              <a:t>Galéria</a:t>
            </a:r>
          </a:p>
          <a:p>
            <a:r>
              <a:rPr lang="hu-HU" sz="2000" b="1" dirty="0" smtClean="0">
                <a:latin typeface="Arial" panose="020B0604020202020204" pitchFamily="34" charset="0"/>
                <a:cs typeface="Arial" panose="020B0604020202020204" pitchFamily="34" charset="0"/>
              </a:rPr>
              <a:t>Karlsruhe</a:t>
            </a:r>
            <a:r>
              <a:rPr lang="hu-HU" sz="2000" b="1" dirty="0">
                <a:latin typeface="Arial" panose="020B0604020202020204" pitchFamily="34" charset="0"/>
                <a:cs typeface="Arial" panose="020B0604020202020204" pitchFamily="34" charset="0"/>
              </a:rPr>
              <a:t> </a:t>
            </a:r>
            <a:endParaRPr lang="de-DE" sz="2000" b="1" dirty="0">
              <a:latin typeface="Arial" panose="020B0604020202020204" pitchFamily="34" charset="0"/>
              <a:cs typeface="Arial" panose="020B0604020202020204" pitchFamily="34" charset="0"/>
            </a:endParaRPr>
          </a:p>
        </p:txBody>
      </p:sp>
      <p:pic>
        <p:nvPicPr>
          <p:cNvPr id="17410" name="Picture 2" descr="Fájl:Winterhalter, Franz Xaver – Önarckép a művész testvérével – Google Art Proj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3" y="-24269"/>
            <a:ext cx="5755208" cy="6882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41115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404664"/>
            <a:ext cx="4572000" cy="2739211"/>
          </a:xfrm>
          <a:prstGeom prst="rect">
            <a:avLst/>
          </a:prstGeom>
        </p:spPr>
        <p:txBody>
          <a:bodyPr>
            <a:spAutoFit/>
          </a:bodyPr>
          <a:lstStyle/>
          <a:p>
            <a:r>
              <a:rPr lang="de-DE" sz="2400" b="1" dirty="0">
                <a:solidFill>
                  <a:srgbClr val="00B050"/>
                </a:solidFill>
                <a:latin typeface="Arial" panose="020B0604020202020204" pitchFamily="34" charset="0"/>
                <a:cs typeface="Arial" panose="020B0604020202020204" pitchFamily="34" charset="0"/>
              </a:rPr>
              <a:t>WINTERHALTER</a:t>
            </a:r>
            <a:r>
              <a:rPr lang="de-DE" sz="2400" b="1" dirty="0" smtClean="0">
                <a:solidFill>
                  <a:srgbClr val="00B050"/>
                </a:solidFill>
                <a:latin typeface="Arial" panose="020B0604020202020204" pitchFamily="34" charset="0"/>
                <a:cs typeface="Arial" panose="020B0604020202020204" pitchFamily="34" charset="0"/>
              </a:rPr>
              <a:t>,</a:t>
            </a:r>
            <a:endParaRPr lang="hu-HU" sz="2400" b="1" dirty="0" smtClean="0">
              <a:solidFill>
                <a:srgbClr val="00B050"/>
              </a:solidFill>
              <a:latin typeface="Arial" panose="020B0604020202020204" pitchFamily="34" charset="0"/>
              <a:cs typeface="Arial" panose="020B0604020202020204" pitchFamily="34" charset="0"/>
            </a:endParaRPr>
          </a:p>
          <a:p>
            <a:r>
              <a:rPr lang="de-DE" sz="2400" b="1" dirty="0" smtClean="0">
                <a:solidFill>
                  <a:srgbClr val="00B050"/>
                </a:solidFill>
                <a:latin typeface="Arial" panose="020B0604020202020204" pitchFamily="34" charset="0"/>
                <a:cs typeface="Arial" panose="020B0604020202020204" pitchFamily="34" charset="0"/>
              </a:rPr>
              <a:t>Franz </a:t>
            </a:r>
            <a:r>
              <a:rPr lang="de-DE" sz="2400" b="1" dirty="0">
                <a:solidFill>
                  <a:srgbClr val="00B050"/>
                </a:solidFill>
                <a:latin typeface="Arial" panose="020B0604020202020204" pitchFamily="34" charset="0"/>
                <a:cs typeface="Arial" panose="020B0604020202020204" pitchFamily="34" charset="0"/>
              </a:rPr>
              <a:t>Xaver</a:t>
            </a:r>
          </a:p>
          <a:p>
            <a:r>
              <a:rPr lang="de-DE" sz="2000" b="1" dirty="0">
                <a:latin typeface="Arial" panose="020B0604020202020204" pitchFamily="34" charset="0"/>
                <a:cs typeface="Arial" panose="020B0604020202020204" pitchFamily="34" charset="0"/>
              </a:rPr>
              <a:t>(sz. 1805, Menzenschwand, </a:t>
            </a:r>
            <a:endParaRPr lang="hu-HU" sz="2000" b="1" dirty="0" smtClean="0">
              <a:latin typeface="Arial" panose="020B0604020202020204" pitchFamily="34" charset="0"/>
              <a:cs typeface="Arial" panose="020B0604020202020204" pitchFamily="34" charset="0"/>
            </a:endParaRPr>
          </a:p>
          <a:p>
            <a:r>
              <a:rPr lang="de-DE" sz="2000" b="1" dirty="0" smtClean="0">
                <a:latin typeface="Arial" panose="020B0604020202020204" pitchFamily="34" charset="0"/>
                <a:cs typeface="Arial" panose="020B0604020202020204" pitchFamily="34" charset="0"/>
              </a:rPr>
              <a:t>megh</a:t>
            </a:r>
            <a:r>
              <a:rPr lang="de-DE" sz="2000" b="1" dirty="0">
                <a:latin typeface="Arial" panose="020B0604020202020204" pitchFamily="34" charset="0"/>
                <a:cs typeface="Arial" panose="020B0604020202020204" pitchFamily="34" charset="0"/>
              </a:rPr>
              <a:t>. 1873, Frankfurt</a:t>
            </a:r>
            <a:r>
              <a:rPr lang="de-DE" sz="2000" b="1" dirty="0" smtClean="0">
                <a:latin typeface="Arial" panose="020B0604020202020204" pitchFamily="34" charset="0"/>
                <a:cs typeface="Arial" panose="020B0604020202020204" pitchFamily="34" charset="0"/>
              </a:rPr>
              <a:t>)</a:t>
            </a:r>
            <a:endParaRPr lang="hu-HU" sz="2000" b="1" dirty="0" smtClean="0">
              <a:latin typeface="Arial" panose="020B0604020202020204" pitchFamily="34" charset="0"/>
              <a:cs typeface="Arial" panose="020B0604020202020204" pitchFamily="34" charset="0"/>
            </a:endParaRPr>
          </a:p>
          <a:p>
            <a:r>
              <a:rPr lang="hu-HU" sz="2400" b="1" dirty="0">
                <a:solidFill>
                  <a:srgbClr val="FF0000"/>
                </a:solidFill>
                <a:latin typeface="Arial" panose="020B0604020202020204" pitchFamily="34" charset="0"/>
                <a:cs typeface="Arial" panose="020B0604020202020204" pitchFamily="34" charset="0"/>
              </a:rPr>
              <a:t>Római műfaji </a:t>
            </a:r>
            <a:r>
              <a:rPr lang="hu-HU" sz="2400" b="1" dirty="0" smtClean="0">
                <a:solidFill>
                  <a:srgbClr val="FF0000"/>
                </a:solidFill>
                <a:latin typeface="Arial" panose="020B0604020202020204" pitchFamily="34" charset="0"/>
                <a:cs typeface="Arial" panose="020B0604020202020204" pitchFamily="34" charset="0"/>
              </a:rPr>
              <a:t>jelenet</a:t>
            </a:r>
          </a:p>
          <a:p>
            <a:r>
              <a:rPr lang="hu-HU" sz="2000" b="1" dirty="0" smtClean="0">
                <a:latin typeface="Arial" panose="020B0604020202020204" pitchFamily="34" charset="0"/>
                <a:cs typeface="Arial" panose="020B0604020202020204" pitchFamily="34" charset="0"/>
              </a:rPr>
              <a:t>1833</a:t>
            </a:r>
          </a:p>
          <a:p>
            <a:r>
              <a:rPr lang="hu-HU" sz="2000" b="1" dirty="0" smtClean="0">
                <a:latin typeface="Arial" panose="020B0604020202020204" pitchFamily="34" charset="0"/>
                <a:cs typeface="Arial" panose="020B0604020202020204" pitchFamily="34" charset="0"/>
              </a:rPr>
              <a:t>Olaj, vászon</a:t>
            </a:r>
          </a:p>
          <a:p>
            <a:r>
              <a:rPr lang="hu-HU" sz="2000" b="1" dirty="0" smtClean="0">
                <a:latin typeface="Arial" panose="020B0604020202020204" pitchFamily="34" charset="0"/>
                <a:cs typeface="Arial" panose="020B0604020202020204" pitchFamily="34" charset="0"/>
              </a:rPr>
              <a:t>Magángyűjtemény</a:t>
            </a:r>
            <a:endParaRPr lang="de-DE" sz="2000" b="1" dirty="0">
              <a:latin typeface="Arial" panose="020B0604020202020204" pitchFamily="34" charset="0"/>
              <a:cs typeface="Arial" panose="020B0604020202020204" pitchFamily="34" charset="0"/>
            </a:endParaRPr>
          </a:p>
        </p:txBody>
      </p:sp>
      <p:pic>
        <p:nvPicPr>
          <p:cNvPr id="18434" name="Picture 2" descr="Fájl:Winterhalter roman műfaj sze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67587"/>
            <a:ext cx="5436096" cy="6925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45600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310821" y="1700808"/>
            <a:ext cx="4572000" cy="2985433"/>
          </a:xfrm>
          <a:prstGeom prst="rect">
            <a:avLst/>
          </a:prstGeom>
        </p:spPr>
        <p:txBody>
          <a:bodyPr>
            <a:spAutoFit/>
          </a:bodyPr>
          <a:lstStyle/>
          <a:p>
            <a:r>
              <a:rPr lang="de-DE" sz="2400" b="1" dirty="0">
                <a:solidFill>
                  <a:srgbClr val="00B050"/>
                </a:solidFill>
                <a:latin typeface="Arial" panose="020B0604020202020204" pitchFamily="34" charset="0"/>
                <a:cs typeface="Arial" panose="020B0604020202020204" pitchFamily="34" charset="0"/>
              </a:rPr>
              <a:t>WINTERHALTER, Franz Xaver</a:t>
            </a:r>
          </a:p>
          <a:p>
            <a:r>
              <a:rPr lang="de-DE" sz="2000" b="1" dirty="0">
                <a:latin typeface="Arial" panose="020B0604020202020204" pitchFamily="34" charset="0"/>
                <a:cs typeface="Arial" panose="020B0604020202020204" pitchFamily="34" charset="0"/>
              </a:rPr>
              <a:t>(sz. 1805, Menzenschwand, megh. 1873, Frankfurt</a:t>
            </a:r>
            <a:r>
              <a:rPr lang="de-DE" sz="2000" b="1" dirty="0" smtClean="0">
                <a:latin typeface="Arial" panose="020B0604020202020204" pitchFamily="34" charset="0"/>
                <a:cs typeface="Arial" panose="020B0604020202020204" pitchFamily="34" charset="0"/>
              </a:rPr>
              <a:t>)</a:t>
            </a:r>
            <a:endParaRPr lang="hu-HU" sz="2000" b="1" dirty="0" smtClean="0">
              <a:latin typeface="Arial" panose="020B0604020202020204" pitchFamily="34" charset="0"/>
              <a:cs typeface="Arial" panose="020B0604020202020204" pitchFamily="34" charset="0"/>
            </a:endParaRPr>
          </a:p>
          <a:p>
            <a:r>
              <a:rPr lang="hu-HU" sz="2400" b="1" dirty="0" smtClean="0">
                <a:solidFill>
                  <a:srgbClr val="FF0000"/>
                </a:solidFill>
                <a:latin typeface="Arial" panose="020B0604020202020204" pitchFamily="34" charset="0"/>
                <a:cs typeface="Arial" panose="020B0604020202020204" pitchFamily="34" charset="0"/>
              </a:rPr>
              <a:t>Dekameron</a:t>
            </a:r>
          </a:p>
          <a:p>
            <a:r>
              <a:rPr lang="hu-HU" sz="2000" b="1" dirty="0" smtClean="0">
                <a:latin typeface="Arial" panose="020B0604020202020204" pitchFamily="34" charset="0"/>
                <a:cs typeface="Arial" panose="020B0604020202020204" pitchFamily="34" charset="0"/>
              </a:rPr>
              <a:t>1837</a:t>
            </a:r>
          </a:p>
          <a:p>
            <a:r>
              <a:rPr lang="hu-HU" sz="2000" b="1" dirty="0" smtClean="0">
                <a:latin typeface="Arial" panose="020B0604020202020204" pitchFamily="34" charset="0"/>
                <a:cs typeface="Arial" panose="020B0604020202020204" pitchFamily="34" charset="0"/>
              </a:rPr>
              <a:t>Olaj, vászon</a:t>
            </a:r>
          </a:p>
          <a:p>
            <a:r>
              <a:rPr lang="hu-HU" sz="2000" b="1" dirty="0" smtClean="0">
                <a:latin typeface="Arial" panose="020B0604020202020204" pitchFamily="34" charset="0"/>
                <a:cs typeface="Arial" panose="020B0604020202020204" pitchFamily="34" charset="0"/>
              </a:rPr>
              <a:t>190,5 cm x 254 </a:t>
            </a:r>
            <a:r>
              <a:rPr lang="hu-HU" sz="2000" b="1" dirty="0">
                <a:latin typeface="Arial" panose="020B0604020202020204" pitchFamily="34" charset="0"/>
                <a:cs typeface="Arial" panose="020B0604020202020204" pitchFamily="34" charset="0"/>
              </a:rPr>
              <a:t>cm </a:t>
            </a:r>
            <a:endParaRPr lang="hu-HU" sz="2000" b="1" dirty="0" smtClean="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Gartenpalais </a:t>
            </a:r>
            <a:r>
              <a:rPr lang="hu-HU" sz="2000" b="1" dirty="0" smtClean="0">
                <a:latin typeface="Arial" panose="020B0604020202020204" pitchFamily="34" charset="0"/>
                <a:cs typeface="Arial" panose="020B0604020202020204" pitchFamily="34" charset="0"/>
              </a:rPr>
              <a:t>Liechtenstein</a:t>
            </a:r>
          </a:p>
          <a:p>
            <a:r>
              <a:rPr lang="hu-HU" sz="2000" b="1" dirty="0" smtClean="0">
                <a:latin typeface="Arial" panose="020B0604020202020204" pitchFamily="34" charset="0"/>
                <a:cs typeface="Arial" panose="020B0604020202020204" pitchFamily="34" charset="0"/>
              </a:rPr>
              <a:t>Bécs</a:t>
            </a:r>
            <a:endParaRPr lang="de-DE"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72073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ésentation des Beaux-Arts de Paris | Beaux-arts de Par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967" y="260648"/>
            <a:ext cx="9355967" cy="623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67370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
            <a:ext cx="9144000" cy="6629400"/>
          </a:xfrm>
          <a:prstGeom prst="rect">
            <a:avLst/>
          </a:prstGeom>
        </p:spPr>
      </p:pic>
    </p:spTree>
    <p:extLst>
      <p:ext uri="{BB962C8B-B14F-4D97-AF65-F5344CB8AC3E}">
        <p14:creationId xmlns:p14="http://schemas.microsoft.com/office/powerpoint/2010/main" val="22936417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92886" y="476672"/>
            <a:ext cx="4572000" cy="3785652"/>
          </a:xfrm>
          <a:prstGeom prst="rect">
            <a:avLst/>
          </a:prstGeom>
        </p:spPr>
        <p:txBody>
          <a:bodyPr>
            <a:spAutoFit/>
          </a:bodyPr>
          <a:lstStyle/>
          <a:p>
            <a:r>
              <a:rPr lang="de-DE" sz="2400" b="1" dirty="0">
                <a:solidFill>
                  <a:srgbClr val="00B050"/>
                </a:solidFill>
                <a:latin typeface="Arial" panose="020B0604020202020204" pitchFamily="34" charset="0"/>
                <a:cs typeface="Arial" panose="020B0604020202020204" pitchFamily="34" charset="0"/>
              </a:rPr>
              <a:t>WINTERHALTER, </a:t>
            </a:r>
            <a:endParaRPr lang="hu-HU" sz="2400" b="1" dirty="0" smtClean="0">
              <a:solidFill>
                <a:srgbClr val="00B050"/>
              </a:solidFill>
              <a:latin typeface="Arial" panose="020B0604020202020204" pitchFamily="34" charset="0"/>
              <a:cs typeface="Arial" panose="020B0604020202020204" pitchFamily="34" charset="0"/>
            </a:endParaRPr>
          </a:p>
          <a:p>
            <a:r>
              <a:rPr lang="de-DE" sz="2400" b="1" dirty="0" smtClean="0">
                <a:solidFill>
                  <a:srgbClr val="00B050"/>
                </a:solidFill>
                <a:latin typeface="Arial" panose="020B0604020202020204" pitchFamily="34" charset="0"/>
                <a:cs typeface="Arial" panose="020B0604020202020204" pitchFamily="34" charset="0"/>
              </a:rPr>
              <a:t>Franz </a:t>
            </a:r>
            <a:r>
              <a:rPr lang="de-DE" sz="2400" b="1" dirty="0">
                <a:solidFill>
                  <a:srgbClr val="00B050"/>
                </a:solidFill>
                <a:latin typeface="Arial" panose="020B0604020202020204" pitchFamily="34" charset="0"/>
                <a:cs typeface="Arial" panose="020B0604020202020204" pitchFamily="34" charset="0"/>
              </a:rPr>
              <a:t>Xaver</a:t>
            </a:r>
          </a:p>
          <a:p>
            <a:r>
              <a:rPr lang="de-DE" sz="2000" b="1" dirty="0">
                <a:latin typeface="Arial" panose="020B0604020202020204" pitchFamily="34" charset="0"/>
                <a:cs typeface="Arial" panose="020B0604020202020204" pitchFamily="34" charset="0"/>
              </a:rPr>
              <a:t>(sz. 1805, Menzenschwand, </a:t>
            </a:r>
            <a:endParaRPr lang="hu-HU" sz="2000" b="1" dirty="0" smtClean="0">
              <a:latin typeface="Arial" panose="020B0604020202020204" pitchFamily="34" charset="0"/>
              <a:cs typeface="Arial" panose="020B0604020202020204" pitchFamily="34" charset="0"/>
            </a:endParaRPr>
          </a:p>
          <a:p>
            <a:r>
              <a:rPr lang="de-DE" sz="2000" b="1" dirty="0" smtClean="0">
                <a:latin typeface="Arial" panose="020B0604020202020204" pitchFamily="34" charset="0"/>
                <a:cs typeface="Arial" panose="020B0604020202020204" pitchFamily="34" charset="0"/>
              </a:rPr>
              <a:t>megh</a:t>
            </a:r>
            <a:r>
              <a:rPr lang="de-DE" sz="2000" b="1" dirty="0">
                <a:latin typeface="Arial" panose="020B0604020202020204" pitchFamily="34" charset="0"/>
                <a:cs typeface="Arial" panose="020B0604020202020204" pitchFamily="34" charset="0"/>
              </a:rPr>
              <a:t>. 1873, Frankfurt</a:t>
            </a:r>
            <a:r>
              <a:rPr lang="de-DE" sz="2000" b="1" dirty="0" smtClean="0">
                <a:latin typeface="Arial" panose="020B0604020202020204" pitchFamily="34" charset="0"/>
                <a:cs typeface="Arial" panose="020B0604020202020204" pitchFamily="34" charset="0"/>
              </a:rPr>
              <a:t>)</a:t>
            </a:r>
            <a:endParaRPr lang="hu-HU" sz="2000" b="1" dirty="0" smtClean="0">
              <a:latin typeface="Arial" panose="020B0604020202020204" pitchFamily="34" charset="0"/>
              <a:cs typeface="Arial" panose="020B0604020202020204" pitchFamily="34" charset="0"/>
            </a:endParaRPr>
          </a:p>
          <a:p>
            <a:r>
              <a:rPr lang="hu-HU" sz="2400" b="1" dirty="0" smtClean="0">
                <a:solidFill>
                  <a:srgbClr val="FF0000"/>
                </a:solidFill>
                <a:latin typeface="Arial" panose="020B0604020202020204" pitchFamily="34" charset="0"/>
                <a:cs typeface="Arial" panose="020B0604020202020204" pitchFamily="34" charset="0"/>
              </a:rPr>
              <a:t>Erzsébet osztrák császárné </a:t>
            </a:r>
            <a:r>
              <a:rPr lang="hu-HU" sz="2400" b="1" dirty="0">
                <a:solidFill>
                  <a:srgbClr val="FF0000"/>
                </a:solidFill>
                <a:latin typeface="Arial" panose="020B0604020202020204" pitchFamily="34" charset="0"/>
                <a:cs typeface="Arial" panose="020B0604020202020204" pitchFamily="34" charset="0"/>
              </a:rPr>
              <a:t>gyémántcsillagokkal díszített </a:t>
            </a:r>
            <a:endParaRPr lang="hu-HU" sz="2400" b="1" dirty="0" smtClean="0">
              <a:solidFill>
                <a:srgbClr val="FF0000"/>
              </a:solidFill>
              <a:latin typeface="Arial" panose="020B0604020202020204" pitchFamily="34" charset="0"/>
              <a:cs typeface="Arial" panose="020B0604020202020204" pitchFamily="34" charset="0"/>
            </a:endParaRPr>
          </a:p>
          <a:p>
            <a:r>
              <a:rPr lang="hu-HU" sz="2400" b="1" dirty="0" smtClean="0">
                <a:solidFill>
                  <a:srgbClr val="FF0000"/>
                </a:solidFill>
                <a:latin typeface="Arial" panose="020B0604020202020204" pitchFamily="34" charset="0"/>
                <a:cs typeface="Arial" panose="020B0604020202020204" pitchFamily="34" charset="0"/>
              </a:rPr>
              <a:t>udvari díszruhában</a:t>
            </a:r>
          </a:p>
          <a:p>
            <a:r>
              <a:rPr lang="hu-HU" sz="2000" b="1" dirty="0" smtClean="0">
                <a:latin typeface="Arial" panose="020B0604020202020204" pitchFamily="34" charset="0"/>
                <a:cs typeface="Arial" panose="020B0604020202020204" pitchFamily="34" charset="0"/>
              </a:rPr>
              <a:t>1865</a:t>
            </a:r>
          </a:p>
          <a:p>
            <a:r>
              <a:rPr lang="hu-HU" sz="2000" b="1" dirty="0" smtClean="0">
                <a:latin typeface="Arial" panose="020B0604020202020204" pitchFamily="34" charset="0"/>
                <a:cs typeface="Arial" panose="020B0604020202020204" pitchFamily="34" charset="0"/>
              </a:rPr>
              <a:t>Olaj, vászon</a:t>
            </a:r>
          </a:p>
          <a:p>
            <a:r>
              <a:rPr lang="hu-HU" sz="2000" b="1" dirty="0">
                <a:latin typeface="Arial" panose="020B0604020202020204" pitchFamily="34" charset="0"/>
                <a:cs typeface="Arial" panose="020B0604020202020204" pitchFamily="34" charset="0"/>
              </a:rPr>
              <a:t>255 </a:t>
            </a:r>
            <a:r>
              <a:rPr lang="hu-HU" sz="2000" b="1" dirty="0" smtClean="0">
                <a:latin typeface="Arial" panose="020B0604020202020204" pitchFamily="34" charset="0"/>
                <a:cs typeface="Arial" panose="020B0604020202020204" pitchFamily="34" charset="0"/>
              </a:rPr>
              <a:t>cm x 133 </a:t>
            </a:r>
            <a:r>
              <a:rPr lang="hu-HU" sz="2000" b="1" dirty="0">
                <a:latin typeface="Arial" panose="020B0604020202020204" pitchFamily="34" charset="0"/>
                <a:cs typeface="Arial" panose="020B0604020202020204" pitchFamily="34" charset="0"/>
              </a:rPr>
              <a:t>cm </a:t>
            </a:r>
            <a:endParaRPr lang="hu-HU" sz="2000" b="1" dirty="0" smtClean="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Kunsthistorisches Museum Wien</a:t>
            </a:r>
            <a:endParaRPr lang="de-DE" sz="2000" b="1" dirty="0">
              <a:latin typeface="Arial" panose="020B0604020202020204" pitchFamily="34" charset="0"/>
              <a:cs typeface="Arial" panose="020B0604020202020204" pitchFamily="34" charset="0"/>
            </a:endParaRPr>
          </a:p>
        </p:txBody>
      </p:sp>
      <p:pic>
        <p:nvPicPr>
          <p:cNvPr id="20482" name="Picture 2" descr="Fájl:Winterhalter Elisabeth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9" y="-67462"/>
            <a:ext cx="4499990" cy="6929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2770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7990" y="0"/>
            <a:ext cx="5591908" cy="6858000"/>
          </a:xfrm>
          <a:prstGeom prst="rect">
            <a:avLst/>
          </a:prstGeom>
        </p:spPr>
      </p:pic>
      <p:sp>
        <p:nvSpPr>
          <p:cNvPr id="3" name="Téglalap 2"/>
          <p:cNvSpPr/>
          <p:nvPr/>
        </p:nvSpPr>
        <p:spPr>
          <a:xfrm>
            <a:off x="251520" y="188640"/>
            <a:ext cx="4572000" cy="3785652"/>
          </a:xfrm>
          <a:prstGeom prst="rect">
            <a:avLst/>
          </a:prstGeom>
        </p:spPr>
        <p:txBody>
          <a:bodyPr>
            <a:spAutoFit/>
          </a:bodyPr>
          <a:lstStyle/>
          <a:p>
            <a:r>
              <a:rPr lang="de-DE" sz="2400" b="1" dirty="0">
                <a:solidFill>
                  <a:srgbClr val="00B050"/>
                </a:solidFill>
                <a:latin typeface="Arial" panose="020B0604020202020204" pitchFamily="34" charset="0"/>
                <a:cs typeface="Arial" panose="020B0604020202020204" pitchFamily="34" charset="0"/>
              </a:rPr>
              <a:t>WINTERHALTER, </a:t>
            </a:r>
            <a:endParaRPr lang="hu-HU" sz="2400" b="1" dirty="0">
              <a:solidFill>
                <a:srgbClr val="00B050"/>
              </a:solidFill>
              <a:latin typeface="Arial" panose="020B0604020202020204" pitchFamily="34" charset="0"/>
              <a:cs typeface="Arial" panose="020B0604020202020204" pitchFamily="34" charset="0"/>
            </a:endParaRPr>
          </a:p>
          <a:p>
            <a:r>
              <a:rPr lang="de-DE" sz="2400" b="1" dirty="0">
                <a:solidFill>
                  <a:srgbClr val="00B050"/>
                </a:solidFill>
                <a:latin typeface="Arial" panose="020B0604020202020204" pitchFamily="34" charset="0"/>
                <a:cs typeface="Arial" panose="020B0604020202020204" pitchFamily="34" charset="0"/>
              </a:rPr>
              <a:t>Franz Xaver</a:t>
            </a:r>
          </a:p>
          <a:p>
            <a:r>
              <a:rPr lang="de-DE" sz="2000" b="1" dirty="0">
                <a:latin typeface="Arial" panose="020B0604020202020204" pitchFamily="34" charset="0"/>
                <a:cs typeface="Arial" panose="020B0604020202020204" pitchFamily="34" charset="0"/>
              </a:rPr>
              <a:t>(sz. 1805, Menzenschwand, </a:t>
            </a:r>
            <a:endParaRPr lang="hu-HU" sz="2000" b="1" dirty="0" smtClean="0">
              <a:latin typeface="Arial" panose="020B0604020202020204" pitchFamily="34" charset="0"/>
              <a:cs typeface="Arial" panose="020B0604020202020204" pitchFamily="34" charset="0"/>
            </a:endParaRPr>
          </a:p>
          <a:p>
            <a:r>
              <a:rPr lang="de-DE" sz="2000" b="1" dirty="0" smtClean="0">
                <a:latin typeface="Arial" panose="020B0604020202020204" pitchFamily="34" charset="0"/>
                <a:cs typeface="Arial" panose="020B0604020202020204" pitchFamily="34" charset="0"/>
              </a:rPr>
              <a:t>megh</a:t>
            </a:r>
            <a:r>
              <a:rPr lang="de-DE" sz="2000" b="1" dirty="0">
                <a:latin typeface="Arial" panose="020B0604020202020204" pitchFamily="34" charset="0"/>
                <a:cs typeface="Arial" panose="020B0604020202020204" pitchFamily="34" charset="0"/>
              </a:rPr>
              <a:t>. 1873, Frankfurt</a:t>
            </a:r>
            <a:r>
              <a:rPr lang="de-DE" sz="2000" b="1" dirty="0" smtClean="0">
                <a:latin typeface="Arial" panose="020B0604020202020204" pitchFamily="34" charset="0"/>
                <a:cs typeface="Arial" panose="020B0604020202020204" pitchFamily="34" charset="0"/>
              </a:rPr>
              <a:t>)</a:t>
            </a:r>
            <a:endParaRPr lang="hu-HU" sz="2000" b="1" dirty="0" smtClean="0">
              <a:latin typeface="Arial" panose="020B0604020202020204" pitchFamily="34" charset="0"/>
              <a:cs typeface="Arial" panose="020B0604020202020204" pitchFamily="34" charset="0"/>
            </a:endParaRPr>
          </a:p>
          <a:p>
            <a:r>
              <a:rPr lang="fr-FR" sz="2400" b="1" dirty="0">
                <a:solidFill>
                  <a:srgbClr val="FF0000"/>
                </a:solidFill>
                <a:latin typeface="Arial" panose="020B0604020202020204" pitchFamily="34" charset="0"/>
                <a:cs typeface="Arial" panose="020B0604020202020204" pitchFamily="34" charset="0"/>
              </a:rPr>
              <a:t>La Princesse Sophie </a:t>
            </a:r>
            <a:endParaRPr lang="hu-HU" sz="2400" b="1" dirty="0" smtClean="0">
              <a:solidFill>
                <a:srgbClr val="FF0000"/>
              </a:solidFill>
              <a:latin typeface="Arial" panose="020B0604020202020204" pitchFamily="34" charset="0"/>
              <a:cs typeface="Arial" panose="020B0604020202020204" pitchFamily="34" charset="0"/>
            </a:endParaRPr>
          </a:p>
          <a:p>
            <a:r>
              <a:rPr lang="fr-FR" sz="2400" b="1" dirty="0" smtClean="0">
                <a:solidFill>
                  <a:srgbClr val="FF0000"/>
                </a:solidFill>
                <a:latin typeface="Arial" panose="020B0604020202020204" pitchFamily="34" charset="0"/>
                <a:cs typeface="Arial" panose="020B0604020202020204" pitchFamily="34" charset="0"/>
              </a:rPr>
              <a:t>Troubetskoï</a:t>
            </a:r>
            <a:r>
              <a:rPr lang="fr-FR" sz="2400" b="1" dirty="0">
                <a:solidFill>
                  <a:srgbClr val="FF0000"/>
                </a:solidFill>
                <a:latin typeface="Arial" panose="020B0604020202020204" pitchFamily="34" charset="0"/>
                <a:cs typeface="Arial" panose="020B0604020202020204" pitchFamily="34" charset="0"/>
              </a:rPr>
              <a:t>, Morny </a:t>
            </a:r>
            <a:endParaRPr lang="hu-HU" sz="2400" b="1" dirty="0" smtClean="0">
              <a:solidFill>
                <a:srgbClr val="FF0000"/>
              </a:solidFill>
              <a:latin typeface="Arial" panose="020B0604020202020204" pitchFamily="34" charset="0"/>
              <a:cs typeface="Arial" panose="020B0604020202020204" pitchFamily="34" charset="0"/>
            </a:endParaRPr>
          </a:p>
          <a:p>
            <a:r>
              <a:rPr lang="fr-FR" sz="2400" b="1" dirty="0" smtClean="0">
                <a:solidFill>
                  <a:srgbClr val="FF0000"/>
                </a:solidFill>
                <a:latin typeface="Arial" panose="020B0604020202020204" pitchFamily="34" charset="0"/>
                <a:cs typeface="Arial" panose="020B0604020202020204" pitchFamily="34" charset="0"/>
              </a:rPr>
              <a:t>hercegné</a:t>
            </a:r>
            <a:endParaRPr lang="hu-HU" sz="2400" b="1" dirty="0" smtClean="0">
              <a:solidFill>
                <a:srgbClr val="FF0000"/>
              </a:solidFill>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1863</a:t>
            </a:r>
          </a:p>
          <a:p>
            <a:r>
              <a:rPr lang="hu-HU" sz="2000" b="1" dirty="0" smtClean="0">
                <a:latin typeface="Arial" panose="020B0604020202020204" pitchFamily="34" charset="0"/>
                <a:cs typeface="Arial" panose="020B0604020202020204" pitchFamily="34" charset="0"/>
              </a:rPr>
              <a:t>Olaj, vászon</a:t>
            </a:r>
          </a:p>
          <a:p>
            <a:r>
              <a:rPr lang="hu-HU" sz="2000" b="1" dirty="0">
                <a:latin typeface="Arial" panose="020B0604020202020204" pitchFamily="34" charset="0"/>
                <a:cs typeface="Arial" panose="020B0604020202020204" pitchFamily="34" charset="0"/>
              </a:rPr>
              <a:t> 94 </a:t>
            </a:r>
            <a:r>
              <a:rPr lang="hu-HU" sz="2000" b="1" dirty="0" smtClean="0">
                <a:latin typeface="Arial" panose="020B0604020202020204" pitchFamily="34" charset="0"/>
                <a:cs typeface="Arial" panose="020B0604020202020204" pitchFamily="34" charset="0"/>
              </a:rPr>
              <a:t>cm x 73 cm</a:t>
            </a:r>
          </a:p>
          <a:p>
            <a:r>
              <a:rPr lang="hu-HU" sz="2000" b="1" dirty="0">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Compiègne-i </a:t>
            </a:r>
            <a:r>
              <a:rPr lang="hu-HU" sz="2000" b="1" dirty="0">
                <a:latin typeface="Arial" panose="020B0604020202020204" pitchFamily="34" charset="0"/>
                <a:cs typeface="Arial" panose="020B0604020202020204" pitchFamily="34" charset="0"/>
              </a:rPr>
              <a:t>kastély </a:t>
            </a:r>
          </a:p>
        </p:txBody>
      </p:sp>
    </p:spTree>
    <p:extLst>
      <p:ext uri="{BB962C8B-B14F-4D97-AF65-F5344CB8AC3E}">
        <p14:creationId xmlns:p14="http://schemas.microsoft.com/office/powerpoint/2010/main" val="224011345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332656"/>
            <a:ext cx="8712968" cy="7201972"/>
          </a:xfrm>
          <a:prstGeom prst="rect">
            <a:avLst/>
          </a:prstGeom>
        </p:spPr>
        <p:txBody>
          <a:bodyPr wrap="square">
            <a:spAutoFit/>
          </a:bodyPr>
          <a:lstStyle/>
          <a:p>
            <a:r>
              <a:rPr lang="en-US" sz="2400" b="1" dirty="0">
                <a:solidFill>
                  <a:srgbClr val="00B050"/>
                </a:solidFill>
                <a:latin typeface="Arial" panose="020B0604020202020204" pitchFamily="34" charset="0"/>
                <a:cs typeface="Arial" panose="020B0604020202020204" pitchFamily="34" charset="0"/>
              </a:rPr>
              <a:t>HOGARTH, William</a:t>
            </a:r>
          </a:p>
          <a:p>
            <a:r>
              <a:rPr lang="en-US" sz="2000" b="1" dirty="0">
                <a:latin typeface="Arial" panose="020B0604020202020204" pitchFamily="34" charset="0"/>
                <a:cs typeface="Arial" panose="020B0604020202020204" pitchFamily="34" charset="0"/>
              </a:rPr>
              <a:t>(sz. 1697, London, megh. 1764, London</a:t>
            </a:r>
            <a:r>
              <a:rPr lang="en-US" sz="2000" b="1" dirty="0" smtClean="0">
                <a:latin typeface="Arial" panose="020B0604020202020204" pitchFamily="34" charset="0"/>
                <a:cs typeface="Arial" panose="020B0604020202020204" pitchFamily="34" charset="0"/>
              </a:rPr>
              <a:t>)</a:t>
            </a:r>
            <a:endParaRPr lang="hu-HU" sz="2000" b="1" dirty="0" smtClean="0">
              <a:latin typeface="Arial" panose="020B0604020202020204" pitchFamily="34" charset="0"/>
              <a:cs typeface="Arial" panose="020B0604020202020204" pitchFamily="34" charset="0"/>
            </a:endParaRPr>
          </a:p>
          <a:p>
            <a:endParaRPr lang="hu-HU" sz="2000" b="1" dirty="0" smtClean="0">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A  modern karikaturisták előfutára</a:t>
            </a:r>
            <a:r>
              <a:rPr lang="hu-HU" sz="2000" b="1" dirty="0">
                <a:latin typeface="Arial" panose="020B0604020202020204" pitchFamily="34" charset="0"/>
                <a:cs typeface="Arial" panose="020B0604020202020204" pitchFamily="34" charset="0"/>
              </a:rPr>
              <a:t>, az angol nemzeti festészet megteremtője.</a:t>
            </a:r>
            <a:endParaRPr lang="hu-HU" sz="2000" b="1" dirty="0" smtClean="0">
              <a:latin typeface="Arial" panose="020B0604020202020204" pitchFamily="34" charset="0"/>
              <a:cs typeface="Arial" panose="020B0604020202020204" pitchFamily="34" charset="0"/>
            </a:endParaRPr>
          </a:p>
          <a:p>
            <a:r>
              <a:rPr lang="hu-HU" sz="2000" b="1" dirty="0">
                <a:latin typeface="Arial" panose="020B0604020202020204" pitchFamily="34" charset="0"/>
                <a:cs typeface="Arial" panose="020B0604020202020204" pitchFamily="34" charset="0"/>
              </a:rPr>
              <a:t>Angol festő és rézmetsző. Rokokó stílusú rézmetszőként tanult , és 1720-ra önállóan </a:t>
            </a:r>
            <a:r>
              <a:rPr lang="hu-HU" sz="2000" b="1" dirty="0" smtClean="0">
                <a:latin typeface="Arial" panose="020B0604020202020204" pitchFamily="34" charset="0"/>
                <a:cs typeface="Arial" panose="020B0604020202020204" pitchFamily="34" charset="0"/>
              </a:rPr>
              <a:t>dolgozott Londonban. </a:t>
            </a:r>
            <a:r>
              <a:rPr lang="hu-HU" sz="2000" b="1" dirty="0">
                <a:latin typeface="Arial" panose="020B0604020202020204" pitchFamily="34" charset="0"/>
                <a:cs typeface="Arial" panose="020B0604020202020204" pitchFamily="34" charset="0"/>
              </a:rPr>
              <a:t>Szabadidejében festészetet </a:t>
            </a:r>
            <a:r>
              <a:rPr lang="hu-HU" sz="2000" b="1" dirty="0" smtClean="0">
                <a:latin typeface="Arial" panose="020B0604020202020204" pitchFamily="34" charset="0"/>
                <a:cs typeface="Arial" panose="020B0604020202020204" pitchFamily="34" charset="0"/>
              </a:rPr>
              <a:t>tanult. 1730 körül </a:t>
            </a:r>
            <a:r>
              <a:rPr lang="hu-HU" sz="2000" b="1" dirty="0">
                <a:latin typeface="Arial" panose="020B0604020202020204" pitchFamily="34" charset="0"/>
                <a:cs typeface="Arial" panose="020B0604020202020204" pitchFamily="34" charset="0"/>
              </a:rPr>
              <a:t>időben találta fel és tette népszerűvé az anekdotikus képek sorozatának használatát, </a:t>
            </a:r>
            <a:r>
              <a:rPr lang="hu-HU" sz="2000" b="1" dirty="0" smtClean="0">
                <a:latin typeface="Arial" panose="020B0604020202020204" pitchFamily="34" charset="0"/>
                <a:cs typeface="Arial" panose="020B0604020202020204" pitchFamily="34" charset="0"/>
              </a:rPr>
              <a:t>hogy </a:t>
            </a:r>
            <a:r>
              <a:rPr lang="hu-HU" sz="2000" b="1" dirty="0">
                <a:latin typeface="Arial" panose="020B0604020202020204" pitchFamily="34" charset="0"/>
                <a:cs typeface="Arial" panose="020B0604020202020204" pitchFamily="34" charset="0"/>
              </a:rPr>
              <a:t>erkölcsi bizonyítékokat mutassanak be és szatirizálják a társadalmi visszaéléseket</a:t>
            </a:r>
            <a:r>
              <a:rPr lang="hu-HU" sz="2000" b="1" dirty="0" smtClean="0">
                <a:latin typeface="Arial" panose="020B0604020202020204" pitchFamily="34" charset="0"/>
                <a:cs typeface="Arial" panose="020B0604020202020204" pitchFamily="34" charset="0"/>
              </a:rPr>
              <a:t>.</a:t>
            </a:r>
          </a:p>
          <a:p>
            <a:r>
              <a:rPr lang="hu-HU" sz="2000" b="1" dirty="0">
                <a:latin typeface="Arial" panose="020B0604020202020204" pitchFamily="34" charset="0"/>
                <a:cs typeface="Arial" panose="020B0604020202020204" pitchFamily="34" charset="0"/>
              </a:rPr>
              <a:t>Szatírája ugyanúgy irányult a </a:t>
            </a:r>
            <a:r>
              <a:rPr lang="hu-HU" sz="2000" b="1" dirty="0" err="1">
                <a:latin typeface="Arial" panose="020B0604020202020204" pitchFamily="34" charset="0"/>
                <a:cs typeface="Arial" panose="020B0604020202020204" pitchFamily="34" charset="0"/>
              </a:rPr>
              <a:t>pedanciára</a:t>
            </a:r>
            <a:r>
              <a:rPr lang="hu-HU" sz="2000" b="1" dirty="0">
                <a:latin typeface="Arial" panose="020B0604020202020204" pitchFamily="34" charset="0"/>
                <a:cs typeface="Arial" panose="020B0604020202020204" pitchFamily="34" charset="0"/>
              </a:rPr>
              <a:t> és az affektálásra, mint az erkölcstelenségre, és bizonyos mértékig a józan ész védelmezőjének tekintette magát a francia és olasz modor divatjával szemben</a:t>
            </a:r>
            <a:r>
              <a:rPr lang="hu-HU" sz="2000" b="1" dirty="0" smtClean="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rPr>
              <a:t>1735 és 1755 között akadémiát vezetett a </a:t>
            </a:r>
            <a:r>
              <a:rPr lang="hu-HU" sz="2000" b="1" dirty="0" err="1">
                <a:latin typeface="Arial" panose="020B0604020202020204" pitchFamily="34" charset="0"/>
                <a:cs typeface="Arial" panose="020B0604020202020204" pitchFamily="34" charset="0"/>
              </a:rPr>
              <a:t>St</a:t>
            </a:r>
            <a:r>
              <a:rPr lang="hu-HU" sz="2000" b="1" dirty="0">
                <a:latin typeface="Arial" panose="020B0604020202020204" pitchFamily="34" charset="0"/>
                <a:cs typeface="Arial" panose="020B0604020202020204" pitchFamily="34" charset="0"/>
              </a:rPr>
              <a:t> Martin's </a:t>
            </a:r>
            <a:r>
              <a:rPr lang="hu-HU" sz="2000" b="1" dirty="0" smtClean="0">
                <a:latin typeface="Arial" panose="020B0604020202020204" pitchFamily="34" charset="0"/>
                <a:cs typeface="Arial" panose="020B0604020202020204" pitchFamily="34" charset="0"/>
              </a:rPr>
              <a:t>Lane-en. </a:t>
            </a:r>
            <a:r>
              <a:rPr lang="hu-HU" sz="2000" b="1" dirty="0">
                <a:latin typeface="Arial" panose="020B0604020202020204" pitchFamily="34" charset="0"/>
                <a:cs typeface="Arial" panose="020B0604020202020204" pitchFamily="34" charset="0"/>
              </a:rPr>
              <a:t>munkásságának minőségével és eredetiségével megszabadította a brit művészetet a külföldi művészek uralma alól</a:t>
            </a:r>
            <a:r>
              <a:rPr lang="hu-HU" sz="2000" b="1" dirty="0" smtClean="0">
                <a:latin typeface="Arial" panose="020B0604020202020204" pitchFamily="34" charset="0"/>
                <a:cs typeface="Arial" panose="020B0604020202020204" pitchFamily="34" charset="0"/>
              </a:rPr>
              <a:t>.</a:t>
            </a:r>
            <a:r>
              <a:rPr lang="hu-HU" sz="2000" b="1" dirty="0">
                <a:latin typeface="Arial" panose="020B0604020202020204" pitchFamily="34" charset="0"/>
                <a:cs typeface="Arial" panose="020B0604020202020204" pitchFamily="34" charset="0"/>
              </a:rPr>
              <a:t> különösen informálisabb képei mutatják, hogy ecsetkezelése méltó volt találékony zsenialitásához</a:t>
            </a:r>
            <a:r>
              <a:rPr lang="hu-HU" sz="2000" b="1" dirty="0" smtClean="0">
                <a:latin typeface="Arial" panose="020B0604020202020204" pitchFamily="34" charset="0"/>
                <a:cs typeface="Arial" panose="020B0604020202020204" pitchFamily="34" charset="0"/>
              </a:rPr>
              <a:t>.</a:t>
            </a:r>
          </a:p>
          <a:p>
            <a:r>
              <a:rPr lang="hu-HU" sz="2000" b="1" dirty="0" smtClean="0">
                <a:latin typeface="Arial" panose="020B0604020202020204" pitchFamily="34" charset="0"/>
                <a:cs typeface="Arial" panose="020B0604020202020204" pitchFamily="34" charset="0"/>
              </a:rPr>
              <a:t>A </a:t>
            </a:r>
            <a:r>
              <a:rPr lang="hu-HU" sz="2400" b="1" dirty="0" err="1" smtClean="0">
                <a:solidFill>
                  <a:srgbClr val="FF0000"/>
                </a:solidFill>
                <a:latin typeface="Arial" panose="020B0604020202020204" pitchFamily="34" charset="0"/>
                <a:cs typeface="Arial" panose="020B0604020202020204" pitchFamily="34" charset="0"/>
              </a:rPr>
              <a:t>Rákárús</a:t>
            </a:r>
            <a:r>
              <a:rPr lang="hu-HU" sz="2400" b="1" dirty="0" smtClean="0">
                <a:solidFill>
                  <a:srgbClr val="FF0000"/>
                </a:solidFill>
                <a:latin typeface="Arial" panose="020B0604020202020204" pitchFamily="34" charset="0"/>
                <a:cs typeface="Arial" panose="020B0604020202020204" pitchFamily="34" charset="0"/>
              </a:rPr>
              <a:t> lány</a:t>
            </a:r>
            <a:r>
              <a:rPr lang="hu-HU" sz="2400" b="1" dirty="0">
                <a:solidFill>
                  <a:srgbClr val="FF0000"/>
                </a:solidFill>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rPr>
              <a:t>(National Gallery, London, kb. 1740) című kép lendületessége és spontaneitása például méltán tette a 18. század egyik legnépszerűbb </a:t>
            </a:r>
            <a:r>
              <a:rPr lang="hu-HU" sz="2000" b="1" dirty="0" smtClean="0">
                <a:latin typeface="Arial" panose="020B0604020202020204" pitchFamily="34" charset="0"/>
                <a:cs typeface="Arial" panose="020B0604020202020204" pitchFamily="34" charset="0"/>
              </a:rPr>
              <a:t>brit festményévé.</a:t>
            </a:r>
            <a:endParaRPr lang="hu-HU" sz="2000" b="1" dirty="0">
              <a:latin typeface="Arial" panose="020B0604020202020204" pitchFamily="34" charset="0"/>
              <a:cs typeface="Arial" panose="020B0604020202020204" pitchFamily="34" charset="0"/>
            </a:endParaRPr>
          </a:p>
          <a:p>
            <a:endParaRPr lang="hu-HU" dirty="0" smtClean="0"/>
          </a:p>
          <a:p>
            <a:endParaRPr lang="hu-HU" dirty="0"/>
          </a:p>
          <a:p>
            <a:endParaRPr lang="en-US" dirty="0"/>
          </a:p>
        </p:txBody>
      </p:sp>
    </p:spTree>
    <p:extLst>
      <p:ext uri="{BB962C8B-B14F-4D97-AF65-F5344CB8AC3E}">
        <p14:creationId xmlns:p14="http://schemas.microsoft.com/office/powerpoint/2010/main" val="146421625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www.wga.hu/art/h/hogarth/shrimp_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9" y="-3225"/>
            <a:ext cx="5580112" cy="6861226"/>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79512" y="332656"/>
            <a:ext cx="4572000" cy="2554545"/>
          </a:xfrm>
          <a:prstGeom prst="rect">
            <a:avLst/>
          </a:prstGeom>
        </p:spPr>
        <p:txBody>
          <a:bodyPr>
            <a:spAutoFit/>
          </a:bodyPr>
          <a:lstStyle/>
          <a:p>
            <a:r>
              <a:rPr lang="en-US" sz="2000" b="1" dirty="0">
                <a:solidFill>
                  <a:srgbClr val="00B050"/>
                </a:solidFill>
                <a:latin typeface="Arial" panose="020B0604020202020204" pitchFamily="34" charset="0"/>
                <a:cs typeface="Arial" panose="020B0604020202020204" pitchFamily="34" charset="0"/>
              </a:rPr>
              <a:t>HOGARTH, William</a:t>
            </a:r>
          </a:p>
          <a:p>
            <a:r>
              <a:rPr lang="en-US" b="1" dirty="0">
                <a:latin typeface="Arial" panose="020B0604020202020204" pitchFamily="34" charset="0"/>
                <a:cs typeface="Arial" panose="020B0604020202020204" pitchFamily="34" charset="0"/>
              </a:rPr>
              <a:t>(sz. 1697, London, </a:t>
            </a:r>
            <a:endParaRPr lang="hu-HU" b="1" dirty="0" smtClean="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megh</a:t>
            </a:r>
            <a:r>
              <a:rPr lang="en-US" b="1" dirty="0">
                <a:latin typeface="Arial" panose="020B0604020202020204" pitchFamily="34" charset="0"/>
                <a:cs typeface="Arial" panose="020B0604020202020204" pitchFamily="34" charset="0"/>
              </a:rPr>
              <a:t>. 1764, </a:t>
            </a:r>
            <a:r>
              <a:rPr lang="en-US" b="1" dirty="0" smtClean="0">
                <a:latin typeface="Arial" panose="020B0604020202020204" pitchFamily="34" charset="0"/>
                <a:cs typeface="Arial" panose="020B0604020202020204" pitchFamily="34" charset="0"/>
              </a:rPr>
              <a:t>London</a:t>
            </a:r>
            <a:endParaRPr lang="hu-HU" b="1" dirty="0" smtClean="0">
              <a:latin typeface="Arial" panose="020B0604020202020204" pitchFamily="34" charset="0"/>
              <a:cs typeface="Arial" panose="020B0604020202020204" pitchFamily="34" charset="0"/>
            </a:endParaRPr>
          </a:p>
          <a:p>
            <a:r>
              <a:rPr lang="hu-HU" sz="2400" b="1" dirty="0" smtClean="0">
                <a:solidFill>
                  <a:srgbClr val="FF0000"/>
                </a:solidFill>
                <a:latin typeface="Arial" panose="020B0604020202020204" pitchFamily="34" charset="0"/>
                <a:cs typeface="Arial" panose="020B0604020202020204" pitchFamily="34" charset="0"/>
              </a:rPr>
              <a:t>A rákárus lány</a:t>
            </a:r>
          </a:p>
          <a:p>
            <a:r>
              <a:rPr lang="hu-HU" sz="2000" b="1" dirty="0">
                <a:latin typeface="Arial" panose="020B0604020202020204" pitchFamily="34" charset="0"/>
                <a:cs typeface="Arial" panose="020B0604020202020204" pitchFamily="34" charset="0"/>
              </a:rPr>
              <a:t>kb. 1740</a:t>
            </a:r>
            <a:br>
              <a:rPr lang="hu-HU" sz="2000" b="1" dirty="0">
                <a:latin typeface="Arial" panose="020B0604020202020204" pitchFamily="34" charset="0"/>
                <a:cs typeface="Arial" panose="020B0604020202020204" pitchFamily="34" charset="0"/>
              </a:rPr>
            </a:br>
            <a:r>
              <a:rPr lang="hu-HU" sz="2000" b="1" dirty="0">
                <a:latin typeface="Arial" panose="020B0604020202020204" pitchFamily="34" charset="0"/>
                <a:cs typeface="Arial" panose="020B0604020202020204" pitchFamily="34" charset="0"/>
              </a:rPr>
              <a:t>Olaj, vászon</a:t>
            </a:r>
            <a:r>
              <a:rPr lang="hu-HU" sz="2000" b="1" dirty="0" smtClean="0">
                <a:latin typeface="Arial" panose="020B0604020202020204" pitchFamily="34" charset="0"/>
                <a:cs typeface="Arial" panose="020B0604020202020204" pitchFamily="34" charset="0"/>
              </a:rPr>
              <a:t>,</a:t>
            </a:r>
          </a:p>
          <a:p>
            <a:r>
              <a:rPr lang="hu-HU" sz="2000" b="1" dirty="0" smtClean="0">
                <a:latin typeface="Arial" panose="020B0604020202020204" pitchFamily="34" charset="0"/>
                <a:cs typeface="Arial" panose="020B0604020202020204" pitchFamily="34" charset="0"/>
              </a:rPr>
              <a:t>63,5 </a:t>
            </a:r>
            <a:r>
              <a:rPr lang="hu-HU" sz="2000" b="1" dirty="0">
                <a:latin typeface="Arial" panose="020B0604020202020204" pitchFamily="34" charset="0"/>
                <a:cs typeface="Arial" panose="020B0604020202020204" pitchFamily="34" charset="0"/>
              </a:rPr>
              <a:t>x 52,5 cm</a:t>
            </a:r>
            <a:br>
              <a:rPr lang="hu-HU" sz="2000" b="1" dirty="0">
                <a:latin typeface="Arial" panose="020B0604020202020204" pitchFamily="34" charset="0"/>
                <a:cs typeface="Arial" panose="020B0604020202020204" pitchFamily="34" charset="0"/>
              </a:rPr>
            </a:br>
            <a:r>
              <a:rPr lang="hu-HU" sz="2000" b="1" dirty="0">
                <a:latin typeface="Arial" panose="020B0604020202020204" pitchFamily="34" charset="0"/>
                <a:cs typeface="Arial" panose="020B0604020202020204" pitchFamily="34" charset="0"/>
              </a:rPr>
              <a:t>Nemzeti Galéria, London</a:t>
            </a:r>
          </a:p>
        </p:txBody>
      </p:sp>
    </p:spTree>
    <p:extLst>
      <p:ext uri="{BB962C8B-B14F-4D97-AF65-F5344CB8AC3E}">
        <p14:creationId xmlns:p14="http://schemas.microsoft.com/office/powerpoint/2010/main" val="247483298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907704" y="1124744"/>
            <a:ext cx="4572000" cy="2985433"/>
          </a:xfrm>
          <a:prstGeom prst="rect">
            <a:avLst/>
          </a:prstGeom>
        </p:spPr>
        <p:txBody>
          <a:bodyPr>
            <a:spAutoFit/>
          </a:bodyPr>
          <a:lstStyle/>
          <a:p>
            <a:r>
              <a:rPr lang="en-US" sz="2000" b="1" dirty="0">
                <a:solidFill>
                  <a:srgbClr val="00B050"/>
                </a:solidFill>
                <a:latin typeface="Arial" panose="020B0604020202020204" pitchFamily="34" charset="0"/>
                <a:cs typeface="Arial" panose="020B0604020202020204" pitchFamily="34" charset="0"/>
              </a:rPr>
              <a:t>HOGARTH, William</a:t>
            </a:r>
          </a:p>
          <a:p>
            <a:r>
              <a:rPr lang="en-US" sz="2000" b="1" dirty="0">
                <a:latin typeface="Arial" panose="020B0604020202020204" pitchFamily="34" charset="0"/>
                <a:cs typeface="Arial" panose="020B0604020202020204" pitchFamily="34" charset="0"/>
              </a:rPr>
              <a:t>(sz. 1697, London, </a:t>
            </a:r>
            <a:endParaRPr lang="hu-HU"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megh. 1764, </a:t>
            </a:r>
            <a:r>
              <a:rPr lang="en-US" sz="2000" b="1" dirty="0" smtClean="0">
                <a:latin typeface="Arial" panose="020B0604020202020204" pitchFamily="34" charset="0"/>
                <a:cs typeface="Arial" panose="020B0604020202020204" pitchFamily="34" charset="0"/>
              </a:rPr>
              <a:t>London</a:t>
            </a:r>
            <a:endParaRPr lang="hu-HU" sz="2000" b="1" dirty="0" smtClean="0">
              <a:latin typeface="Arial" panose="020B0604020202020204" pitchFamily="34" charset="0"/>
              <a:cs typeface="Arial" panose="020B0604020202020204" pitchFamily="34" charset="0"/>
            </a:endParaRPr>
          </a:p>
          <a:p>
            <a:r>
              <a:rPr lang="fr-FR" sz="2400" b="1" dirty="0">
                <a:solidFill>
                  <a:srgbClr val="FF0000"/>
                </a:solidFill>
                <a:latin typeface="Arial" panose="020B0604020202020204" pitchFamily="34" charset="0"/>
                <a:cs typeface="Arial" panose="020B0604020202020204" pitchFamily="34" charset="0"/>
              </a:rPr>
              <a:t>Íz a magas életben (vagy Íz à la Mode</a:t>
            </a:r>
            <a:r>
              <a:rPr lang="fr-FR" sz="2400" b="1" dirty="0" smtClean="0">
                <a:solidFill>
                  <a:srgbClr val="FF0000"/>
                </a:solidFill>
                <a:latin typeface="Arial" panose="020B0604020202020204" pitchFamily="34" charset="0"/>
                <a:cs typeface="Arial" panose="020B0604020202020204" pitchFamily="34" charset="0"/>
              </a:rPr>
              <a:t>)</a:t>
            </a:r>
            <a:endParaRPr lang="hu-HU" sz="2400" b="1" dirty="0" smtClean="0">
              <a:solidFill>
                <a:srgbClr val="FF0000"/>
              </a:solidFill>
              <a:latin typeface="Arial" panose="020B0604020202020204" pitchFamily="34" charset="0"/>
              <a:cs typeface="Arial" panose="020B0604020202020204" pitchFamily="34" charset="0"/>
            </a:endParaRPr>
          </a:p>
          <a:p>
            <a:r>
              <a:rPr lang="hu-HU" sz="2000" b="1" dirty="0" smtClean="0">
                <a:latin typeface="Arial" panose="020B0604020202020204" pitchFamily="34" charset="0"/>
                <a:cs typeface="Arial" panose="020B0604020202020204" pitchFamily="34" charset="0"/>
              </a:rPr>
              <a:t>1742</a:t>
            </a:r>
          </a:p>
          <a:p>
            <a:r>
              <a:rPr lang="hu-HU" sz="2000" b="1" dirty="0" smtClean="0">
                <a:latin typeface="Arial" panose="020B0604020202020204" pitchFamily="34" charset="0"/>
                <a:cs typeface="Arial" panose="020B0604020202020204" pitchFamily="34" charset="0"/>
              </a:rPr>
              <a:t>Olaj, vászon</a:t>
            </a:r>
          </a:p>
          <a:p>
            <a:r>
              <a:rPr lang="hu-HU" sz="2000" b="1" dirty="0">
                <a:latin typeface="Arial" panose="020B0604020202020204" pitchFamily="34" charset="0"/>
                <a:cs typeface="Arial" panose="020B0604020202020204" pitchFamily="34" charset="0"/>
              </a:rPr>
              <a:t>63,5 x 76,1 cm; </a:t>
            </a:r>
            <a:endParaRPr lang="hu-HU" sz="2000" b="1" dirty="0" smtClean="0">
              <a:latin typeface="Arial" panose="020B0604020202020204" pitchFamily="34" charset="0"/>
              <a:cs typeface="Arial" panose="020B0604020202020204" pitchFamily="34" charset="0"/>
            </a:endParaRPr>
          </a:p>
          <a:p>
            <a:endParaRPr lang="hu-HU" sz="2000" b="1" dirty="0" smtClean="0">
              <a:latin typeface="Arial" panose="020B0604020202020204" pitchFamily="34" charset="0"/>
              <a:cs typeface="Arial" panose="020B0604020202020204" pitchFamily="34" charset="0"/>
            </a:endParaRPr>
          </a:p>
        </p:txBody>
      </p:sp>
      <p:sp>
        <p:nvSpPr>
          <p:cNvPr id="3" name="Téglalap 2"/>
          <p:cNvSpPr/>
          <p:nvPr/>
        </p:nvSpPr>
        <p:spPr>
          <a:xfrm>
            <a:off x="395536" y="3933056"/>
            <a:ext cx="8424936" cy="2554545"/>
          </a:xfrm>
          <a:prstGeom prst="rect">
            <a:avLst/>
          </a:prstGeom>
        </p:spPr>
        <p:txBody>
          <a:bodyPr wrap="square">
            <a:spAutoFit/>
          </a:bodyPr>
          <a:lstStyle/>
          <a:p>
            <a:pPr lvl="0"/>
            <a:r>
              <a:rPr lang="hu-HU" sz="2000" b="1" dirty="0">
                <a:latin typeface="Arial" panose="020B0604020202020204" pitchFamily="34" charset="0"/>
                <a:cs typeface="Arial" panose="020B0604020202020204" pitchFamily="34" charset="0"/>
              </a:rPr>
              <a:t>A festmény, más néven </a:t>
            </a:r>
            <a:r>
              <a:rPr lang="hu-HU" sz="2000" b="1" i="1" dirty="0" err="1">
                <a:latin typeface="Arial" panose="020B0604020202020204" pitchFamily="34" charset="0"/>
                <a:cs typeface="Arial" panose="020B0604020202020204" pitchFamily="34" charset="0"/>
              </a:rPr>
              <a:t>Taste-a-la-Mode</a:t>
            </a:r>
            <a:r>
              <a:rPr lang="hu-HU" sz="2000" b="1" dirty="0">
                <a:latin typeface="Arial" panose="020B0604020202020204" pitchFamily="34" charset="0"/>
                <a:cs typeface="Arial" panose="020B0604020202020204" pitchFamily="34" charset="0"/>
              </a:rPr>
              <a:t>, a brit arisztokrácia francia divatok és szokások iránti akkori megszállottságát szatirizálja.</a:t>
            </a:r>
          </a:p>
          <a:p>
            <a:pPr lvl="0"/>
            <a:r>
              <a:rPr lang="hu-HU" sz="2000" b="1" dirty="0">
                <a:latin typeface="Arial" panose="020B0604020202020204" pitchFamily="34" charset="0"/>
                <a:cs typeface="Arial" panose="020B0604020202020204" pitchFamily="34" charset="0"/>
              </a:rPr>
              <a:t>Hogarth a műben gúnyt űz az angol nemesség túlzott és ostoba viselkedéséből.</a:t>
            </a:r>
          </a:p>
          <a:p>
            <a:pPr lvl="0"/>
            <a:r>
              <a:rPr lang="hu-HU" sz="2000" b="1" dirty="0">
                <a:latin typeface="Arial" panose="020B0604020202020204" pitchFamily="34" charset="0"/>
                <a:cs typeface="Arial" panose="020B0604020202020204" pitchFamily="34" charset="0"/>
              </a:rPr>
              <a:t>A képen látható egy fekete szolgafiú, aki egy kis teáscsészét tart, valamint egy majom is feltűnik, amely a divatos ruhákat utánozza.</a:t>
            </a:r>
          </a:p>
          <a:p>
            <a:pPr lvl="0"/>
            <a:r>
              <a:rPr lang="hu-HU" sz="2000" b="1" dirty="0">
                <a:latin typeface="Arial" panose="020B0604020202020204" pitchFamily="34" charset="0"/>
                <a:cs typeface="Arial" panose="020B0604020202020204" pitchFamily="34" charset="0"/>
              </a:rPr>
              <a:t>A falon lévő festmények tovább erősítik a szatírát, például egy kép, amelyen a Vénusz szobor egy fűzőt visel.</a:t>
            </a:r>
          </a:p>
        </p:txBody>
      </p:sp>
    </p:spTree>
    <p:extLst>
      <p:ext uri="{BB962C8B-B14F-4D97-AF65-F5344CB8AC3E}">
        <p14:creationId xmlns:p14="http://schemas.microsoft.com/office/powerpoint/2010/main" val="117109172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485" y="0"/>
            <a:ext cx="8227029" cy="6858000"/>
          </a:xfrm>
          <a:prstGeom prst="rect">
            <a:avLst/>
          </a:prstGeom>
        </p:spPr>
      </p:pic>
    </p:spTree>
    <p:extLst>
      <p:ext uri="{BB962C8B-B14F-4D97-AF65-F5344CB8AC3E}">
        <p14:creationId xmlns:p14="http://schemas.microsoft.com/office/powerpoint/2010/main" val="50889090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286000" y="2397949"/>
            <a:ext cx="4572000" cy="2339102"/>
          </a:xfrm>
          <a:prstGeom prst="rect">
            <a:avLst/>
          </a:prstGeom>
        </p:spPr>
        <p:txBody>
          <a:bodyPr>
            <a:spAutoFit/>
          </a:bodyPr>
          <a:lstStyle/>
          <a:p>
            <a:r>
              <a:rPr lang="en-US" b="1" dirty="0">
                <a:solidFill>
                  <a:srgbClr val="00B050"/>
                </a:solidFill>
                <a:latin typeface="Arial" panose="020B0604020202020204" pitchFamily="34" charset="0"/>
                <a:cs typeface="Arial" panose="020B0604020202020204" pitchFamily="34" charset="0"/>
              </a:rPr>
              <a:t>HOGARTH, William</a:t>
            </a:r>
          </a:p>
          <a:p>
            <a:r>
              <a:rPr lang="en-US" b="1" dirty="0">
                <a:latin typeface="Arial" panose="020B0604020202020204" pitchFamily="34" charset="0"/>
                <a:cs typeface="Arial" panose="020B0604020202020204" pitchFamily="34" charset="0"/>
              </a:rPr>
              <a:t>(sz. 1697, London, </a:t>
            </a:r>
            <a:endParaRPr lang="hu-HU"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megh. 1764, </a:t>
            </a:r>
            <a:r>
              <a:rPr lang="en-US" b="1" dirty="0" smtClean="0">
                <a:latin typeface="Arial" panose="020B0604020202020204" pitchFamily="34" charset="0"/>
                <a:cs typeface="Arial" panose="020B0604020202020204" pitchFamily="34" charset="0"/>
              </a:rPr>
              <a:t>London</a:t>
            </a:r>
            <a:endParaRPr lang="hu-HU" b="1" dirty="0" smtClean="0">
              <a:latin typeface="Arial" panose="020B0604020202020204" pitchFamily="34" charset="0"/>
              <a:cs typeface="Arial" panose="020B0604020202020204" pitchFamily="34" charset="0"/>
            </a:endParaRPr>
          </a:p>
          <a:p>
            <a:r>
              <a:rPr lang="fr-FR" sz="2000" b="1" dirty="0">
                <a:solidFill>
                  <a:srgbClr val="FF0000"/>
                </a:solidFill>
                <a:latin typeface="Arial" panose="020B0604020202020204" pitchFamily="34" charset="0"/>
                <a:cs typeface="Arial" panose="020B0604020202020204" pitchFamily="34" charset="0"/>
              </a:rPr>
              <a:t>Házasság à la Mode</a:t>
            </a:r>
            <a:br>
              <a:rPr lang="fr-FR" sz="2000" b="1" dirty="0">
                <a:solidFill>
                  <a:srgbClr val="FF0000"/>
                </a:solidFill>
                <a:latin typeface="Arial" panose="020B0604020202020204" pitchFamily="34" charset="0"/>
                <a:cs typeface="Arial" panose="020B0604020202020204" pitchFamily="34" charset="0"/>
              </a:rPr>
            </a:br>
            <a:r>
              <a:rPr lang="fr-FR" b="1" dirty="0">
                <a:latin typeface="Arial" panose="020B0604020202020204" pitchFamily="34" charset="0"/>
                <a:cs typeface="Arial" panose="020B0604020202020204" pitchFamily="34" charset="0"/>
              </a:rPr>
              <a:t>c. 1743</a:t>
            </a:r>
            <a:br>
              <a:rPr lang="fr-FR" b="1" dirty="0">
                <a:latin typeface="Arial" panose="020B0604020202020204" pitchFamily="34" charset="0"/>
                <a:cs typeface="Arial" panose="020B0604020202020204" pitchFamily="34" charset="0"/>
              </a:rPr>
            </a:br>
            <a:r>
              <a:rPr lang="fr-FR" b="1" dirty="0">
                <a:latin typeface="Arial" panose="020B0604020202020204" pitchFamily="34" charset="0"/>
                <a:cs typeface="Arial" panose="020B0604020202020204" pitchFamily="34" charset="0"/>
              </a:rPr>
              <a:t>Olaj, vászon, 70 x 91 cm</a:t>
            </a:r>
            <a:br>
              <a:rPr lang="fr-FR" b="1" dirty="0">
                <a:latin typeface="Arial" panose="020B0604020202020204" pitchFamily="34" charset="0"/>
                <a:cs typeface="Arial" panose="020B0604020202020204" pitchFamily="34" charset="0"/>
              </a:rPr>
            </a:br>
            <a:r>
              <a:rPr lang="fr-FR" b="1" dirty="0">
                <a:latin typeface="Arial" panose="020B0604020202020204" pitchFamily="34" charset="0"/>
                <a:cs typeface="Arial" panose="020B0604020202020204" pitchFamily="34" charset="0"/>
              </a:rPr>
              <a:t>National Gallery, London</a:t>
            </a:r>
            <a:endParaRPr lang="hu-HU" b="1" dirty="0">
              <a:latin typeface="Arial" panose="020B0604020202020204" pitchFamily="34" charset="0"/>
              <a:cs typeface="Arial" panose="020B0604020202020204" pitchFamily="34" charset="0"/>
            </a:endParaRPr>
          </a:p>
          <a:p>
            <a:endParaRPr lang="hu-HU"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37727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www.wga.hu/art/h/hogarth/marria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8671"/>
            <a:ext cx="9144000" cy="6700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46950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0"/>
            <a:ext cx="9144000" cy="1015663"/>
          </a:xfrm>
          <a:prstGeom prst="rect">
            <a:avLst/>
          </a:prstGeom>
        </p:spPr>
        <p:txBody>
          <a:bodyPr wrap="square">
            <a:spAutoFit/>
          </a:bodyPr>
          <a:lstStyle/>
          <a:p>
            <a:r>
              <a:rPr lang="hu-HU" sz="2000" b="1" dirty="0">
                <a:latin typeface="Arial" panose="020B0604020202020204" pitchFamily="34" charset="0"/>
                <a:cs typeface="Arial" panose="020B0604020202020204" pitchFamily="34" charset="0"/>
              </a:rPr>
              <a:t>Ez a kép William Hogarth "A </a:t>
            </a:r>
            <a:r>
              <a:rPr lang="hu-HU" sz="2000" b="1" dirty="0" err="1">
                <a:latin typeface="Arial" panose="020B0604020202020204" pitchFamily="34" charset="0"/>
                <a:cs typeface="Arial" panose="020B0604020202020204" pitchFamily="34" charset="0"/>
              </a:rPr>
              <a:t>Harlot</a:t>
            </a:r>
            <a:r>
              <a:rPr lang="hu-HU" sz="2000" b="1" dirty="0">
                <a:latin typeface="Arial" panose="020B0604020202020204" pitchFamily="34" charset="0"/>
                <a:cs typeface="Arial" panose="020B0604020202020204" pitchFamily="34" charset="0"/>
              </a:rPr>
              <a:t>'s </a:t>
            </a:r>
            <a:r>
              <a:rPr lang="hu-HU" sz="2000" b="1" dirty="0" err="1">
                <a:latin typeface="Arial" panose="020B0604020202020204" pitchFamily="34" charset="0"/>
                <a:cs typeface="Arial" panose="020B0604020202020204" pitchFamily="34" charset="0"/>
              </a:rPr>
              <a:t>Progress</a:t>
            </a:r>
            <a:r>
              <a:rPr lang="hu-HU" sz="2000" b="1" dirty="0">
                <a:latin typeface="Arial" panose="020B0604020202020204" pitchFamily="34" charset="0"/>
                <a:cs typeface="Arial" panose="020B0604020202020204" pitchFamily="34" charset="0"/>
              </a:rPr>
              <a:t>" ("Egy kurtizán útja") című sorozatának ötödik lapját (</a:t>
            </a:r>
            <a:r>
              <a:rPr lang="hu-HU" sz="2000" b="1" dirty="0" err="1">
                <a:latin typeface="Arial" panose="020B0604020202020204" pitchFamily="34" charset="0"/>
                <a:cs typeface="Arial" panose="020B0604020202020204" pitchFamily="34" charset="0"/>
              </a:rPr>
              <a:t>Plate</a:t>
            </a:r>
            <a:r>
              <a:rPr lang="hu-HU" sz="2000" b="1" dirty="0">
                <a:latin typeface="Arial" panose="020B0604020202020204" pitchFamily="34" charset="0"/>
                <a:cs typeface="Arial" panose="020B0604020202020204" pitchFamily="34" charset="0"/>
              </a:rPr>
              <a:t> 5) ábrázolja. A jelenet a főszereplő, Moll </a:t>
            </a:r>
            <a:r>
              <a:rPr lang="hu-HU" sz="2000" b="1" dirty="0" err="1">
                <a:latin typeface="Arial" panose="020B0604020202020204" pitchFamily="34" charset="0"/>
                <a:cs typeface="Arial" panose="020B0604020202020204" pitchFamily="34" charset="0"/>
              </a:rPr>
              <a:t>Hackabout</a:t>
            </a:r>
            <a:r>
              <a:rPr lang="hu-HU" sz="2000" b="1" dirty="0">
                <a:latin typeface="Arial" panose="020B0604020202020204" pitchFamily="34" charset="0"/>
                <a:cs typeface="Arial" panose="020B0604020202020204" pitchFamily="34" charset="0"/>
              </a:rPr>
              <a:t> halálát mutatja be, aki szifiliszben halt meg. </a:t>
            </a:r>
          </a:p>
        </p:txBody>
      </p:sp>
      <p:pic>
        <p:nvPicPr>
          <p:cNvPr id="3" name="Kép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720" y="961322"/>
            <a:ext cx="7092280" cy="5919166"/>
          </a:xfrm>
          <a:prstGeom prst="rect">
            <a:avLst/>
          </a:prstGeom>
        </p:spPr>
      </p:pic>
    </p:spTree>
    <p:extLst>
      <p:ext uri="{BB962C8B-B14F-4D97-AF65-F5344CB8AC3E}">
        <p14:creationId xmlns:p14="http://schemas.microsoft.com/office/powerpoint/2010/main" val="27079761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27999</TotalTime>
  <Words>3224</Words>
  <Application>Microsoft Office PowerPoint</Application>
  <PresentationFormat>Diavetítés a képernyőre (4:3 oldalarány)</PresentationFormat>
  <Paragraphs>650</Paragraphs>
  <Slides>131</Slides>
  <Notes>0</Notes>
  <HiddenSlides>0</HiddenSlides>
  <MMClips>0</MMClips>
  <ScaleCrop>false</ScaleCrop>
  <HeadingPairs>
    <vt:vector size="4" baseType="variant">
      <vt:variant>
        <vt:lpstr>Téma</vt:lpstr>
      </vt:variant>
      <vt:variant>
        <vt:i4>1</vt:i4>
      </vt:variant>
      <vt:variant>
        <vt:lpstr>Diacímek</vt:lpstr>
      </vt:variant>
      <vt:variant>
        <vt:i4>131</vt:i4>
      </vt:variant>
    </vt:vector>
  </HeadingPairs>
  <TitlesOfParts>
    <vt:vector size="132" baseType="lpstr">
      <vt:lpstr>Office-téma</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William-Adolphe Bouguereau   1825-1905  </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Akadémiák-Akadémizmus</vt:lpstr>
      <vt:lpstr>PowerPoint bemutató</vt:lpstr>
      <vt:lpstr>PowerPoint bemutató</vt:lpstr>
      <vt:lpstr>PowerPoint bemutató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Akadémiák-Akadémizmus</dc:title>
  <dc:creator>Judit</dc:creator>
  <cp:lastModifiedBy>Judit</cp:lastModifiedBy>
  <cp:revision>179</cp:revision>
  <dcterms:created xsi:type="dcterms:W3CDTF">2025-12-12T08:28:08Z</dcterms:created>
  <dcterms:modified xsi:type="dcterms:W3CDTF">2026-01-31T08:01:03Z</dcterms:modified>
</cp:coreProperties>
</file>