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6" r:id="rId5"/>
    <p:sldId id="277" r:id="rId6"/>
    <p:sldId id="265" r:id="rId7"/>
    <p:sldId id="257" r:id="rId8"/>
    <p:sldId id="258" r:id="rId9"/>
    <p:sldId id="260" r:id="rId10"/>
    <p:sldId id="259" r:id="rId11"/>
    <p:sldId id="261" r:id="rId12"/>
    <p:sldId id="263" r:id="rId13"/>
    <p:sldId id="262" r:id="rId14"/>
    <p:sldId id="266" r:id="rId15"/>
    <p:sldId id="267" r:id="rId16"/>
    <p:sldId id="264" r:id="rId17"/>
    <p:sldId id="270" r:id="rId18"/>
    <p:sldId id="271" r:id="rId19"/>
    <p:sldId id="274" r:id="rId20"/>
    <p:sldId id="269" r:id="rId21"/>
    <p:sldId id="272" r:id="rId22"/>
    <p:sldId id="273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47" d="100"/>
          <a:sy n="47" d="100"/>
        </p:scale>
        <p:origin x="-116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6A16-4194-4C34-AFF3-26313273AC7F}" type="datetimeFigureOut">
              <a:rPr lang="hu-HU" smtClean="0"/>
              <a:t>2026. 01. 17.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4D05-B731-4D1B-A4A6-C1ED9B1514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987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6A16-4194-4C34-AFF3-26313273AC7F}" type="datetimeFigureOut">
              <a:rPr lang="hu-HU" smtClean="0"/>
              <a:t>2026. 01. 17.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4D05-B731-4D1B-A4A6-C1ED9B1514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3348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6A16-4194-4C34-AFF3-26313273AC7F}" type="datetimeFigureOut">
              <a:rPr lang="hu-HU" smtClean="0"/>
              <a:t>2026. 01. 17.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4D05-B731-4D1B-A4A6-C1ED9B1514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5702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F719A-1ABF-4F22-9106-AFD2108F0849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2026. 01. 17.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AE30F-889A-4479-9BE9-4BFC7A2A7F6F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634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F719A-1ABF-4F22-9106-AFD2108F0849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2026. 01. 17.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AE30F-889A-4479-9BE9-4BFC7A2A7F6F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381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F719A-1ABF-4F22-9106-AFD2108F0849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2026. 01. 17.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AE30F-889A-4479-9BE9-4BFC7A2A7F6F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453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F719A-1ABF-4F22-9106-AFD2108F0849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2026. 01. 17.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AE30F-889A-4479-9BE9-4BFC7A2A7F6F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264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F719A-1ABF-4F22-9106-AFD2108F0849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2026. 01. 17.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AE30F-889A-4479-9BE9-4BFC7A2A7F6F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553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F719A-1ABF-4F22-9106-AFD2108F0849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2026. 01. 17.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AE30F-889A-4479-9BE9-4BFC7A2A7F6F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461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F719A-1ABF-4F22-9106-AFD2108F0849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2026. 01. 17.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AE30F-889A-4479-9BE9-4BFC7A2A7F6F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88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F719A-1ABF-4F22-9106-AFD2108F0849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2026. 01. 17.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AE30F-889A-4479-9BE9-4BFC7A2A7F6F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87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6A16-4194-4C34-AFF3-26313273AC7F}" type="datetimeFigureOut">
              <a:rPr lang="hu-HU" smtClean="0"/>
              <a:t>2026. 01. 17.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4D05-B731-4D1B-A4A6-C1ED9B1514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3438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F719A-1ABF-4F22-9106-AFD2108F0849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2026. 01. 17.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AE30F-889A-4479-9BE9-4BFC7A2A7F6F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388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F719A-1ABF-4F22-9106-AFD2108F0849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2026. 01. 17.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AE30F-889A-4479-9BE9-4BFC7A2A7F6F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031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F719A-1ABF-4F22-9106-AFD2108F0849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2026. 01. 17.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AE30F-889A-4479-9BE9-4BFC7A2A7F6F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74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F719A-1ABF-4F22-9106-AFD2108F0849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2026. 01. 17.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AE30F-889A-4479-9BE9-4BFC7A2A7F6F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132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F719A-1ABF-4F22-9106-AFD2108F0849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2026. 01. 17.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AE30F-889A-4479-9BE9-4BFC7A2A7F6F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7777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F719A-1ABF-4F22-9106-AFD2108F0849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2026. 01. 17.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AE30F-889A-4479-9BE9-4BFC7A2A7F6F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5746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F719A-1ABF-4F22-9106-AFD2108F0849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2026. 01. 17.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AE30F-889A-4479-9BE9-4BFC7A2A7F6F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549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F719A-1ABF-4F22-9106-AFD2108F0849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2026. 01. 17.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AE30F-889A-4479-9BE9-4BFC7A2A7F6F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177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F719A-1ABF-4F22-9106-AFD2108F0849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2026. 01. 17.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AE30F-889A-4479-9BE9-4BFC7A2A7F6F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8257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F719A-1ABF-4F22-9106-AFD2108F0849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2026. 01. 17.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AE30F-889A-4479-9BE9-4BFC7A2A7F6F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377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6A16-4194-4C34-AFF3-26313273AC7F}" type="datetimeFigureOut">
              <a:rPr lang="hu-HU" smtClean="0"/>
              <a:t>2026. 01. 17.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4D05-B731-4D1B-A4A6-C1ED9B1514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3618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F719A-1ABF-4F22-9106-AFD2108F0849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2026. 01. 17.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AE30F-889A-4479-9BE9-4BFC7A2A7F6F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1662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F719A-1ABF-4F22-9106-AFD2108F0849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2026. 01. 17.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AE30F-889A-4479-9BE9-4BFC7A2A7F6F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633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F719A-1ABF-4F22-9106-AFD2108F0849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2026. 01. 17.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AE30F-889A-4479-9BE9-4BFC7A2A7F6F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2977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F719A-1ABF-4F22-9106-AFD2108F0849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2026. 01. 17.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AE30F-889A-4479-9BE9-4BFC7A2A7F6F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9423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26A16-4194-4C34-AFF3-26313273AC7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2026. 01. 17.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0F4D05-B731-4D1B-A4A6-C1ED9B1514D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3300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26A16-4194-4C34-AFF3-26313273AC7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2026. 01. 17.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0F4D05-B731-4D1B-A4A6-C1ED9B1514D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9767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26A16-4194-4C34-AFF3-26313273AC7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2026. 01. 17.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0F4D05-B731-4D1B-A4A6-C1ED9B1514D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036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26A16-4194-4C34-AFF3-26313273AC7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2026. 01. 17.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0F4D05-B731-4D1B-A4A6-C1ED9B1514D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0131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26A16-4194-4C34-AFF3-26313273AC7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2026. 01. 17.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0F4D05-B731-4D1B-A4A6-C1ED9B1514D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570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26A16-4194-4C34-AFF3-26313273AC7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2026. 01. 17.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0F4D05-B731-4D1B-A4A6-C1ED9B1514D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95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6A16-4194-4C34-AFF3-26313273AC7F}" type="datetimeFigureOut">
              <a:rPr lang="hu-HU" smtClean="0"/>
              <a:t>2026. 01. 17.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4D05-B731-4D1B-A4A6-C1ED9B1514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4363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26A16-4194-4C34-AFF3-26313273AC7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2026. 01. 17.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0F4D05-B731-4D1B-A4A6-C1ED9B1514D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2654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26A16-4194-4C34-AFF3-26313273AC7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2026. 01. 17.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0F4D05-B731-4D1B-A4A6-C1ED9B1514D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5704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26A16-4194-4C34-AFF3-26313273AC7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2026. 01. 17.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0F4D05-B731-4D1B-A4A6-C1ED9B1514D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6103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26A16-4194-4C34-AFF3-26313273AC7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2026. 01. 17.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0F4D05-B731-4D1B-A4A6-C1ED9B1514D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52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26A16-4194-4C34-AFF3-26313273AC7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2026. 01. 17.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0F4D05-B731-4D1B-A4A6-C1ED9B1514D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08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6A16-4194-4C34-AFF3-26313273AC7F}" type="datetimeFigureOut">
              <a:rPr lang="hu-HU" smtClean="0"/>
              <a:t>2026. 01. 17.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4D05-B731-4D1B-A4A6-C1ED9B1514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2208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6A16-4194-4C34-AFF3-26313273AC7F}" type="datetimeFigureOut">
              <a:rPr lang="hu-HU" smtClean="0"/>
              <a:t>2026. 01. 17.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4D05-B731-4D1B-A4A6-C1ED9B1514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013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6A16-4194-4C34-AFF3-26313273AC7F}" type="datetimeFigureOut">
              <a:rPr lang="hu-HU" smtClean="0"/>
              <a:t>2026. 01. 17.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4D05-B731-4D1B-A4A6-C1ED9B1514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848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6A16-4194-4C34-AFF3-26313273AC7F}" type="datetimeFigureOut">
              <a:rPr lang="hu-HU" smtClean="0"/>
              <a:t>2026. 01. 17.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4D05-B731-4D1B-A4A6-C1ED9B1514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9089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6A16-4194-4C34-AFF3-26313273AC7F}" type="datetimeFigureOut">
              <a:rPr lang="hu-HU" smtClean="0"/>
              <a:t>2026. 01. 17.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4D05-B731-4D1B-A4A6-C1ED9B1514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7556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26A16-4194-4C34-AFF3-26313273AC7F}" type="datetimeFigureOut">
              <a:rPr lang="hu-HU" smtClean="0"/>
              <a:t>2026. 01. 17.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F4D05-B731-4D1B-A4A6-C1ED9B1514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462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F719A-1ABF-4F22-9106-AFD2108F0849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2026. 01. 17.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AE30F-889A-4479-9BE9-4BFC7A2A7F6F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214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F719A-1ABF-4F22-9106-AFD2108F0849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2026. 01. 17.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AE30F-889A-4479-9BE9-4BFC7A2A7F6F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09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26A16-4194-4C34-AFF3-26313273AC7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2026. 01. 17.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0F4D05-B731-4D1B-A4A6-C1ED9B1514D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63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Még egyszer a </a:t>
            </a:r>
            <a:r>
              <a:rPr lang="hu-HU" dirty="0" err="1" smtClean="0"/>
              <a:t>preraffaelitákról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17634" y="6516303"/>
            <a:ext cx="3763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2026.01.07.k.nmeth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6293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1815" y="121957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err="1" smtClean="0"/>
              <a:t>Rossetti</a:t>
            </a:r>
            <a:r>
              <a:rPr lang="hu-HU" dirty="0" smtClean="0"/>
              <a:t> költő és művész is volt. „Az áldott </a:t>
            </a:r>
            <a:r>
              <a:rPr lang="hu-HU" dirty="0" err="1" smtClean="0"/>
              <a:t>Damozel</a:t>
            </a:r>
            <a:r>
              <a:rPr lang="hu-HU" dirty="0" smtClean="0"/>
              <a:t>” című versét először 1847-ben komponálta, tizenkilenc éves korában, és egészen haláláig folyamatosan átdolgozta. William Graham, a művész egyik leghűségesebb mecénása, 1871-ben rendelt meg egy festményt a témáról. A vers archaikus nyelvezettel írja le a </a:t>
            </a:r>
            <a:r>
              <a:rPr lang="hu-HU" dirty="0" err="1" smtClean="0"/>
              <a:t>damozelt</a:t>
            </a:r>
            <a:r>
              <a:rPr lang="hu-HU" dirty="0" smtClean="0"/>
              <a:t>, vagyis a kisasszonyt, aki a mennyből – „Isten házának bástyájából” – kihajol, hogy földhözragadt szerelmét szemlélje. A festmény reneszánsz oltárkép formáját ölti, a </a:t>
            </a:r>
            <a:r>
              <a:rPr lang="hu-HU" dirty="0" err="1" smtClean="0"/>
              <a:t>damozel</a:t>
            </a:r>
            <a:r>
              <a:rPr lang="hu-HU" dirty="0" smtClean="0"/>
              <a:t> Szűz Mária helyettesítője. Graham, a korai reneszánsz festmények lelkes gyűjtője azt javasolta, hogy adja hozzá a </a:t>
            </a:r>
            <a:r>
              <a:rPr lang="hu-HU" dirty="0" err="1" smtClean="0"/>
              <a:t>predellát</a:t>
            </a:r>
            <a:r>
              <a:rPr lang="hu-HU" dirty="0" smtClean="0"/>
              <a:t> (az oltárkép fő része alatt hagyományosan található panelt vagy lépcsőt) a fekvő szerelmessel egy földi tájképben. A művész által tervezett kétrészes keret hangsúlyozza a menny és a föld közötti elválasztást – a versben leírt „aranyrudat”.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3006" y="68792"/>
            <a:ext cx="4247498" cy="678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7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32071" y="863101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/>
              <a:t>Fényvillanás - </a:t>
            </a:r>
            <a:r>
              <a:rPr lang="hu-HU" dirty="0" err="1" smtClean="0"/>
              <a:t>Rossetti</a:t>
            </a:r>
            <a:r>
              <a:rPr lang="hu-HU" dirty="0" smtClean="0"/>
              <a:t> </a:t>
            </a:r>
          </a:p>
          <a:p>
            <a:r>
              <a:rPr lang="hu-HU" dirty="0" smtClean="0"/>
              <a:t>Már </a:t>
            </a:r>
            <a:r>
              <a:rPr lang="hu-HU" dirty="0"/>
              <a:t>jártam itt, igen!</a:t>
            </a:r>
          </a:p>
          <a:p>
            <a:r>
              <a:rPr lang="hu-HU" dirty="0"/>
              <a:t>Mikor is volt? Ki tudja már!</a:t>
            </a:r>
          </a:p>
          <a:p>
            <a:r>
              <a:rPr lang="hu-HU" dirty="0"/>
              <a:t>Ott künn a fű nem idegen,</a:t>
            </a:r>
          </a:p>
          <a:p>
            <a:r>
              <a:rPr lang="hu-HU" dirty="0"/>
              <a:t>s az illatár,</a:t>
            </a:r>
          </a:p>
          <a:p>
            <a:r>
              <a:rPr lang="hu-HU" dirty="0"/>
              <a:t>a sóhajtás, a part sok fénye sem.</a:t>
            </a:r>
          </a:p>
          <a:p>
            <a:endParaRPr lang="hu-HU" dirty="0"/>
          </a:p>
          <a:p>
            <a:r>
              <a:rPr lang="hu-HU" dirty="0"/>
              <a:t>Enyém voltál. Igen.</a:t>
            </a:r>
          </a:p>
          <a:p>
            <a:r>
              <a:rPr lang="hu-HU" dirty="0"/>
              <a:t>Vajon mikor is lehetett?</a:t>
            </a:r>
          </a:p>
          <a:p>
            <a:r>
              <a:rPr lang="hu-HU" dirty="0"/>
              <a:t>Egy fecske röppent odafenn,</a:t>
            </a:r>
          </a:p>
          <a:p>
            <a:r>
              <a:rPr lang="hu-HU" dirty="0"/>
              <a:t>fordult fejed,</a:t>
            </a:r>
          </a:p>
          <a:p>
            <a:r>
              <a:rPr lang="hu-HU" dirty="0" err="1"/>
              <a:t>fátylad</a:t>
            </a:r>
            <a:r>
              <a:rPr lang="hu-HU" dirty="0"/>
              <a:t> lehullt - de rég volt, Istenem!</a:t>
            </a:r>
          </a:p>
          <a:p>
            <a:endParaRPr lang="hu-HU" dirty="0"/>
          </a:p>
          <a:p>
            <a:r>
              <a:rPr lang="hu-HU" dirty="0"/>
              <a:t>Így volt? S így lesz? Igen?</a:t>
            </a:r>
          </a:p>
          <a:p>
            <a:r>
              <a:rPr lang="hu-HU" dirty="0"/>
              <a:t>Legyőzve évek távolát</a:t>
            </a:r>
          </a:p>
          <a:p>
            <a:r>
              <a:rPr lang="hu-HU" dirty="0"/>
              <a:t>visszatalál a szerelem</a:t>
            </a:r>
          </a:p>
          <a:p>
            <a:r>
              <a:rPr lang="hu-HU" dirty="0"/>
              <a:t>a gyászon át?</a:t>
            </a:r>
          </a:p>
          <a:p>
            <a:r>
              <a:rPr lang="hu-HU" dirty="0"/>
              <a:t>Jön még nap s éj, amely gyönyört terem?</a:t>
            </a:r>
          </a:p>
          <a:p>
            <a:endParaRPr lang="hu-HU" dirty="0"/>
          </a:p>
          <a:p>
            <a:r>
              <a:rPr lang="hu-HU" dirty="0"/>
              <a:t>Baranyi Ferenc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061" y="558265"/>
            <a:ext cx="4467977" cy="514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5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80198" y="595728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Kutyatej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szél szelíd volt, könnyedén,</a:t>
            </a:r>
          </a:p>
          <a:p>
            <a:r>
              <a:rPr lang="hu-HU" dirty="0"/>
              <a:t>holtan hullt át a fák hegyén,</a:t>
            </a:r>
          </a:p>
          <a:p>
            <a:r>
              <a:rPr lang="hu-HU" dirty="0"/>
              <a:t>a szél iránt kószáltam én -</a:t>
            </a:r>
          </a:p>
          <a:p>
            <a:r>
              <a:rPr lang="hu-HU" dirty="0"/>
              <a:t>elült a szél, leültem én.</a:t>
            </a:r>
          </a:p>
          <a:p>
            <a:endParaRPr lang="hu-HU" dirty="0"/>
          </a:p>
          <a:p>
            <a:r>
              <a:rPr lang="hu-HU" dirty="0"/>
              <a:t>Térdemre tettem a fejem,</a:t>
            </a:r>
          </a:p>
          <a:p>
            <a:r>
              <a:rPr lang="hu-HU" dirty="0"/>
              <a:t>zárt ajkam nem szólt: Jaj nekem!</a:t>
            </a:r>
          </a:p>
          <a:p>
            <a:r>
              <a:rPr lang="hu-HU" dirty="0"/>
              <a:t>Hajam a fűre hullt, s fülem</a:t>
            </a:r>
          </a:p>
          <a:p>
            <a:r>
              <a:rPr lang="hu-HU" dirty="0"/>
              <a:t>leste: a nap megy, nesztelen.</a:t>
            </a:r>
          </a:p>
          <a:p>
            <a:endParaRPr lang="hu-HU" dirty="0"/>
          </a:p>
          <a:p>
            <a:r>
              <a:rPr lang="hu-HU" dirty="0"/>
              <a:t>Tág szemem mást nem láthatott,</a:t>
            </a:r>
          </a:p>
          <a:p>
            <a:r>
              <a:rPr lang="hu-HU" dirty="0"/>
              <a:t>kutyatejet, pár szál gyomot;</a:t>
            </a:r>
          </a:p>
          <a:p>
            <a:r>
              <a:rPr lang="hu-HU" dirty="0"/>
              <a:t>az egyik nem kapott napot,</a:t>
            </a:r>
          </a:p>
          <a:p>
            <a:r>
              <a:rPr lang="hu-HU" dirty="0"/>
              <a:t>de három kelyhet ringatott.</a:t>
            </a:r>
          </a:p>
          <a:p>
            <a:endParaRPr lang="hu-HU" dirty="0"/>
          </a:p>
          <a:p>
            <a:r>
              <a:rPr lang="hu-HU" dirty="0"/>
              <a:t>Éles bánat nem őrzi meg</a:t>
            </a:r>
          </a:p>
          <a:p>
            <a:r>
              <a:rPr lang="hu-HU" dirty="0"/>
              <a:t>a tudást, emlékezetet,</a:t>
            </a:r>
          </a:p>
          <a:p>
            <a:r>
              <a:rPr lang="hu-HU" dirty="0"/>
              <a:t>de egyet már sose feled:</a:t>
            </a:r>
          </a:p>
          <a:p>
            <a:r>
              <a:rPr lang="hu-HU" dirty="0"/>
              <a:t>hármas </a:t>
            </a:r>
            <a:r>
              <a:rPr lang="hu-HU" dirty="0" err="1"/>
              <a:t>kelyhű</a:t>
            </a:r>
            <a:r>
              <a:rPr lang="hu-HU" dirty="0"/>
              <a:t> kutyatejet.</a:t>
            </a:r>
          </a:p>
          <a:p>
            <a:endParaRPr lang="hu-HU" dirty="0"/>
          </a:p>
          <a:p>
            <a:r>
              <a:rPr lang="hu-HU" dirty="0"/>
              <a:t>Nemes Nagy Ágnes</a:t>
            </a:r>
          </a:p>
        </p:txBody>
      </p:sp>
      <p:sp>
        <p:nvSpPr>
          <p:cNvPr id="3" name="Téglalap 2"/>
          <p:cNvSpPr/>
          <p:nvPr/>
        </p:nvSpPr>
        <p:spPr>
          <a:xfrm>
            <a:off x="4442059" y="67950"/>
            <a:ext cx="45720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Velencei pásztorének </a:t>
            </a:r>
            <a:endParaRPr lang="hu-H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Egy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párizsi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Giorgione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-kép</a:t>
            </a:r>
          </a:p>
          <a:p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Vizet, mert fullasztó a dél, - vigyázz,</a:t>
            </a:r>
          </a:p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lassan meríts, - vigyázz, hajolj le ott,</a:t>
            </a:r>
          </a:p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s a kancsó-szájon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bugyborgó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habot</a:t>
            </a:r>
          </a:p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hallgasd. Csitt! Mindent néma hő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igáz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mélyen túl, beszegve a napot:</a:t>
            </a:r>
          </a:p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brácsa-húr, melyen vad ujj cikáz,</a:t>
            </a:r>
          </a:p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zokog; a barna arcokon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vitáz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bú s a kéj, a dal elhallgatott.</a:t>
            </a:r>
          </a:p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Mit néz a lány, mig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karcsu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fuvola</a:t>
            </a:r>
          </a:p>
          <a:p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síklik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le biggyedt száján, s oldala</a:t>
            </a:r>
          </a:p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borzong a hűs gyepen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mezítlenül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Ne szólj, mert fölsír. Maradjon talány</a:t>
            </a:r>
          </a:p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és névtelen e pillanat. A lány</a:t>
            </a:r>
          </a:p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ajkán az Örök Élet csókja ül.</a:t>
            </a:r>
          </a:p>
          <a:p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Kardos László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4549" y="4369870"/>
            <a:ext cx="2869659" cy="230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5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0691" y="117693"/>
            <a:ext cx="39607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Egy Tengeri varázslatot festett </a:t>
            </a:r>
            <a:r>
              <a:rPr lang="hu-HU" dirty="0" err="1" smtClean="0"/>
              <a:t>Rossetti</a:t>
            </a:r>
            <a:r>
              <a:rPr lang="hu-HU" dirty="0" smtClean="0"/>
              <a:t> patrónusa, Frederick </a:t>
            </a:r>
            <a:r>
              <a:rPr lang="hu-HU" dirty="0" err="1" smtClean="0"/>
              <a:t>Leyland</a:t>
            </a:r>
            <a:r>
              <a:rPr lang="hu-HU" dirty="0" smtClean="0"/>
              <a:t>, egy hajómágnás számára, aki a művész számos festményének tulajdonosa volt. </a:t>
            </a:r>
            <a:r>
              <a:rPr lang="hu-HU" dirty="0" err="1" smtClean="0"/>
              <a:t>Rossetti</a:t>
            </a:r>
            <a:r>
              <a:rPr lang="hu-HU" dirty="0" smtClean="0"/>
              <a:t> eredetileg Coleridge </a:t>
            </a:r>
            <a:r>
              <a:rPr lang="hu-HU" dirty="0" err="1" smtClean="0"/>
              <a:t>Kubla</a:t>
            </a:r>
            <a:r>
              <a:rPr lang="hu-HU" dirty="0" smtClean="0"/>
              <a:t> </a:t>
            </a:r>
            <a:r>
              <a:rPr lang="hu-HU" dirty="0" err="1" smtClean="0"/>
              <a:t>Khan</a:t>
            </a:r>
            <a:r>
              <a:rPr lang="hu-HU" dirty="0" smtClean="0"/>
              <a:t> című versének sorait tervezte illusztrálni - "Egy cimbalommal rendelkező leány / Egy látomásban egyszer láttam" -, de a téma végül a saját verséből származott, amelyet az általa tervezett keretre vésett. A zenész "csapkodó ujjai </a:t>
            </a:r>
            <a:r>
              <a:rPr lang="hu-HU" dirty="0" err="1" smtClean="0"/>
              <a:t>szövik</a:t>
            </a:r>
            <a:r>
              <a:rPr lang="hu-HU" dirty="0" smtClean="0"/>
              <a:t> a szirén édesen felfűzött varázsát", egy mitológiai alakét, akinek a hangja a tengerészeket a halálba csalja. Bár a sziréneket hagyományosan madártestű vagy -fejű nőkként írták le, </a:t>
            </a:r>
            <a:r>
              <a:rPr lang="hu-HU" dirty="0" err="1" smtClean="0"/>
              <a:t>Rossetti</a:t>
            </a:r>
            <a:r>
              <a:rPr lang="hu-HU" dirty="0" smtClean="0"/>
              <a:t> varázslónője megőrzi emberi alakját. A művész minden érzékszervet felidéz buja, </a:t>
            </a:r>
            <a:r>
              <a:rPr lang="hu-HU" dirty="0" err="1" smtClean="0"/>
              <a:t>klausztrofób</a:t>
            </a:r>
            <a:r>
              <a:rPr lang="hu-HU" dirty="0" smtClean="0"/>
              <a:t> vásznán; a szirén álomszerű tekintete azt sugallja, hogy őt is elbűvölte a zene és a környező virágok illata. A veszélyes nő, vagy "</a:t>
            </a:r>
            <a:r>
              <a:rPr lang="hu-HU" dirty="0" err="1" smtClean="0"/>
              <a:t>femme</a:t>
            </a:r>
            <a:r>
              <a:rPr lang="hu-HU" dirty="0" smtClean="0"/>
              <a:t> </a:t>
            </a:r>
            <a:r>
              <a:rPr lang="hu-HU" dirty="0" err="1" smtClean="0"/>
              <a:t>fatale</a:t>
            </a:r>
            <a:r>
              <a:rPr lang="hu-HU" dirty="0" smtClean="0"/>
              <a:t>" témája a tizenkilencedik században virágzott.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217" y="750770"/>
            <a:ext cx="4932756" cy="597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9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="" xmlns:a16="http://schemas.microsoft.com/office/drawing/2014/main" id="{53832265-58D8-E3ED-B513-5B9560D096EF}"/>
              </a:ext>
            </a:extLst>
          </p:cNvPr>
          <p:cNvSpPr txBox="1"/>
          <p:nvPr/>
        </p:nvSpPr>
        <p:spPr>
          <a:xfrm>
            <a:off x="303195" y="207813"/>
            <a:ext cx="874455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John </a:t>
            </a: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Ruskin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XIX. századi angol művészeti író, festő és esztéta volt. Az akadémikus felfogással szemben </a:t>
            </a: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Ruskin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kezdetektől az új művészeti irányok mellett tört lándzsát. Elsőként William Turner festészetének lelkes védelmével keltett nagy feltűnést, de támogatta a </a:t>
            </a: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preraffaeliták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és a modern iparművészek törekvéseit is. Leghíresebb művei: Velence kövei, Szezámok és liliomok.  ő terjesztette el széles körben azt, hogy </a:t>
            </a: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Simonetta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volt Botticelli nagy szerelme és múzsája. Mégsem ezek tették igazán ismertté, hanem a házassága </a:t>
            </a: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Effie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Gray-jel és a Viktória királynő korában botrányosnak számító válása. 1848 tavaszán házasodtak össze, nászútra Velencébe utaztak, ahol </a:t>
            </a: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Ruskin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Velence kövei című könyvéhez végzett kutatásokat. Gray és </a:t>
            </a: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Ruskin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eltérő személyisége nagyon hamar kiütközött, teljesen mások voltak a prioritásaik és a kapcsolatról, házasságról való elképzeléseik. Gray számára Velence lehetőséget biztosított a társasági életre, míg </a:t>
            </a: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Ruskin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magányosan a tanulmányokkal foglalkozott.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Amikor </a:t>
            </a: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Effie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öt évvel később találkozott John </a:t>
            </a: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Everett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Millais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-jel, aki aztán a második (vagy első - nézőpont kérdése) férje lett, még szűz volt. A nő végül megszökött a férje házából, Skóciából visszaküldte jegygyűrűjét és a házasság érvénytelenítését kérő keresetet. Miután egy orvos megvizsgálta az egyébként teljesen egészséges </a:t>
            </a: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Effie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-t és szűznek találta, a házasságot felbontották, a nő pedig egy másik férfi, a festő John </a:t>
            </a: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Millais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oldalán találta meg a boldogságot. Nyolc gyermekük született, harmonikus, kiegyensúlyozott házasságban élték le az életüket.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64DB753B-2466-A776-D5A7-A6583AD5B3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514" y="847001"/>
            <a:ext cx="3859729" cy="5885871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CAA56871-BF22-2371-010D-98075F52C7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653" y="914400"/>
            <a:ext cx="4057882" cy="579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7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="" xmlns:a16="http://schemas.microsoft.com/office/drawing/2014/main" id="{4092775E-46CC-43DA-F106-766410E72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37" y="1314450"/>
            <a:ext cx="4276725" cy="54483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CC8C83AA-9323-3915-4369-DBF0B205DC9E}"/>
              </a:ext>
            </a:extLst>
          </p:cNvPr>
          <p:cNvSpPr txBox="1"/>
          <p:nvPr/>
        </p:nvSpPr>
        <p:spPr>
          <a:xfrm>
            <a:off x="303196" y="68401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John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Everett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Millais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A5938695-52DE-A22B-C124-84006FC625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1624" y="1369218"/>
            <a:ext cx="4572001" cy="5393532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="" xmlns:a16="http://schemas.microsoft.com/office/drawing/2014/main" id="{B0BA9B31-14F3-F08F-1D83-61EC4A6E45AA}"/>
              </a:ext>
            </a:extLst>
          </p:cNvPr>
          <p:cNvSpPr txBox="1"/>
          <p:nvPr/>
        </p:nvSpPr>
        <p:spPr>
          <a:xfrm>
            <a:off x="3903043" y="49327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Házasságkötésük után készült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80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012" y="577515"/>
            <a:ext cx="8085223" cy="606391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19763" y="-19251"/>
            <a:ext cx="7979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Körösfői-</a:t>
            </a:r>
            <a:r>
              <a:rPr lang="hu-HU" dirty="0" err="1" smtClean="0"/>
              <a:t>Kriesch</a:t>
            </a:r>
            <a:r>
              <a:rPr lang="hu-HU" dirty="0" smtClean="0"/>
              <a:t> Aladár: A művészet forrása - Zeneakadémia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303" y="529389"/>
            <a:ext cx="8427381" cy="6246796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543828" y="256757"/>
            <a:ext cx="7974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„Akik </a:t>
            </a:r>
            <a:r>
              <a:rPr lang="hu-HU" dirty="0"/>
              <a:t>az életet keresik, </a:t>
            </a:r>
            <a:r>
              <a:rPr lang="hu-HU" dirty="0" smtClean="0"/>
              <a:t>elzarándokolnak </a:t>
            </a:r>
            <a:r>
              <a:rPr lang="hu-HU" dirty="0"/>
              <a:t>a művészet </a:t>
            </a:r>
            <a:r>
              <a:rPr lang="hu-HU" dirty="0" smtClean="0"/>
              <a:t>forrásához”.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1867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84" y="104875"/>
            <a:ext cx="3152775" cy="66675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7889" y="295275"/>
            <a:ext cx="2337594" cy="6442409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37185" y="0"/>
            <a:ext cx="3556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Körösfői-</a:t>
            </a:r>
            <a:r>
              <a:rPr lang="hu-HU" dirty="0" err="1"/>
              <a:t>Kriesch</a:t>
            </a:r>
            <a:r>
              <a:rPr lang="hu-HU" dirty="0"/>
              <a:t> Aladár: Kasszandra </a:t>
            </a:r>
          </a:p>
        </p:txBody>
      </p:sp>
      <p:sp>
        <p:nvSpPr>
          <p:cNvPr id="5" name="Téglalap 4"/>
          <p:cNvSpPr/>
          <p:nvPr/>
        </p:nvSpPr>
        <p:spPr>
          <a:xfrm>
            <a:off x="71383" y="289378"/>
            <a:ext cx="2902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Budapest Museum of Applied Arts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528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231" y="776287"/>
            <a:ext cx="8617448" cy="5999898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7432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Sámánok körtánca 1911 Marosvásárhely Kulturpalota.png</a:t>
            </a:r>
          </a:p>
        </p:txBody>
      </p:sp>
    </p:spTree>
    <p:extLst>
      <p:ext uri="{BB962C8B-B14F-4D97-AF65-F5344CB8AC3E}">
        <p14:creationId xmlns:p14="http://schemas.microsoft.com/office/powerpoint/2010/main" val="303585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60" y="1055375"/>
            <a:ext cx="7747791" cy="5710871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12821" y="85636"/>
            <a:ext cx="8638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Ego sum </a:t>
            </a:r>
            <a:r>
              <a:rPr lang="hu-HU" dirty="0" err="1"/>
              <a:t>via</a:t>
            </a:r>
            <a:r>
              <a:rPr lang="hu-HU" dirty="0"/>
              <a:t>, </a:t>
            </a:r>
            <a:r>
              <a:rPr lang="hu-HU" dirty="0" err="1"/>
              <a:t>veritas</a:t>
            </a:r>
            <a:r>
              <a:rPr lang="hu-HU" dirty="0"/>
              <a:t> et vita, 1903</a:t>
            </a:r>
          </a:p>
          <a:p>
            <a:r>
              <a:rPr lang="hu-HU" dirty="0"/>
              <a:t>tempera, vászon, 159 x 286,5 cm, </a:t>
            </a:r>
            <a:r>
              <a:rPr lang="hu-HU" dirty="0" smtClean="0"/>
              <a:t>Magyar </a:t>
            </a:r>
            <a:r>
              <a:rPr lang="hu-HU" dirty="0"/>
              <a:t>Nemzeti Galéria, Budapest, </a:t>
            </a:r>
          </a:p>
        </p:txBody>
      </p:sp>
      <p:sp>
        <p:nvSpPr>
          <p:cNvPr id="5" name="Téglalap 4"/>
          <p:cNvSpPr/>
          <p:nvPr/>
        </p:nvSpPr>
        <p:spPr>
          <a:xfrm>
            <a:off x="335528" y="626262"/>
            <a:ext cx="3641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Én vagyok az út, az igazság és az élet.</a:t>
            </a:r>
          </a:p>
        </p:txBody>
      </p:sp>
    </p:spTree>
    <p:extLst>
      <p:ext uri="{BB962C8B-B14F-4D97-AF65-F5344CB8AC3E}">
        <p14:creationId xmlns:p14="http://schemas.microsoft.com/office/powerpoint/2010/main" val="351115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986100"/>
            <a:ext cx="88648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A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preraffaelita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testvériség – 2026. január 16. (Németh Katalin)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preraffaelitizmus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századközép évtizedében bontakozott ki Angliában, hatása azonban átcsapott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kontinensre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is. Szerintük már Raffaello korától akadémikussá vált a művészet. Vallásos szimbolizmus, misztikus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tartalom, a történelemhez és a Bibliához, legendákhoz fordulás jellemezte őket. Ugyanakkor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aprólékos természethűség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az alakok pontos formálása, kompozíciós szigorúság. Törekvéseiket a szimbolizmus és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szecesszió egyaránt elismerte. Teoretikusuk John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Ruskin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volt.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Pre-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Raphaelite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Brotherhood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alapítói 1850 körül: William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Holman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Hunt (1827-1910), John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Everett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Millais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(1839-1896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), Dante Gabriel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Rossetti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(1828-1882).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mozgalom angliai forrása William Blake (1757-1827) próféciás miszticizmusa és a romantikus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Samuel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Palmer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(1805-1881) művészete volt, míg a kontinens romantikus irányai közül mindenekelőtt a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német nazarénusok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útját folytatták. Hozzájuk hasonlóan ők is a középkor, az elveszett Éden után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áhítoztak, társaságuknak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már a neve is kifejezte, hogy a Raffaello előtti korokba vágynak vissza, a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trecentóba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és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quattrocentóba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mikor is a művészet még a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teológia szolgálóleánya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volt, tehát szorosan illeszkedett a kor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világképébe, kötött társadalmi funkciója volt, ikonográfiai, szabályok határozták meg a művész munkásságát.</a:t>
            </a:r>
          </a:p>
        </p:txBody>
      </p:sp>
    </p:spTree>
    <p:extLst>
      <p:ext uri="{BB962C8B-B14F-4D97-AF65-F5344CB8AC3E}">
        <p14:creationId xmlns:p14="http://schemas.microsoft.com/office/powerpoint/2010/main" val="398217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8253" y="2454190"/>
            <a:ext cx="4315542" cy="4196865"/>
          </a:xfrm>
          <a:prstGeom prst="rect">
            <a:avLst/>
          </a:prstGeom>
          <a:ln w="889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églalap 2"/>
          <p:cNvSpPr/>
          <p:nvPr/>
        </p:nvSpPr>
        <p:spPr>
          <a:xfrm>
            <a:off x="4855946" y="126740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Aladár Körösfői-</a:t>
            </a:r>
            <a:r>
              <a:rPr lang="hu-HU" dirty="0" err="1">
                <a:solidFill>
                  <a:schemeClr val="accent5">
                    <a:lumMod val="50000"/>
                  </a:schemeClr>
                </a:solidFill>
              </a:rPr>
              <a:t>Kriesch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hu-HU" dirty="0" err="1">
                <a:solidFill>
                  <a:schemeClr val="accent5">
                    <a:lumMod val="50000"/>
                  </a:schemeClr>
                </a:solidFill>
              </a:rPr>
              <a:t>Death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 in </a:t>
            </a:r>
            <a:r>
              <a:rPr lang="hu-HU" dirty="0" err="1">
                <a:solidFill>
                  <a:schemeClr val="accent5">
                    <a:lumMod val="50000"/>
                  </a:schemeClr>
                </a:solidFill>
              </a:rPr>
              <a:t>Pursuit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 of Man (A halál az ember nyomában)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11" y="728314"/>
            <a:ext cx="4318361" cy="4178014"/>
          </a:xfrm>
          <a:prstGeom prst="rect">
            <a:avLst/>
          </a:prstGeom>
          <a:ln w="889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églalap 4"/>
          <p:cNvSpPr/>
          <p:nvPr/>
        </p:nvSpPr>
        <p:spPr>
          <a:xfrm>
            <a:off x="72189" y="52426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Ember a halál </a:t>
            </a:r>
            <a:r>
              <a:rPr lang="hu-HU" dirty="0" smtClean="0">
                <a:solidFill>
                  <a:schemeClr val="accent5">
                    <a:lumMod val="50000"/>
                  </a:schemeClr>
                </a:solidFill>
              </a:rPr>
              <a:t>nyomában, tollrajz</a:t>
            </a:r>
            <a:endParaRPr lang="hu-H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7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34754" y="2955576"/>
            <a:ext cx="18576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John </a:t>
            </a:r>
            <a:r>
              <a:rPr lang="hu-HU" dirty="0" err="1"/>
              <a:t>Ruskin</a:t>
            </a:r>
            <a:r>
              <a:rPr lang="hu-HU" dirty="0"/>
              <a:t> dolgozószobájában </a:t>
            </a:r>
            <a:r>
              <a:rPr lang="hu-HU" dirty="0" err="1" smtClean="0"/>
              <a:t>Brantwoodban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8160" y="1535238"/>
            <a:ext cx="6945840" cy="5188009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44378" y="130538"/>
            <a:ext cx="88744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viktoriánus korabeli műkritikus és társadalomkritikus, John </a:t>
            </a:r>
            <a:r>
              <a:rPr lang="hu-HU" dirty="0" err="1"/>
              <a:t>Ruskin</a:t>
            </a:r>
            <a:r>
              <a:rPr lang="hu-HU" dirty="0"/>
              <a:t> élete végén a Lake </a:t>
            </a:r>
            <a:r>
              <a:rPr lang="hu-HU" dirty="0" err="1"/>
              <a:t>Districtben</a:t>
            </a:r>
            <a:r>
              <a:rPr lang="hu-HU" dirty="0"/>
              <a:t> élt, és </a:t>
            </a:r>
            <a:r>
              <a:rPr lang="hu-HU" dirty="0" err="1"/>
              <a:t>Abbot</a:t>
            </a:r>
            <a:r>
              <a:rPr lang="hu-HU" dirty="0"/>
              <a:t> Hallban található az ország egyik legátfogóbb rajz- és akvarellgyűjteménye. Csak egy rajz és egy akvarell kapcsolódik a Lake </a:t>
            </a:r>
            <a:r>
              <a:rPr lang="hu-HU" dirty="0" err="1"/>
              <a:t>Districthez</a:t>
            </a:r>
            <a:r>
              <a:rPr lang="hu-HU" dirty="0"/>
              <a:t>, a többi a témák széles skáláját öleli fel, beleértve a természetrajzot, a hegyeket és a topográfiát Németországban, Svájcban, Olaszországban és Franciaországban, valamint Nagy-Britanniában.</a:t>
            </a:r>
          </a:p>
        </p:txBody>
      </p:sp>
    </p:spTree>
    <p:extLst>
      <p:ext uri="{BB962C8B-B14F-4D97-AF65-F5344CB8AC3E}">
        <p14:creationId xmlns:p14="http://schemas.microsoft.com/office/powerpoint/2010/main" val="117401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7082"/>
            <a:ext cx="6396790" cy="614091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8232" y="152494"/>
            <a:ext cx="5086173" cy="626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8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84" y="955713"/>
            <a:ext cx="8431731" cy="601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5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3297" y="158115"/>
            <a:ext cx="7312391" cy="619463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44" y="1116531"/>
            <a:ext cx="8338232" cy="574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64" y="533940"/>
            <a:ext cx="8037094" cy="6154119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611204" y="0"/>
            <a:ext cx="7926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Sziklák és páfrányok egy erdőben </a:t>
            </a:r>
            <a:r>
              <a:rPr lang="hu-HU" dirty="0" err="1"/>
              <a:t>Crossmountban</a:t>
            </a:r>
            <a:r>
              <a:rPr lang="hu-HU" dirty="0"/>
              <a:t>, </a:t>
            </a:r>
            <a:r>
              <a:rPr lang="hu-HU" dirty="0" err="1"/>
              <a:t>Perthshire-ben</a:t>
            </a:r>
            <a:r>
              <a:rPr lang="hu-HU" dirty="0"/>
              <a:t>, 1847-ben</a:t>
            </a:r>
          </a:p>
          <a:p>
            <a:r>
              <a:rPr lang="hu-HU" dirty="0"/>
              <a:t>Toll és tinta, akvarell és testfesték </a:t>
            </a:r>
            <a:r>
              <a:rPr lang="hu-HU" dirty="0" smtClean="0"/>
              <a:t>papíron, 32,3 </a:t>
            </a:r>
            <a:r>
              <a:rPr lang="hu-HU" dirty="0"/>
              <a:t>cm x 46,5 cm</a:t>
            </a:r>
          </a:p>
        </p:txBody>
      </p:sp>
    </p:spTree>
    <p:extLst>
      <p:ext uri="{BB962C8B-B14F-4D97-AF65-F5344CB8AC3E}">
        <p14:creationId xmlns:p14="http://schemas.microsoft.com/office/powerpoint/2010/main" val="355975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61" y="1183907"/>
            <a:ext cx="8795293" cy="528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3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130" y="1116531"/>
            <a:ext cx="8782205" cy="546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4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381" y="706096"/>
            <a:ext cx="8624236" cy="598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7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75" y="1315703"/>
            <a:ext cx="7620000" cy="5381625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649705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Mont </a:t>
            </a:r>
            <a:r>
              <a:rPr lang="en-US" dirty="0" err="1"/>
              <a:t>Dauphiny</a:t>
            </a:r>
            <a:r>
              <a:rPr lang="en-US" dirty="0"/>
              <a:t>, near Chartreuse &amp; pencil on - John Ruskin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659331" y="49364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watercolour</a:t>
            </a:r>
            <a:r>
              <a:rPr lang="en-US" dirty="0"/>
              <a:t> and pencil on paper</a:t>
            </a:r>
          </a:p>
          <a:p>
            <a:r>
              <a:rPr lang="en-US" dirty="0" smtClean="0"/>
              <a:t>Location:</a:t>
            </a:r>
            <a:r>
              <a:rPr lang="hu-HU" dirty="0" smtClean="0"/>
              <a:t> </a:t>
            </a:r>
            <a:r>
              <a:rPr lang="en-US" dirty="0" smtClean="0"/>
              <a:t>London</a:t>
            </a:r>
            <a:r>
              <a:rPr lang="en-US" dirty="0"/>
              <a:t>, Private Collection The Maas Gallery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5522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842" y="85378"/>
            <a:ext cx="5660406" cy="6667145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26193" y="580791"/>
            <a:ext cx="29886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err="1">
                <a:solidFill>
                  <a:srgbClr val="212121"/>
                </a:solidFill>
                <a:latin typeface="Raleway"/>
              </a:rPr>
              <a:t>Révay</a:t>
            </a:r>
            <a:r>
              <a:rPr lang="hu-HU" dirty="0">
                <a:solidFill>
                  <a:srgbClr val="212121"/>
                </a:solidFill>
                <a:latin typeface="Raleway"/>
              </a:rPr>
              <a:t> József fordításában: ”Az pedig, ki már nyolc férfival talán tízezerszer ölelkezett, szűz leány gyanánt feküdt melléje, s elhitette vele, hogy valóban az; s királynő gyanánt hosszú időn által boldogan élt együtt vele. Annak okáért </a:t>
            </a:r>
            <a:r>
              <a:rPr lang="hu-HU" dirty="0" err="1">
                <a:solidFill>
                  <a:srgbClr val="212121"/>
                </a:solidFill>
                <a:latin typeface="Raleway"/>
              </a:rPr>
              <a:t>mondották</a:t>
            </a:r>
            <a:r>
              <a:rPr lang="hu-HU" dirty="0">
                <a:solidFill>
                  <a:srgbClr val="212121"/>
                </a:solidFill>
                <a:latin typeface="Raleway"/>
              </a:rPr>
              <a:t>: </a:t>
            </a:r>
            <a:r>
              <a:rPr lang="hu-HU" b="1" dirty="0">
                <a:solidFill>
                  <a:srgbClr val="FF0000"/>
                </a:solidFill>
                <a:latin typeface="Raleway"/>
              </a:rPr>
              <a:t>«elcsókolt csók nem vész kárba, megújul a hold módjára.»”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322446" y="4511124"/>
            <a:ext cx="29597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err="1"/>
              <a:t>Rossetti</a:t>
            </a:r>
            <a:r>
              <a:rPr lang="hu-HU" dirty="0"/>
              <a:t> ezt az utolsó mondatot a tábla hátoldalára írta.</a:t>
            </a:r>
          </a:p>
        </p:txBody>
      </p:sp>
    </p:spTree>
    <p:extLst>
      <p:ext uri="{BB962C8B-B14F-4D97-AF65-F5344CB8AC3E}">
        <p14:creationId xmlns:p14="http://schemas.microsoft.com/office/powerpoint/2010/main" val="124227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176" y="3025241"/>
            <a:ext cx="6667500" cy="375285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93570" y="164203"/>
            <a:ext cx="85905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	„Erős ösztön él bennem, amit nem tudok elemezni, hogy lerajzoljam és leírjam azokat a dolgokat, amiket szeretek... egyfajta ösztön, mint az evés és az ivás ösztöne” – írta a 32 éves </a:t>
            </a:r>
            <a:r>
              <a:rPr lang="hu-HU" dirty="0" err="1"/>
              <a:t>Ruskin</a:t>
            </a:r>
            <a:r>
              <a:rPr lang="hu-HU" dirty="0"/>
              <a:t> Olaszországból apjának. „Szeretném lerajzolni az összes Szent Márk-székesegyházat, és ezt a Veronát is, kőről kőre, hogy érintésről érintésre felfaljam az egészet az elmémben</a:t>
            </a:r>
            <a:r>
              <a:rPr lang="hu-HU" dirty="0" smtClean="0"/>
              <a:t>.”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93571" y="414161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Study of a Kingfisher, detail (1871) by John Ruskin (British, 1819-1900).  Full image at top of comments.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303196" y="49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John </a:t>
            </a:r>
            <a:r>
              <a:rPr lang="hu-HU" dirty="0" err="1"/>
              <a:t>Ruskin</a:t>
            </a:r>
            <a:r>
              <a:rPr lang="hu-HU" dirty="0"/>
              <a:t> (brit, 1819-1900) tanulmánya egy jégmadárról, részlet (1871). A teljes kép a hozzászólások tetején található.</a:t>
            </a:r>
          </a:p>
        </p:txBody>
      </p:sp>
    </p:spTree>
    <p:extLst>
      <p:ext uri="{BB962C8B-B14F-4D97-AF65-F5344CB8AC3E}">
        <p14:creationId xmlns:p14="http://schemas.microsoft.com/office/powerpoint/2010/main" val="108506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465" y="1181051"/>
            <a:ext cx="7440928" cy="558069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 flipH="1">
            <a:off x="113094" y="96252"/>
            <a:ext cx="847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Dante Gabriel </a:t>
            </a:r>
            <a:r>
              <a:rPr lang="hu-HU" dirty="0" err="1" smtClean="0"/>
              <a:t>Rossetti:Beata</a:t>
            </a:r>
            <a:r>
              <a:rPr lang="hu-HU" dirty="0" smtClean="0"/>
              <a:t> Beatrix, 1864-1870, 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3" y="847022"/>
            <a:ext cx="4668386" cy="5938187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20315" y="381885"/>
            <a:ext cx="72622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158817" y="2983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Oil on canvas, 86 x 66 cm</a:t>
            </a:r>
          </a:p>
          <a:p>
            <a:r>
              <a:rPr lang="en-US" dirty="0" smtClean="0"/>
              <a:t>Tate Britain, London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5135077" y="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Emlék </a:t>
            </a:r>
            <a:r>
              <a:rPr lang="hu-HU" dirty="0" smtClean="0"/>
              <a:t>–”Az </a:t>
            </a:r>
            <a:r>
              <a:rPr lang="hu-HU" dirty="0"/>
              <a:t>emlék a legfőbb szenvedés nyomorúsága,</a:t>
            </a:r>
          </a:p>
          <a:p>
            <a:r>
              <a:rPr lang="hu-HU" dirty="0"/>
              <a:t>Vagy enyhet adó virág a legkeserűbb pokolban</a:t>
            </a:r>
            <a:r>
              <a:rPr lang="hu-HU" dirty="0" smtClean="0"/>
              <a:t>?”</a:t>
            </a:r>
            <a:endParaRPr lang="hu-HU" dirty="0"/>
          </a:p>
          <a:p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010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8096" y="143526"/>
            <a:ext cx="5368333" cy="6517156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87692" y="343384"/>
            <a:ext cx="32774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Regina </a:t>
            </a:r>
            <a:r>
              <a:rPr lang="hu-HU" dirty="0" err="1" smtClean="0"/>
              <a:t>Cordium</a:t>
            </a:r>
            <a:r>
              <a:rPr lang="hu-HU" dirty="0" smtClean="0"/>
              <a:t>, </a:t>
            </a:r>
            <a:r>
              <a:rPr lang="hu-HU" dirty="0" err="1" smtClean="0"/>
              <a:t>Rossetti</a:t>
            </a:r>
            <a:r>
              <a:rPr lang="hu-HU" dirty="0" smtClean="0"/>
              <a:t> 1860-as házassági portréja </a:t>
            </a:r>
            <a:r>
              <a:rPr lang="hu-HU" dirty="0" err="1" smtClean="0"/>
              <a:t>Elizabeth</a:t>
            </a:r>
            <a:r>
              <a:rPr lang="hu-HU" dirty="0" smtClean="0"/>
              <a:t> </a:t>
            </a:r>
            <a:r>
              <a:rPr lang="hu-HU" dirty="0" err="1" smtClean="0"/>
              <a:t>Siddalról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20316" y="1290929"/>
            <a:ext cx="31330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magasság: 25,4 cm szélesség: 20,3 cm,  	</a:t>
            </a:r>
          </a:p>
          <a:p>
            <a:r>
              <a:rPr lang="hu-HU" dirty="0" smtClean="0"/>
              <a:t>Johannesburgi Művészeti Galéria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24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7239" y="125129"/>
            <a:ext cx="3319586" cy="6548638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55068" y="87770"/>
            <a:ext cx="52217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err="1" smtClean="0"/>
              <a:t>Proserpine</a:t>
            </a:r>
            <a:endParaRPr lang="hu-HU" dirty="0" smtClean="0"/>
          </a:p>
          <a:p>
            <a:r>
              <a:rPr lang="hu-HU" dirty="0" smtClean="0"/>
              <a:t>Objektumtípus	festés</a:t>
            </a:r>
          </a:p>
          <a:p>
            <a:r>
              <a:rPr lang="hu-HU" dirty="0" smtClean="0"/>
              <a:t>Dátum	1882</a:t>
            </a:r>
          </a:p>
          <a:p>
            <a:r>
              <a:rPr lang="hu-HU" dirty="0" smtClean="0"/>
              <a:t>Közepes	olaj, vászon</a:t>
            </a:r>
          </a:p>
          <a:p>
            <a:r>
              <a:rPr lang="hu-HU" dirty="0" smtClean="0"/>
              <a:t>Méretek	magasság: 78,7 cm szélesség: 39,2 cm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996214" y="19427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Messze a fény, mely hideg vidámságot hoz</a:t>
            </a:r>
          </a:p>
          <a:p>
            <a:r>
              <a:rPr lang="hu-HU" dirty="0"/>
              <a:t>E falig, – egy pillanat, és nem több</a:t>
            </a:r>
          </a:p>
          <a:p>
            <a:r>
              <a:rPr lang="hu-HU" dirty="0"/>
              <a:t>Beengedtek távoli palotakapumon</a:t>
            </a:r>
          </a:p>
          <a:p>
            <a:r>
              <a:rPr lang="hu-HU" dirty="0"/>
              <a:t>Messze Enna </a:t>
            </a:r>
            <a:r>
              <a:rPr lang="hu-HU" dirty="0" err="1"/>
              <a:t>virágai</a:t>
            </a:r>
            <a:r>
              <a:rPr lang="hu-HU" dirty="0"/>
              <a:t> e sivárságtól</a:t>
            </a:r>
          </a:p>
          <a:p>
            <a:r>
              <a:rPr lang="hu-HU" dirty="0"/>
              <a:t>Szörnyű gyümölcs, melyet, ha egyszer megkóstoltam, biztosan itt fogok elbűvölni.</a:t>
            </a:r>
          </a:p>
          <a:p>
            <a:r>
              <a:rPr lang="hu-HU" dirty="0"/>
              <a:t>Messze az égbolt ettől a tatár szürkeségtől</a:t>
            </a:r>
          </a:p>
          <a:p>
            <a:r>
              <a:rPr lang="hu-HU" dirty="0"/>
              <a:t>Ez megdermeszt: és milyen messze,</a:t>
            </a:r>
          </a:p>
          <a:p>
            <a:r>
              <a:rPr lang="hu-HU" dirty="0"/>
              <a:t>Az éjszakák, melyekből lesznek a valaha volt nappalok.</a:t>
            </a:r>
          </a:p>
          <a:p>
            <a:r>
              <a:rPr lang="hu-HU" dirty="0"/>
              <a:t>Távolnak </a:t>
            </a:r>
            <a:r>
              <a:rPr lang="hu-HU" dirty="0" err="1"/>
              <a:t>tűnök</a:t>
            </a:r>
            <a:r>
              <a:rPr lang="hu-HU" dirty="0"/>
              <a:t> önmagamtól, és szárnyalok</a:t>
            </a:r>
          </a:p>
          <a:p>
            <a:r>
              <a:rPr lang="hu-HU" dirty="0"/>
              <a:t>Furcsa utakon jár a gondolat, és figyelj a jelre:</a:t>
            </a:r>
          </a:p>
          <a:p>
            <a:r>
              <a:rPr lang="hu-HU" dirty="0"/>
              <a:t>És még mindig vágyik szíve lélekhez,</a:t>
            </a:r>
          </a:p>
          <a:p>
            <a:r>
              <a:rPr lang="hu-HU" dirty="0"/>
              <a:t>(Kinek hangjait belső érzékem előhívni vágyik,</a:t>
            </a:r>
          </a:p>
          <a:p>
            <a:r>
              <a:rPr lang="hu-HU" dirty="0"/>
              <a:t>Folyamatosan együtt mormogva) —</a:t>
            </a:r>
          </a:p>
          <a:p>
            <a:r>
              <a:rPr lang="hu-HU" dirty="0"/>
              <a:t>„Jaj nekem neked, boldogtalan Proserpina!”</a:t>
            </a:r>
          </a:p>
          <a:p>
            <a:r>
              <a:rPr lang="hu-HU" dirty="0"/>
              <a:t>— </a:t>
            </a:r>
            <a:r>
              <a:rPr lang="hu-HU" dirty="0" err="1"/>
              <a:t>Rossetti</a:t>
            </a:r>
            <a:r>
              <a:rPr lang="hu-HU" dirty="0"/>
              <a:t> főigazgató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54005" y="1636294"/>
            <a:ext cx="1395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Jobbra, fenn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14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03196" y="29525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187691" y="109154"/>
            <a:ext cx="5625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Henry </a:t>
            </a:r>
            <a:r>
              <a:rPr lang="hu-HU" dirty="0" err="1" smtClean="0"/>
              <a:t>Treffry</a:t>
            </a:r>
            <a:r>
              <a:rPr lang="hu-HU" dirty="0" smtClean="0"/>
              <a:t> </a:t>
            </a:r>
            <a:r>
              <a:rPr lang="hu-HU" dirty="0" err="1" smtClean="0"/>
              <a:t>Dunn</a:t>
            </a:r>
            <a:r>
              <a:rPr lang="hu-HU" dirty="0" smtClean="0"/>
              <a:t> (1838-1899), Dante Gabriel </a:t>
            </a:r>
            <a:r>
              <a:rPr lang="hu-HU" dirty="0" err="1" smtClean="0"/>
              <a:t>Rossetti</a:t>
            </a:r>
            <a:r>
              <a:rPr lang="hu-HU" dirty="0" smtClean="0"/>
              <a:t> (1828-1882) után </a:t>
            </a:r>
            <a:r>
              <a:rPr lang="hu-HU" dirty="0" err="1" smtClean="0"/>
              <a:t>Proserpine</a:t>
            </a:r>
            <a:r>
              <a:rPr lang="hu-HU" dirty="0" smtClean="0"/>
              <a:t> Price 266 500 GBP-t realizált, melyre a következő felirat és dátum került: „PROSERPINE D.G. ROSSETTI 1883 után” (balra lent, kartusban), valamint </a:t>
            </a:r>
            <a:r>
              <a:rPr lang="hu-HU" dirty="0" err="1" smtClean="0"/>
              <a:t>Rossetti</a:t>
            </a:r>
            <a:r>
              <a:rPr lang="hu-HU" dirty="0" smtClean="0"/>
              <a:t> </a:t>
            </a:r>
            <a:r>
              <a:rPr lang="hu-HU" dirty="0" err="1" smtClean="0"/>
              <a:t>Proserpine</a:t>
            </a:r>
            <a:r>
              <a:rPr lang="hu-HU" dirty="0" smtClean="0"/>
              <a:t>-szonettjének felirata (jobbra fent, kartusban), színes kréták, papír 46 ¼ x 21 ¼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1411" y="123913"/>
            <a:ext cx="3112768" cy="6642647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179094" y="2056686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Messze a fény, mely hideg vidámságot hoz</a:t>
            </a:r>
          </a:p>
          <a:p>
            <a:r>
              <a:rPr lang="hu-HU" dirty="0"/>
              <a:t>E falig, – egy pillanat, és nem több</a:t>
            </a:r>
          </a:p>
          <a:p>
            <a:r>
              <a:rPr lang="hu-HU" dirty="0"/>
              <a:t>Beengedtek távoli palotakapumon</a:t>
            </a:r>
          </a:p>
          <a:p>
            <a:r>
              <a:rPr lang="hu-HU" dirty="0"/>
              <a:t>Messze Enna </a:t>
            </a:r>
            <a:r>
              <a:rPr lang="hu-HU" dirty="0" err="1"/>
              <a:t>virágai</a:t>
            </a:r>
            <a:r>
              <a:rPr lang="hu-HU" dirty="0"/>
              <a:t> e sivárságtól</a:t>
            </a:r>
          </a:p>
          <a:p>
            <a:r>
              <a:rPr lang="hu-HU" dirty="0"/>
              <a:t>Szörnyű gyümölcs, melyet, ha egyszer megkóstoltam, biztosan itt fogok elbűvölni.</a:t>
            </a:r>
          </a:p>
          <a:p>
            <a:r>
              <a:rPr lang="hu-HU" dirty="0"/>
              <a:t>Messze az égbolt ettől a tatár szürkeségtől</a:t>
            </a:r>
          </a:p>
          <a:p>
            <a:r>
              <a:rPr lang="hu-HU" dirty="0"/>
              <a:t>Ez megdermeszt: és milyen messze,</a:t>
            </a:r>
          </a:p>
          <a:p>
            <a:r>
              <a:rPr lang="hu-HU" dirty="0"/>
              <a:t>Az éjszakák, melyekből lesznek a valaha volt nappalok.</a:t>
            </a:r>
          </a:p>
          <a:p>
            <a:r>
              <a:rPr lang="hu-HU" dirty="0"/>
              <a:t>Távolnak </a:t>
            </a:r>
            <a:r>
              <a:rPr lang="hu-HU" dirty="0" err="1"/>
              <a:t>tűnök</a:t>
            </a:r>
            <a:r>
              <a:rPr lang="hu-HU" dirty="0"/>
              <a:t> önmagamtól, és szárnyalok</a:t>
            </a:r>
          </a:p>
          <a:p>
            <a:r>
              <a:rPr lang="hu-HU" dirty="0"/>
              <a:t>Furcsa utakon jár a gondolat, és figyelj a jelre:</a:t>
            </a:r>
          </a:p>
          <a:p>
            <a:r>
              <a:rPr lang="hu-HU" dirty="0"/>
              <a:t>És még mindig vágyik szíve lélekhez,</a:t>
            </a:r>
          </a:p>
          <a:p>
            <a:r>
              <a:rPr lang="hu-HU" dirty="0"/>
              <a:t>(Kinek hangjait belső érzékem előhívni vágyik,</a:t>
            </a:r>
          </a:p>
          <a:p>
            <a:r>
              <a:rPr lang="hu-HU" dirty="0"/>
              <a:t>Folyamatosan együtt mormogva) —</a:t>
            </a:r>
          </a:p>
          <a:p>
            <a:r>
              <a:rPr lang="hu-HU" dirty="0"/>
              <a:t>„Jaj nekem neked, boldogtalan Proserpina!”</a:t>
            </a:r>
          </a:p>
          <a:p>
            <a:r>
              <a:rPr lang="hu-HU" dirty="0"/>
              <a:t>— </a:t>
            </a:r>
            <a:r>
              <a:rPr lang="hu-HU" dirty="0" err="1"/>
              <a:t>Rossetti</a:t>
            </a:r>
            <a:r>
              <a:rPr lang="hu-HU" dirty="0"/>
              <a:t> főigazgató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92505" y="2204185"/>
            <a:ext cx="933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Jobbra, fenn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41924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4602" y="144067"/>
            <a:ext cx="5216292" cy="650699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55070" y="941194"/>
            <a:ext cx="34602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Hóvirágok</a:t>
            </a:r>
          </a:p>
          <a:p>
            <a:r>
              <a:rPr lang="hu-HU" dirty="0" smtClean="0"/>
              <a:t>	1873</a:t>
            </a:r>
          </a:p>
          <a:p>
            <a:r>
              <a:rPr lang="hu-HU" dirty="0" smtClean="0"/>
              <a:t>Közepes	olaj, vászon</a:t>
            </a:r>
          </a:p>
          <a:p>
            <a:r>
              <a:rPr lang="hu-HU" dirty="0" smtClean="0"/>
              <a:t>Méretek	magasság: 41,5 cm (16,3 hüvelyk); szélesség: 34 cm (13,3 hüvelyk)</a:t>
            </a:r>
          </a:p>
          <a:p>
            <a:r>
              <a:rPr lang="hu-HU" dirty="0" smtClean="0"/>
              <a:t>Gyűjtemény,</a:t>
            </a:r>
            <a:r>
              <a:rPr lang="hu-HU" dirty="0"/>
              <a:t> </a:t>
            </a:r>
            <a:r>
              <a:rPr lang="hu-HU" dirty="0" smtClean="0"/>
              <a:t>Magángyűjtemény</a:t>
            </a:r>
          </a:p>
          <a:p>
            <a:r>
              <a:rPr lang="hu-HU" dirty="0" smtClean="0"/>
              <a:t>Jelenlegi tartózkodási hely	</a:t>
            </a:r>
          </a:p>
          <a:p>
            <a:r>
              <a:rPr lang="hu-HU" dirty="0" smtClean="0"/>
              <a:t>Andrew Lloyd Webber kollekció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3603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612" y="96253"/>
            <a:ext cx="5358499" cy="6631806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45444" y="862058"/>
            <a:ext cx="32581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err="1" smtClean="0"/>
              <a:t>Rossettit</a:t>
            </a:r>
            <a:r>
              <a:rPr lang="hu-HU" dirty="0" smtClean="0"/>
              <a:t> különösen a színharmóniák érdekelték, mint például a </a:t>
            </a:r>
            <a:r>
              <a:rPr lang="hu-HU" dirty="0" err="1" smtClean="0"/>
              <a:t>Monna</a:t>
            </a:r>
            <a:r>
              <a:rPr lang="hu-HU" dirty="0" smtClean="0"/>
              <a:t> Vanna vörös és zölddel harmonizáló velencei sárgái, melyeket </a:t>
            </a:r>
            <a:r>
              <a:rPr lang="hu-HU" dirty="0" err="1" smtClean="0"/>
              <a:t>Rossetti</a:t>
            </a:r>
            <a:r>
              <a:rPr lang="hu-HU" dirty="0" smtClean="0"/>
              <a:t> 1866-ban festett. Raffaello Aragóniai Jeanne portréjának pazar visszhangjaként a </a:t>
            </a:r>
            <a:r>
              <a:rPr lang="hu-HU" dirty="0" err="1" smtClean="0"/>
              <a:t>Monna</a:t>
            </a:r>
            <a:r>
              <a:rPr lang="hu-HU" dirty="0" smtClean="0"/>
              <a:t> Vanna számos körből épül fel, kiemelve teltségét – a ruhában, a hajban, a legyezőben, az ékszerekben, a nyakláncban és még a háttérben látható rózsacserépben is.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3459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éma">
  <a:themeElements>
    <a:clrScheme name="Office-té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-té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-téma">
  <a:themeElements>
    <a:clrScheme name="Office-té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-té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3_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1164</TotalTime>
  <Words>1793</Words>
  <Application>Microsoft Office PowerPoint</Application>
  <PresentationFormat>Diavetítés a képernyőre (4:3 oldalarány)</PresentationFormat>
  <Paragraphs>154</Paragraphs>
  <Slides>30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4</vt:i4>
      </vt:variant>
      <vt:variant>
        <vt:lpstr>Diacímek</vt:lpstr>
      </vt:variant>
      <vt:variant>
        <vt:i4>30</vt:i4>
      </vt:variant>
    </vt:vector>
  </HeadingPairs>
  <TitlesOfParts>
    <vt:vector size="34" baseType="lpstr">
      <vt:lpstr>Office-téma</vt:lpstr>
      <vt:lpstr>1_Office-téma</vt:lpstr>
      <vt:lpstr>2_Office-téma</vt:lpstr>
      <vt:lpstr>3_Office-téma</vt:lpstr>
      <vt:lpstr>Még egyszer a preraffaelitákról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Még egyszer a preraffaelitákról</dc:title>
  <dc:creator>NK-2205-PC</dc:creator>
  <cp:lastModifiedBy>Judit</cp:lastModifiedBy>
  <cp:revision>46</cp:revision>
  <dcterms:created xsi:type="dcterms:W3CDTF">2026-01-07T11:31:26Z</dcterms:created>
  <dcterms:modified xsi:type="dcterms:W3CDTF">2026-01-17T09:34:14Z</dcterms:modified>
</cp:coreProperties>
</file>