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5" r:id="rId4"/>
    <p:sldId id="266" r:id="rId5"/>
    <p:sldId id="257" r:id="rId6"/>
    <p:sldId id="259" r:id="rId7"/>
    <p:sldId id="258" r:id="rId8"/>
    <p:sldId id="261" r:id="rId9"/>
    <p:sldId id="262" r:id="rId10"/>
    <p:sldId id="263" r:id="rId11"/>
    <p:sldId id="264" r:id="rId12"/>
    <p:sldId id="267" r:id="rId13"/>
    <p:sldId id="271" r:id="rId14"/>
    <p:sldId id="268" r:id="rId15"/>
    <p:sldId id="270" r:id="rId16"/>
    <p:sldId id="269" r:id="rId17"/>
    <p:sldId id="275" r:id="rId18"/>
    <p:sldId id="273" r:id="rId19"/>
    <p:sldId id="274" r:id="rId20"/>
    <p:sldId id="276" r:id="rId21"/>
    <p:sldId id="272" r:id="rId2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1349" y="-43"/>
      </p:cViewPr>
      <p:guideLst>
        <p:guide orient="horz" pos="2160"/>
        <p:guide pos="2880"/>
      </p:guideLst>
    </p:cSldViewPr>
  </p:slideViewPr>
  <p:notesTextViewPr>
    <p:cViewPr>
      <p:scale>
        <a:sx n="1" d="1"/>
        <a:sy n="1" d="1"/>
      </p:scale>
      <p:origin x="0" y="0"/>
    </p:cViewPr>
  </p:notesTextViewPr>
  <p:sorterViewPr>
    <p:cViewPr>
      <p:scale>
        <a:sx n="51" d="100"/>
        <a:sy n="5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0D0AD0C-A775-442F-9E08-2C2948CB48C9}" type="datetimeFigureOut">
              <a:rPr lang="hu-HU" smtClean="0"/>
              <a:t>2025. 12. 10.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B9AF1E-F6D5-4B6D-A5A0-ADDBD747E6D3}" type="slidenum">
              <a:rPr lang="hu-HU" smtClean="0"/>
              <a:t>‹#›</a:t>
            </a:fld>
            <a:endParaRPr lang="hu-HU"/>
          </a:p>
        </p:txBody>
      </p:sp>
    </p:spTree>
    <p:extLst>
      <p:ext uri="{BB962C8B-B14F-4D97-AF65-F5344CB8AC3E}">
        <p14:creationId xmlns:p14="http://schemas.microsoft.com/office/powerpoint/2010/main" val="3662684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0D0AD0C-A775-442F-9E08-2C2948CB48C9}" type="datetimeFigureOut">
              <a:rPr lang="hu-HU" smtClean="0"/>
              <a:t>2025. 12. 10.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B9AF1E-F6D5-4B6D-A5A0-ADDBD747E6D3}" type="slidenum">
              <a:rPr lang="hu-HU" smtClean="0"/>
              <a:t>‹#›</a:t>
            </a:fld>
            <a:endParaRPr lang="hu-HU"/>
          </a:p>
        </p:txBody>
      </p:sp>
    </p:spTree>
    <p:extLst>
      <p:ext uri="{BB962C8B-B14F-4D97-AF65-F5344CB8AC3E}">
        <p14:creationId xmlns:p14="http://schemas.microsoft.com/office/powerpoint/2010/main" val="145966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0D0AD0C-A775-442F-9E08-2C2948CB48C9}" type="datetimeFigureOut">
              <a:rPr lang="hu-HU" smtClean="0"/>
              <a:t>2025. 12. 10.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B9AF1E-F6D5-4B6D-A5A0-ADDBD747E6D3}" type="slidenum">
              <a:rPr lang="hu-HU" smtClean="0"/>
              <a:t>‹#›</a:t>
            </a:fld>
            <a:endParaRPr lang="hu-HU"/>
          </a:p>
        </p:txBody>
      </p:sp>
    </p:spTree>
    <p:extLst>
      <p:ext uri="{BB962C8B-B14F-4D97-AF65-F5344CB8AC3E}">
        <p14:creationId xmlns:p14="http://schemas.microsoft.com/office/powerpoint/2010/main" val="352047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0D0AD0C-A775-442F-9E08-2C2948CB48C9}" type="datetimeFigureOut">
              <a:rPr lang="hu-HU" smtClean="0"/>
              <a:t>2025. 12. 10.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B9AF1E-F6D5-4B6D-A5A0-ADDBD747E6D3}" type="slidenum">
              <a:rPr lang="hu-HU" smtClean="0"/>
              <a:t>‹#›</a:t>
            </a:fld>
            <a:endParaRPr lang="hu-HU"/>
          </a:p>
        </p:txBody>
      </p:sp>
    </p:spTree>
    <p:extLst>
      <p:ext uri="{BB962C8B-B14F-4D97-AF65-F5344CB8AC3E}">
        <p14:creationId xmlns:p14="http://schemas.microsoft.com/office/powerpoint/2010/main" val="163342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0D0AD0C-A775-442F-9E08-2C2948CB48C9}" type="datetimeFigureOut">
              <a:rPr lang="hu-HU" smtClean="0"/>
              <a:t>2025. 12. 10.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2B9AF1E-F6D5-4B6D-A5A0-ADDBD747E6D3}" type="slidenum">
              <a:rPr lang="hu-HU" smtClean="0"/>
              <a:t>‹#›</a:t>
            </a:fld>
            <a:endParaRPr lang="hu-HU"/>
          </a:p>
        </p:txBody>
      </p:sp>
    </p:spTree>
    <p:extLst>
      <p:ext uri="{BB962C8B-B14F-4D97-AF65-F5344CB8AC3E}">
        <p14:creationId xmlns:p14="http://schemas.microsoft.com/office/powerpoint/2010/main" val="3930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0D0AD0C-A775-442F-9E08-2C2948CB48C9}" type="datetimeFigureOut">
              <a:rPr lang="hu-HU" smtClean="0"/>
              <a:t>2025. 12. 10.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B9AF1E-F6D5-4B6D-A5A0-ADDBD747E6D3}" type="slidenum">
              <a:rPr lang="hu-HU" smtClean="0"/>
              <a:t>‹#›</a:t>
            </a:fld>
            <a:endParaRPr lang="hu-HU"/>
          </a:p>
        </p:txBody>
      </p:sp>
    </p:spTree>
    <p:extLst>
      <p:ext uri="{BB962C8B-B14F-4D97-AF65-F5344CB8AC3E}">
        <p14:creationId xmlns:p14="http://schemas.microsoft.com/office/powerpoint/2010/main" val="205858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0D0AD0C-A775-442F-9E08-2C2948CB48C9}" type="datetimeFigureOut">
              <a:rPr lang="hu-HU" smtClean="0"/>
              <a:t>2025. 12. 10.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2B9AF1E-F6D5-4B6D-A5A0-ADDBD747E6D3}" type="slidenum">
              <a:rPr lang="hu-HU" smtClean="0"/>
              <a:t>‹#›</a:t>
            </a:fld>
            <a:endParaRPr lang="hu-HU"/>
          </a:p>
        </p:txBody>
      </p:sp>
    </p:spTree>
    <p:extLst>
      <p:ext uri="{BB962C8B-B14F-4D97-AF65-F5344CB8AC3E}">
        <p14:creationId xmlns:p14="http://schemas.microsoft.com/office/powerpoint/2010/main" val="356564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0D0AD0C-A775-442F-9E08-2C2948CB48C9}" type="datetimeFigureOut">
              <a:rPr lang="hu-HU" smtClean="0"/>
              <a:t>2025. 12. 10.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2B9AF1E-F6D5-4B6D-A5A0-ADDBD747E6D3}" type="slidenum">
              <a:rPr lang="hu-HU" smtClean="0"/>
              <a:t>‹#›</a:t>
            </a:fld>
            <a:endParaRPr lang="hu-HU"/>
          </a:p>
        </p:txBody>
      </p:sp>
    </p:spTree>
    <p:extLst>
      <p:ext uri="{BB962C8B-B14F-4D97-AF65-F5344CB8AC3E}">
        <p14:creationId xmlns:p14="http://schemas.microsoft.com/office/powerpoint/2010/main" val="244935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0D0AD0C-A775-442F-9E08-2C2948CB48C9}" type="datetimeFigureOut">
              <a:rPr lang="hu-HU" smtClean="0"/>
              <a:t>2025. 12. 10.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2B9AF1E-F6D5-4B6D-A5A0-ADDBD747E6D3}" type="slidenum">
              <a:rPr lang="hu-HU" smtClean="0"/>
              <a:t>‹#›</a:t>
            </a:fld>
            <a:endParaRPr lang="hu-HU"/>
          </a:p>
        </p:txBody>
      </p:sp>
    </p:spTree>
    <p:extLst>
      <p:ext uri="{BB962C8B-B14F-4D97-AF65-F5344CB8AC3E}">
        <p14:creationId xmlns:p14="http://schemas.microsoft.com/office/powerpoint/2010/main" val="51579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0D0AD0C-A775-442F-9E08-2C2948CB48C9}" type="datetimeFigureOut">
              <a:rPr lang="hu-HU" smtClean="0"/>
              <a:t>2025. 12. 10.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B9AF1E-F6D5-4B6D-A5A0-ADDBD747E6D3}" type="slidenum">
              <a:rPr lang="hu-HU" smtClean="0"/>
              <a:t>‹#›</a:t>
            </a:fld>
            <a:endParaRPr lang="hu-HU"/>
          </a:p>
        </p:txBody>
      </p:sp>
    </p:spTree>
    <p:extLst>
      <p:ext uri="{BB962C8B-B14F-4D97-AF65-F5344CB8AC3E}">
        <p14:creationId xmlns:p14="http://schemas.microsoft.com/office/powerpoint/2010/main" val="112742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0D0AD0C-A775-442F-9E08-2C2948CB48C9}" type="datetimeFigureOut">
              <a:rPr lang="hu-HU" smtClean="0"/>
              <a:t>2025. 12. 10.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2B9AF1E-F6D5-4B6D-A5A0-ADDBD747E6D3}" type="slidenum">
              <a:rPr lang="hu-HU" smtClean="0"/>
              <a:t>‹#›</a:t>
            </a:fld>
            <a:endParaRPr lang="hu-HU"/>
          </a:p>
        </p:txBody>
      </p:sp>
    </p:spTree>
    <p:extLst>
      <p:ext uri="{BB962C8B-B14F-4D97-AF65-F5344CB8AC3E}">
        <p14:creationId xmlns:p14="http://schemas.microsoft.com/office/powerpoint/2010/main" val="3298962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0AD0C-A775-442F-9E08-2C2948CB48C9}" type="datetimeFigureOut">
              <a:rPr lang="hu-HU" smtClean="0"/>
              <a:t>2025. 12. 10.</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9AF1E-F6D5-4B6D-A5A0-ADDBD747E6D3}" type="slidenum">
              <a:rPr lang="hu-HU" smtClean="0"/>
              <a:t>‹#›</a:t>
            </a:fld>
            <a:endParaRPr lang="hu-HU"/>
          </a:p>
        </p:txBody>
      </p:sp>
    </p:spTree>
    <p:extLst>
      <p:ext uri="{BB962C8B-B14F-4D97-AF65-F5344CB8AC3E}">
        <p14:creationId xmlns:p14="http://schemas.microsoft.com/office/powerpoint/2010/main" val="1300715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n.wikipedia.org/wiki/Ghen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Eve" TargetMode="External"/><Relationship Id="rId2" Type="http://schemas.openxmlformats.org/officeDocument/2006/relationships/hyperlink" Target="https://en.wikipedia.org/wiki/Adam" TargetMode="External"/><Relationship Id="rId1" Type="http://schemas.openxmlformats.org/officeDocument/2006/relationships/slideLayout" Target="../slideLayouts/slideLayout7.xml"/><Relationship Id="rId6" Type="http://schemas.openxmlformats.org/officeDocument/2006/relationships/hyperlink" Target="https://en.wikipedia.org/wiki/Bible" TargetMode="External"/><Relationship Id="rId5" Type="http://schemas.openxmlformats.org/officeDocument/2006/relationships/hyperlink" Target="https://en.wikipedia.org/wiki/Cain" TargetMode="External"/><Relationship Id="rId4" Type="http://schemas.openxmlformats.org/officeDocument/2006/relationships/hyperlink" Target="https://en.wikipedia.org/wiki/Abe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artrenewal.org/Article/Title/biography-of-william-bouguereau" TargetMode="External"/><Relationship Id="rId2" Type="http://schemas.openxmlformats.org/officeDocument/2006/relationships/hyperlink" Target="https://en.wikipedia.org/wiki/William-Adolphe_Bouguereau"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William-Adolphe_Bouguereau" TargetMode="External"/><Relationship Id="rId2" Type="http://schemas.openxmlformats.org/officeDocument/2006/relationships/hyperlink" Target="https://en.wikipedia.org/wiki/Salon_(Paris)"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wga.hu/bio_m/b/bouguere/biograph.html" TargetMode="External"/><Relationship Id="rId2" Type="http://schemas.openxmlformats.org/officeDocument/2006/relationships/hyperlink" Target="https://www.wga.hu/bio_m/p/picot/biograph.html" TargetMode="External"/><Relationship Id="rId1" Type="http://schemas.openxmlformats.org/officeDocument/2006/relationships/slideLayout" Target="../slideLayouts/slideLayout7.xml"/><Relationship Id="rId4" Type="http://schemas.openxmlformats.org/officeDocument/2006/relationships/hyperlink" Target="https://www.wga.hu/bio_m/r/renoir/biograph.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en:Fire" TargetMode="External"/><Relationship Id="rId2" Type="http://schemas.openxmlformats.org/officeDocument/2006/relationships/hyperlink" Target="https://en.wikipedia.org/wiki/en:Ch%C3%A2teau_de_Lun%C3%A9vill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395536" y="980728"/>
            <a:ext cx="7772400" cy="1470025"/>
          </a:xfrm>
        </p:spPr>
        <p:txBody>
          <a:bodyPr>
            <a:normAutofit fontScale="90000"/>
          </a:bodyPr>
          <a:lstStyle/>
          <a:p>
            <a:r>
              <a:rPr lang="hu-HU" b="1" dirty="0" err="1">
                <a:latin typeface="Arial" panose="020B0604020202020204" pitchFamily="34" charset="0"/>
                <a:cs typeface="Arial" panose="020B0604020202020204" pitchFamily="34" charset="0"/>
              </a:rPr>
              <a:t>William-Adolphe</a:t>
            </a:r>
            <a:r>
              <a:rPr lang="hu-HU" b="1" dirty="0">
                <a:latin typeface="Arial" panose="020B0604020202020204" pitchFamily="34" charset="0"/>
                <a:cs typeface="Arial" panose="020B0604020202020204" pitchFamily="34" charset="0"/>
              </a:rPr>
              <a:t> </a:t>
            </a:r>
            <a:r>
              <a:rPr lang="hu-HU" b="1" dirty="0" err="1">
                <a:latin typeface="Arial" panose="020B0604020202020204" pitchFamily="34" charset="0"/>
                <a:cs typeface="Arial" panose="020B0604020202020204" pitchFamily="34" charset="0"/>
              </a:rPr>
              <a:t>Bouguereau</a:t>
            </a: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
            </a:r>
            <a:br>
              <a:rPr lang="hu-HU" b="1" dirty="0" smtClean="0">
                <a:latin typeface="Arial" panose="020B0604020202020204" pitchFamily="34" charset="0"/>
                <a:cs typeface="Arial" panose="020B0604020202020204" pitchFamily="34" charset="0"/>
              </a:rPr>
            </a:br>
            <a:r>
              <a:rPr lang="hu-HU" b="1" dirty="0">
                <a:latin typeface="Arial" panose="020B0604020202020204" pitchFamily="34" charset="0"/>
                <a:cs typeface="Arial" panose="020B0604020202020204" pitchFamily="34" charset="0"/>
              </a:rPr>
              <a:t> </a:t>
            </a:r>
            <a:r>
              <a:rPr lang="hu-HU" b="1" dirty="0" smtClean="0">
                <a:latin typeface="Arial" panose="020B0604020202020204" pitchFamily="34" charset="0"/>
                <a:cs typeface="Arial" panose="020B0604020202020204" pitchFamily="34" charset="0"/>
              </a:rPr>
              <a:t>1825-1905</a:t>
            </a:r>
            <a:r>
              <a:rPr lang="hu-HU" b="1" dirty="0">
                <a:latin typeface="Arial" panose="020B0604020202020204" pitchFamily="34" charset="0"/>
                <a:cs typeface="Arial" panose="020B0604020202020204" pitchFamily="34" charset="0"/>
              </a:rPr>
              <a:t> </a:t>
            </a:r>
            <a:r>
              <a:rPr lang="hu-HU" dirty="0"/>
              <a:t/>
            </a:r>
            <a:br>
              <a:rPr lang="hu-HU" dirty="0"/>
            </a:br>
            <a:endParaRPr lang="hu-HU" dirty="0"/>
          </a:p>
        </p:txBody>
      </p:sp>
      <p:pic>
        <p:nvPicPr>
          <p:cNvPr id="1026" name="Picture 2" descr="Fájl:Önarckép, készítette: William Bouguere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2246800"/>
            <a:ext cx="3921307" cy="4661999"/>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107504" y="3429000"/>
            <a:ext cx="4572000" cy="3323987"/>
          </a:xfrm>
          <a:prstGeom prst="rect">
            <a:avLst/>
          </a:prstGeom>
        </p:spPr>
        <p:txBody>
          <a:bodyPr>
            <a:spAutoFit/>
          </a:bodyPr>
          <a:lstStyle/>
          <a:p>
            <a:r>
              <a:rPr lang="fr-FR" sz="2400" b="1" dirty="0">
                <a:solidFill>
                  <a:srgbClr val="00B050"/>
                </a:solidFill>
                <a:latin typeface="Arial" panose="020B0604020202020204" pitchFamily="34" charset="0"/>
                <a:cs typeface="Arial" panose="020B0604020202020204" pitchFamily="34" charset="0"/>
              </a:rPr>
              <a:t>BOUGUEREAU, </a:t>
            </a:r>
            <a:endParaRPr lang="hu-HU" sz="2400" b="1" dirty="0" smtClean="0">
              <a:solidFill>
                <a:srgbClr val="00B050"/>
              </a:solidFill>
              <a:latin typeface="Arial" panose="020B0604020202020204" pitchFamily="34" charset="0"/>
              <a:cs typeface="Arial" panose="020B0604020202020204" pitchFamily="34" charset="0"/>
            </a:endParaRPr>
          </a:p>
          <a:p>
            <a:r>
              <a:rPr lang="fr-FR" sz="2400" b="1" dirty="0" smtClean="0">
                <a:solidFill>
                  <a:srgbClr val="00B050"/>
                </a:solidFill>
                <a:latin typeface="Arial" panose="020B0604020202020204" pitchFamily="34" charset="0"/>
                <a:cs typeface="Arial" panose="020B0604020202020204" pitchFamily="34" charset="0"/>
              </a:rPr>
              <a:t>William-Adolphe</a:t>
            </a:r>
            <a:endParaRPr lang="fr-FR" sz="2400" b="1" dirty="0">
              <a:solidFill>
                <a:srgbClr val="00B050"/>
              </a:solidFill>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(sz. 1825, La Rochelle, sz. 1905, La Rochelle</a:t>
            </a:r>
            <a:r>
              <a:rPr lang="fr-FR" sz="2000" b="1" dirty="0" smtClean="0">
                <a:latin typeface="Arial" panose="020B0604020202020204" pitchFamily="34" charset="0"/>
                <a:cs typeface="Arial" panose="020B0604020202020204" pitchFamily="34" charset="0"/>
              </a:rPr>
              <a:t>)</a:t>
            </a:r>
            <a:endParaRPr lang="hu-HU" sz="2000" b="1" dirty="0" smtClean="0">
              <a:latin typeface="Arial" panose="020B0604020202020204" pitchFamily="34" charset="0"/>
              <a:cs typeface="Arial" panose="020B0604020202020204" pitchFamily="34" charset="0"/>
            </a:endParaRPr>
          </a:p>
          <a:p>
            <a:r>
              <a:rPr lang="hu-HU" sz="2400" b="1" dirty="0" smtClean="0">
                <a:solidFill>
                  <a:srgbClr val="FF0000"/>
                </a:solidFill>
                <a:latin typeface="Arial" panose="020B0604020202020204" pitchFamily="34" charset="0"/>
                <a:cs typeface="Arial" panose="020B0604020202020204" pitchFamily="34" charset="0"/>
              </a:rPr>
              <a:t>Önarckép</a:t>
            </a:r>
          </a:p>
          <a:p>
            <a:r>
              <a:rPr lang="hu-HU" sz="2000" b="1" dirty="0" smtClean="0">
                <a:latin typeface="Arial" panose="020B0604020202020204" pitchFamily="34" charset="0"/>
                <a:cs typeface="Arial" panose="020B0604020202020204" pitchFamily="34" charset="0"/>
              </a:rPr>
              <a:t>1879</a:t>
            </a:r>
          </a:p>
          <a:p>
            <a:r>
              <a:rPr lang="hu-HU" sz="2000" b="1" dirty="0" smtClean="0">
                <a:latin typeface="Arial" panose="020B0604020202020204" pitchFamily="34" charset="0"/>
                <a:cs typeface="Arial" panose="020B0604020202020204" pitchFamily="34" charset="0"/>
              </a:rPr>
              <a:t>Olaj, vászon</a:t>
            </a:r>
          </a:p>
          <a:p>
            <a:r>
              <a:rPr lang="hu-HU" sz="2000" b="1" dirty="0" smtClean="0">
                <a:latin typeface="Arial" panose="020B0604020202020204" pitchFamily="34" charset="0"/>
                <a:cs typeface="Arial" panose="020B0604020202020204" pitchFamily="34" charset="0"/>
              </a:rPr>
              <a:t>46 cm x 38 cm </a:t>
            </a:r>
          </a:p>
          <a:p>
            <a:r>
              <a:rPr lang="hu-HU" sz="2000" b="1" dirty="0" smtClean="0">
                <a:latin typeface="Arial" panose="020B0604020202020204" pitchFamily="34" charset="0"/>
                <a:cs typeface="Arial" panose="020B0604020202020204" pitchFamily="34" charset="0"/>
              </a:rPr>
              <a:t>Montreali Szépművészeti Múzeum</a:t>
            </a:r>
          </a:p>
          <a:p>
            <a:endParaRPr lang="fr-FR"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14" t="30417" r="69283" b="48614"/>
          <a:stretch/>
        </p:blipFill>
        <p:spPr bwMode="auto">
          <a:xfrm>
            <a:off x="107504" y="1990939"/>
            <a:ext cx="3000054" cy="1438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zövegdoboz 2"/>
          <p:cNvSpPr txBox="1"/>
          <p:nvPr/>
        </p:nvSpPr>
        <p:spPr>
          <a:xfrm>
            <a:off x="323528" y="6525344"/>
            <a:ext cx="1396536" cy="400110"/>
          </a:xfrm>
          <a:prstGeom prst="rect">
            <a:avLst/>
          </a:prstGeom>
          <a:noFill/>
        </p:spPr>
        <p:txBody>
          <a:bodyPr wrap="none" rtlCol="0">
            <a:spAutoFit/>
          </a:bodyPr>
          <a:lstStyle/>
          <a:p>
            <a:r>
              <a:rPr lang="hu-HU" sz="2000" b="1" dirty="0" smtClean="0">
                <a:latin typeface="Arial" panose="020B0604020202020204" pitchFamily="34" charset="0"/>
                <a:cs typeface="Arial" panose="020B0604020202020204" pitchFamily="34" charset="0"/>
              </a:rPr>
              <a:t>szaju2025</a:t>
            </a:r>
            <a:endParaRPr lang="hu-H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69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332656"/>
            <a:ext cx="4572000" cy="4893647"/>
          </a:xfrm>
          <a:prstGeom prst="rect">
            <a:avLst/>
          </a:prstGeom>
        </p:spPr>
        <p:txBody>
          <a:bodyPr>
            <a:spAutoFit/>
          </a:bodyPr>
          <a:lstStyle/>
          <a:p>
            <a:r>
              <a:rPr lang="fr-FR" sz="2400" b="1" dirty="0">
                <a:solidFill>
                  <a:srgbClr val="00B050"/>
                </a:solidFill>
                <a:latin typeface="Arial" panose="020B0604020202020204" pitchFamily="34" charset="0"/>
                <a:cs typeface="Arial" panose="020B0604020202020204" pitchFamily="34" charset="0"/>
              </a:rPr>
              <a:t>BOUGUEREAU,</a:t>
            </a:r>
            <a:endParaRPr lang="hu-HU" sz="2400" b="1" dirty="0">
              <a:solidFill>
                <a:srgbClr val="00B050"/>
              </a:solidFill>
              <a:latin typeface="Arial" panose="020B0604020202020204" pitchFamily="34" charset="0"/>
              <a:cs typeface="Arial" panose="020B0604020202020204" pitchFamily="34" charset="0"/>
            </a:endParaRPr>
          </a:p>
          <a:p>
            <a:r>
              <a:rPr lang="fr-FR" sz="2400" b="1" dirty="0">
                <a:solidFill>
                  <a:srgbClr val="00B050"/>
                </a:solidFill>
                <a:latin typeface="Arial" panose="020B0604020202020204" pitchFamily="34" charset="0"/>
                <a:cs typeface="Arial" panose="020B0604020202020204" pitchFamily="34" charset="0"/>
              </a:rPr>
              <a:t>William-Adolphe</a:t>
            </a:r>
          </a:p>
          <a:p>
            <a:r>
              <a:rPr lang="fr-FR" sz="2000" b="1" dirty="0">
                <a:latin typeface="Arial" panose="020B0604020202020204" pitchFamily="34" charset="0"/>
                <a:cs typeface="Arial" panose="020B0604020202020204" pitchFamily="34" charset="0"/>
              </a:rPr>
              <a:t>(sz. 1825, La Rochelle</a:t>
            </a:r>
            <a:r>
              <a:rPr lang="fr-FR" sz="2000" b="1" dirty="0" smtClean="0">
                <a:latin typeface="Arial" panose="020B0604020202020204" pitchFamily="34" charset="0"/>
                <a:cs typeface="Arial" panose="020B0604020202020204" pitchFamily="34" charset="0"/>
              </a:rPr>
              <a:t>,</a:t>
            </a:r>
            <a:endParaRPr lang="hu-HU" sz="2000" b="1" dirty="0" smtClean="0">
              <a:latin typeface="Arial" panose="020B0604020202020204" pitchFamily="34" charset="0"/>
              <a:cs typeface="Arial" panose="020B0604020202020204" pitchFamily="34" charset="0"/>
            </a:endParaRPr>
          </a:p>
          <a:p>
            <a:r>
              <a:rPr lang="fr-FR" sz="2000" b="1" dirty="0" smtClean="0">
                <a:latin typeface="Arial" panose="020B0604020202020204" pitchFamily="34" charset="0"/>
                <a:cs typeface="Arial" panose="020B0604020202020204" pitchFamily="34" charset="0"/>
              </a:rPr>
              <a:t>sz</a:t>
            </a:r>
            <a:r>
              <a:rPr lang="fr-FR" sz="2000" b="1" dirty="0">
                <a:latin typeface="Arial" panose="020B0604020202020204" pitchFamily="34" charset="0"/>
                <a:cs typeface="Arial" panose="020B0604020202020204" pitchFamily="34" charset="0"/>
              </a:rPr>
              <a:t>. 1905, La Rochelle</a:t>
            </a:r>
            <a:r>
              <a:rPr lang="fr-FR" sz="2000" b="1" dirty="0" smtClean="0">
                <a:latin typeface="Arial" panose="020B0604020202020204" pitchFamily="34" charset="0"/>
                <a:cs typeface="Arial" panose="020B0604020202020204" pitchFamily="34" charset="0"/>
              </a:rPr>
              <a:t>)</a:t>
            </a:r>
            <a:endParaRPr lang="hu-HU" sz="2000" b="1" dirty="0" smtClean="0">
              <a:latin typeface="Arial" panose="020B0604020202020204" pitchFamily="34" charset="0"/>
              <a:cs typeface="Arial" panose="020B0604020202020204" pitchFamily="34" charset="0"/>
            </a:endParaRPr>
          </a:p>
          <a:p>
            <a:r>
              <a:rPr lang="hu-HU" sz="2400" b="1" dirty="0" smtClean="0">
                <a:solidFill>
                  <a:srgbClr val="FF0000"/>
                </a:solidFill>
                <a:latin typeface="Arial" panose="020B0604020202020204" pitchFamily="34" charset="0"/>
                <a:cs typeface="Arial" panose="020B0604020202020204" pitchFamily="34" charset="0"/>
              </a:rPr>
              <a:t>Fürdőző </a:t>
            </a:r>
          </a:p>
          <a:p>
            <a:r>
              <a:rPr lang="hu-HU" sz="2000" b="1" dirty="0" smtClean="0">
                <a:latin typeface="Arial" panose="020B0604020202020204" pitchFamily="34" charset="0"/>
                <a:cs typeface="Arial" panose="020B0604020202020204" pitchFamily="34" charset="0"/>
              </a:rPr>
              <a:t>1864</a:t>
            </a:r>
          </a:p>
          <a:p>
            <a:r>
              <a:rPr lang="hu-HU" sz="2000" b="1" dirty="0" smtClean="0">
                <a:latin typeface="Arial" panose="020B0604020202020204" pitchFamily="34" charset="0"/>
                <a:cs typeface="Arial" panose="020B0604020202020204" pitchFamily="34" charset="0"/>
              </a:rPr>
              <a:t>Olaj, vászon,</a:t>
            </a:r>
          </a:p>
          <a:p>
            <a:r>
              <a:rPr lang="hu-HU" sz="2000" b="1" dirty="0" smtClean="0">
                <a:latin typeface="Arial" panose="020B0604020202020204" pitchFamily="34" charset="0"/>
                <a:cs typeface="Arial" panose="020B0604020202020204" pitchFamily="34" charset="0"/>
              </a:rPr>
              <a:t>166,5 cm x 103,6 cm</a:t>
            </a:r>
          </a:p>
          <a:p>
            <a:r>
              <a:rPr lang="hu-HU" sz="2000" b="1" dirty="0">
                <a:latin typeface="Arial" panose="020B0604020202020204" pitchFamily="34" charset="0"/>
                <a:cs typeface="Arial" panose="020B0604020202020204" pitchFamily="34" charset="0"/>
              </a:rPr>
              <a:t>Szépművészeti </a:t>
            </a:r>
            <a:r>
              <a:rPr lang="hu-HU" sz="2000" b="1" dirty="0" smtClean="0">
                <a:latin typeface="Arial" panose="020B0604020202020204" pitchFamily="34" charset="0"/>
                <a:cs typeface="Arial" panose="020B0604020202020204" pitchFamily="34" charset="0"/>
              </a:rPr>
              <a:t>Múzeum</a:t>
            </a:r>
          </a:p>
          <a:p>
            <a:r>
              <a:rPr lang="hu-HU" sz="2000" b="1" dirty="0" smtClean="0">
                <a:latin typeface="Arial" panose="020B0604020202020204" pitchFamily="34" charset="0"/>
                <a:cs typeface="Arial" panose="020B0604020202020204" pitchFamily="34" charset="0"/>
              </a:rPr>
              <a:t>Gent, Belgium</a:t>
            </a:r>
          </a:p>
          <a:p>
            <a:endParaRPr lang="hu-HU" sz="2000" b="1" dirty="0">
              <a:latin typeface="Arial" panose="020B0604020202020204" pitchFamily="34" charset="0"/>
              <a:cs typeface="Arial" panose="020B0604020202020204" pitchFamily="34" charset="0"/>
            </a:endParaRPr>
          </a:p>
          <a:p>
            <a:r>
              <a:rPr lang="hu-HU" sz="2000" b="1" dirty="0" smtClean="0">
                <a:latin typeface="Arial" panose="020B0604020202020204" pitchFamily="34" charset="0"/>
                <a:cs typeface="Arial" panose="020B0604020202020204" pitchFamily="34" charset="0"/>
              </a:rPr>
              <a:t>/</a:t>
            </a:r>
            <a:r>
              <a:rPr lang="hu-HU" sz="2000" i="1" dirty="0"/>
              <a:t>A Fürdőző</a:t>
            </a:r>
            <a:r>
              <a:rPr lang="hu-HU" sz="2000" dirty="0"/>
              <a:t> (1864) című megrázó aktképet kiállításra küldték a belgiumi </a:t>
            </a:r>
            <a:r>
              <a:rPr lang="hu-HU" sz="2000" dirty="0" smtClean="0">
                <a:hlinkClick r:id="rId2" tooltip="Gent"/>
              </a:rPr>
              <a:t>Gentbe</a:t>
            </a:r>
            <a:r>
              <a:rPr lang="hu-HU" sz="2000" dirty="0"/>
              <a:t> . A festmény látványos sikert aratott, és a múzeum nagy költséggel megvásárolta</a:t>
            </a:r>
            <a:r>
              <a:rPr lang="hu-HU" sz="2000" dirty="0" smtClean="0"/>
              <a:t>./</a:t>
            </a:r>
            <a:endParaRPr lang="fr-FR" sz="2000" b="1" dirty="0">
              <a:latin typeface="Arial" panose="020B0604020202020204" pitchFamily="34" charset="0"/>
              <a:cs typeface="Arial" panose="020B0604020202020204" pitchFamily="34" charset="0"/>
            </a:endParaRPr>
          </a:p>
        </p:txBody>
      </p:sp>
      <p:pic>
        <p:nvPicPr>
          <p:cNvPr id="4098" name="Picture 2" descr="Fájl:Bouguereau - Baigne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537" y="1650"/>
            <a:ext cx="4176464" cy="689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520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4572000" cy="3354765"/>
          </a:xfrm>
          <a:prstGeom prst="rect">
            <a:avLst/>
          </a:prstGeom>
        </p:spPr>
        <p:txBody>
          <a:bodyPr>
            <a:spAutoFit/>
          </a:bodyPr>
          <a:lstStyle/>
          <a:p>
            <a:r>
              <a:rPr lang="fr-FR" sz="2400" b="1" dirty="0">
                <a:solidFill>
                  <a:srgbClr val="00B050"/>
                </a:solidFill>
                <a:latin typeface="Arial" panose="020B0604020202020204" pitchFamily="34" charset="0"/>
                <a:cs typeface="Arial" panose="020B0604020202020204" pitchFamily="34" charset="0"/>
              </a:rPr>
              <a:t>BOUGUEREAU,</a:t>
            </a:r>
            <a:endParaRPr lang="hu-HU" sz="2400" b="1" dirty="0">
              <a:solidFill>
                <a:srgbClr val="00B050"/>
              </a:solidFill>
              <a:latin typeface="Arial" panose="020B0604020202020204" pitchFamily="34" charset="0"/>
              <a:cs typeface="Arial" panose="020B0604020202020204" pitchFamily="34" charset="0"/>
            </a:endParaRPr>
          </a:p>
          <a:p>
            <a:r>
              <a:rPr lang="fr-FR" sz="2400" b="1" dirty="0">
                <a:solidFill>
                  <a:srgbClr val="00B050"/>
                </a:solidFill>
                <a:latin typeface="Arial" panose="020B0604020202020204" pitchFamily="34" charset="0"/>
                <a:cs typeface="Arial" panose="020B0604020202020204" pitchFamily="34" charset="0"/>
              </a:rPr>
              <a:t>William-Adolphe</a:t>
            </a:r>
          </a:p>
          <a:p>
            <a:r>
              <a:rPr lang="fr-FR" sz="2000" b="1" dirty="0">
                <a:latin typeface="Arial" panose="020B0604020202020204" pitchFamily="34" charset="0"/>
                <a:cs typeface="Arial" panose="020B0604020202020204" pitchFamily="34" charset="0"/>
              </a:rPr>
              <a:t>(sz. 1825, La Rochelle</a:t>
            </a:r>
            <a:r>
              <a:rPr lang="fr-FR" sz="2000" b="1" dirty="0" smtClean="0">
                <a:latin typeface="Arial" panose="020B0604020202020204" pitchFamily="34" charset="0"/>
                <a:cs typeface="Arial" panose="020B0604020202020204" pitchFamily="34" charset="0"/>
              </a:rPr>
              <a:t>,</a:t>
            </a:r>
            <a:endParaRPr lang="hu-HU" sz="2000" b="1" dirty="0" smtClean="0">
              <a:latin typeface="Arial" panose="020B0604020202020204" pitchFamily="34" charset="0"/>
              <a:cs typeface="Arial" panose="020B0604020202020204" pitchFamily="34" charset="0"/>
            </a:endParaRPr>
          </a:p>
          <a:p>
            <a:r>
              <a:rPr lang="fr-FR" sz="2000" b="1" dirty="0" smtClean="0">
                <a:latin typeface="Arial" panose="020B0604020202020204" pitchFamily="34" charset="0"/>
                <a:cs typeface="Arial" panose="020B0604020202020204" pitchFamily="34" charset="0"/>
              </a:rPr>
              <a:t>sz</a:t>
            </a:r>
            <a:r>
              <a:rPr lang="fr-FR" sz="2000" b="1" dirty="0">
                <a:latin typeface="Arial" panose="020B0604020202020204" pitchFamily="34" charset="0"/>
                <a:cs typeface="Arial" panose="020B0604020202020204" pitchFamily="34" charset="0"/>
              </a:rPr>
              <a:t>. 1905, La Rochelle</a:t>
            </a:r>
            <a:r>
              <a:rPr lang="fr-FR" sz="2000" b="1" dirty="0" smtClean="0">
                <a:latin typeface="Arial" panose="020B0604020202020204" pitchFamily="34" charset="0"/>
                <a:cs typeface="Arial" panose="020B0604020202020204" pitchFamily="34" charset="0"/>
              </a:rPr>
              <a:t>)</a:t>
            </a:r>
            <a:endParaRPr lang="hu-HU" sz="2000" b="1" dirty="0" smtClean="0">
              <a:latin typeface="Arial" panose="020B0604020202020204" pitchFamily="34" charset="0"/>
              <a:cs typeface="Arial" panose="020B0604020202020204" pitchFamily="34" charset="0"/>
            </a:endParaRPr>
          </a:p>
          <a:p>
            <a:r>
              <a:rPr lang="hu-HU" sz="2400" b="1" dirty="0" smtClean="0">
                <a:solidFill>
                  <a:srgbClr val="FF0000"/>
                </a:solidFill>
                <a:latin typeface="Arial" panose="020B0604020202020204" pitchFamily="34" charset="0"/>
                <a:cs typeface="Arial" panose="020B0604020202020204" pitchFamily="34" charset="0"/>
              </a:rPr>
              <a:t>A varrónő</a:t>
            </a:r>
          </a:p>
          <a:p>
            <a:r>
              <a:rPr lang="hu-HU" sz="2000" b="1" dirty="0" smtClean="0">
                <a:latin typeface="Arial" panose="020B0604020202020204" pitchFamily="34" charset="0"/>
                <a:cs typeface="Arial" panose="020B0604020202020204" pitchFamily="34" charset="0"/>
              </a:rPr>
              <a:t>1898</a:t>
            </a:r>
          </a:p>
          <a:p>
            <a:r>
              <a:rPr lang="hu-HU" sz="2000" b="1" dirty="0" smtClean="0">
                <a:latin typeface="Arial" panose="020B0604020202020204" pitchFamily="34" charset="0"/>
                <a:cs typeface="Arial" panose="020B0604020202020204" pitchFamily="34" charset="0"/>
              </a:rPr>
              <a:t>Olaj, vászon</a:t>
            </a:r>
          </a:p>
          <a:p>
            <a:r>
              <a:rPr lang="hu-HU" sz="2000" b="1" dirty="0"/>
              <a:t> 115,5 </a:t>
            </a:r>
            <a:r>
              <a:rPr lang="hu-HU" sz="2000" b="1" dirty="0" smtClean="0"/>
              <a:t>cm x 71 cm</a:t>
            </a:r>
          </a:p>
          <a:p>
            <a:r>
              <a:rPr lang="hu-HU" sz="2000" b="1" dirty="0" smtClean="0">
                <a:latin typeface="Arial" panose="020B0604020202020204" pitchFamily="34" charset="0"/>
                <a:cs typeface="Arial" panose="020B0604020202020204" pitchFamily="34" charset="0"/>
              </a:rPr>
              <a:t>Magángyűjtemény</a:t>
            </a:r>
          </a:p>
          <a:p>
            <a:r>
              <a:rPr lang="hu-HU" sz="2000" b="1" dirty="0" smtClean="0">
                <a:latin typeface="Arial" panose="020B0604020202020204" pitchFamily="34" charset="0"/>
                <a:cs typeface="Arial" panose="020B0604020202020204" pitchFamily="34" charset="0"/>
              </a:rPr>
              <a:t>Franciaország</a:t>
            </a:r>
            <a:endParaRPr lang="fr-FR" sz="2000" b="1" dirty="0">
              <a:latin typeface="Arial" panose="020B0604020202020204" pitchFamily="34" charset="0"/>
              <a:cs typeface="Arial" panose="020B0604020202020204" pitchFamily="34" charset="0"/>
            </a:endParaRPr>
          </a:p>
        </p:txBody>
      </p:sp>
      <p:pic>
        <p:nvPicPr>
          <p:cNvPr id="5122" name="Picture 2" descr="Fájl:William-Adolphe Bouguereau (1825-1905) - A varrónő (18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688" y="1"/>
            <a:ext cx="41463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574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ájl:William-Adolphe Bouguereau - Pêche pour les grenouil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61675"/>
            <a:ext cx="5364088" cy="6919675"/>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251520" y="260648"/>
            <a:ext cx="4572000" cy="3046988"/>
          </a:xfrm>
          <a:prstGeom prst="rect">
            <a:avLst/>
          </a:prstGeom>
        </p:spPr>
        <p:txBody>
          <a:bodyPr>
            <a:spAutoFit/>
          </a:bodyPr>
          <a:lstStyle/>
          <a:p>
            <a:r>
              <a:rPr lang="fr-FR" sz="2400" b="1" dirty="0">
                <a:solidFill>
                  <a:srgbClr val="00B050"/>
                </a:solidFill>
                <a:latin typeface="Arial" panose="020B0604020202020204" pitchFamily="34" charset="0"/>
                <a:cs typeface="Arial" panose="020B0604020202020204" pitchFamily="34" charset="0"/>
              </a:rPr>
              <a:t>BOUGUEREAU,</a:t>
            </a:r>
            <a:endParaRPr lang="hu-HU" sz="2400" b="1" dirty="0">
              <a:solidFill>
                <a:srgbClr val="00B050"/>
              </a:solidFill>
              <a:latin typeface="Arial" panose="020B0604020202020204" pitchFamily="34" charset="0"/>
              <a:cs typeface="Arial" panose="020B0604020202020204" pitchFamily="34" charset="0"/>
            </a:endParaRPr>
          </a:p>
          <a:p>
            <a:r>
              <a:rPr lang="fr-FR" sz="2400" b="1" dirty="0">
                <a:solidFill>
                  <a:srgbClr val="00B050"/>
                </a:solidFill>
                <a:latin typeface="Arial" panose="020B0604020202020204" pitchFamily="34" charset="0"/>
                <a:cs typeface="Arial" panose="020B0604020202020204" pitchFamily="34" charset="0"/>
              </a:rPr>
              <a:t>William-Adolphe</a:t>
            </a:r>
          </a:p>
          <a:p>
            <a:r>
              <a:rPr lang="fr-FR" sz="2000" b="1" dirty="0">
                <a:latin typeface="Arial" panose="020B0604020202020204" pitchFamily="34" charset="0"/>
                <a:cs typeface="Arial" panose="020B0604020202020204" pitchFamily="34" charset="0"/>
              </a:rPr>
              <a:t>(sz. 1825, La Rochelle,</a:t>
            </a:r>
            <a:endParaRPr lang="hu-HU" sz="2000" b="1"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sz. 1905, La Rochelle</a:t>
            </a:r>
            <a:r>
              <a:rPr lang="fr-FR" sz="2000" b="1" dirty="0" smtClean="0">
                <a:latin typeface="Arial" panose="020B0604020202020204" pitchFamily="34" charset="0"/>
                <a:cs typeface="Arial" panose="020B0604020202020204" pitchFamily="34" charset="0"/>
              </a:rPr>
              <a:t>)</a:t>
            </a:r>
            <a:endParaRPr lang="hu-HU" sz="2000" b="1" dirty="0" smtClean="0">
              <a:latin typeface="Arial" panose="020B0604020202020204" pitchFamily="34" charset="0"/>
              <a:cs typeface="Arial" panose="020B0604020202020204" pitchFamily="34" charset="0"/>
            </a:endParaRPr>
          </a:p>
          <a:p>
            <a:r>
              <a:rPr lang="hu-HU" sz="2400" b="1" dirty="0" smtClean="0">
                <a:solidFill>
                  <a:srgbClr val="FF0000"/>
                </a:solidFill>
                <a:latin typeface="Arial" panose="020B0604020202020204" pitchFamily="34" charset="0"/>
                <a:cs typeface="Arial" panose="020B0604020202020204" pitchFamily="34" charset="0"/>
              </a:rPr>
              <a:t>Békák horgászata</a:t>
            </a:r>
          </a:p>
          <a:p>
            <a:r>
              <a:rPr lang="hu-HU" sz="2000" b="1" dirty="0" smtClean="0">
                <a:latin typeface="Arial" panose="020B0604020202020204" pitchFamily="34" charset="0"/>
                <a:cs typeface="Arial" panose="020B0604020202020204" pitchFamily="34" charset="0"/>
              </a:rPr>
              <a:t>1882</a:t>
            </a:r>
          </a:p>
          <a:p>
            <a:r>
              <a:rPr lang="hu-HU" sz="2000" b="1" dirty="0" smtClean="0">
                <a:latin typeface="Arial" panose="020B0604020202020204" pitchFamily="34" charset="0"/>
                <a:cs typeface="Arial" panose="020B0604020202020204" pitchFamily="34" charset="0"/>
              </a:rPr>
              <a:t>Olaj, vászon</a:t>
            </a:r>
          </a:p>
          <a:p>
            <a:r>
              <a:rPr lang="hu-HU" sz="2000" b="1" dirty="0" smtClean="0">
                <a:latin typeface="Arial" panose="020B0604020202020204" pitchFamily="34" charset="0"/>
                <a:cs typeface="Arial" panose="020B0604020202020204" pitchFamily="34" charset="0"/>
              </a:rPr>
              <a:t>137,2 cm x 106,7 cm</a:t>
            </a:r>
          </a:p>
          <a:p>
            <a:r>
              <a:rPr lang="hu-HU" sz="2000" b="1" dirty="0" smtClean="0">
                <a:latin typeface="Arial" panose="020B0604020202020204" pitchFamily="34" charset="0"/>
                <a:cs typeface="Arial" panose="020B0604020202020204" pitchFamily="34" charset="0"/>
              </a:rPr>
              <a:t>„</a:t>
            </a:r>
            <a:r>
              <a:rPr lang="hu-HU" altLang="hu-HU" sz="2000" b="1" dirty="0" err="1" smtClean="0">
                <a:solidFill>
                  <a:srgbClr val="0A0A0A"/>
                </a:solidFill>
                <a:latin typeface="Arial" panose="020B0604020202020204" pitchFamily="34" charset="0"/>
                <a:cs typeface="Arial" panose="020B0604020202020204" pitchFamily="34" charset="0"/>
              </a:rPr>
              <a:t>Luckett</a:t>
            </a:r>
            <a:r>
              <a:rPr lang="hu-HU" altLang="hu-HU" sz="2000" b="1" dirty="0" smtClean="0">
                <a:solidFill>
                  <a:srgbClr val="0A0A0A"/>
                </a:solidFill>
                <a:latin typeface="Arial" panose="020B0604020202020204" pitchFamily="34" charset="0"/>
                <a:cs typeface="Arial" panose="020B0604020202020204" pitchFamily="34" charset="0"/>
              </a:rPr>
              <a:t> </a:t>
            </a:r>
            <a:r>
              <a:rPr lang="hu-HU" altLang="hu-HU" sz="2000" b="1" dirty="0">
                <a:solidFill>
                  <a:srgbClr val="0A0A0A"/>
                </a:solidFill>
                <a:latin typeface="Arial" panose="020B0604020202020204" pitchFamily="34" charset="0"/>
                <a:cs typeface="Arial" panose="020B0604020202020204" pitchFamily="34" charset="0"/>
              </a:rPr>
              <a:t>gyűjtemény"</a:t>
            </a:r>
            <a:endParaRPr lang="hu-H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491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1226640" y="1268760"/>
            <a:ext cx="6513711" cy="38215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cap="none" normalizeH="0" baseline="0" dirty="0" smtClean="0">
                <a:ln>
                  <a:noFill/>
                </a:ln>
                <a:solidFill>
                  <a:srgbClr val="0A0A0A"/>
                </a:solidFill>
                <a:effectLst/>
              </a:rPr>
              <a:t>A "</a:t>
            </a:r>
            <a:r>
              <a:rPr kumimoji="0" lang="hu-HU" altLang="hu-HU" sz="2000" b="1" i="0" u="none" strike="noStrike" cap="none" normalizeH="0" baseline="0" dirty="0" err="1" smtClean="0">
                <a:ln>
                  <a:noFill/>
                </a:ln>
                <a:solidFill>
                  <a:srgbClr val="0A0A0A"/>
                </a:solidFill>
                <a:effectLst/>
              </a:rPr>
              <a:t>Luckett</a:t>
            </a:r>
            <a:r>
              <a:rPr kumimoji="0" lang="hu-HU" altLang="hu-HU" sz="2000" b="1" i="0" u="none" strike="noStrike" cap="none" normalizeH="0" baseline="0" dirty="0" smtClean="0">
                <a:ln>
                  <a:noFill/>
                </a:ln>
                <a:solidFill>
                  <a:srgbClr val="0A0A0A"/>
                </a:solidFill>
                <a:effectLst/>
              </a:rPr>
              <a:t> gyűjtemény" (</a:t>
            </a:r>
            <a:r>
              <a:rPr kumimoji="0" lang="hu-HU" altLang="hu-HU" sz="2000" b="1" i="0" u="none" strike="noStrike" cap="none" normalizeH="0" baseline="0" dirty="0" err="1" smtClean="0">
                <a:ln>
                  <a:noFill/>
                </a:ln>
                <a:solidFill>
                  <a:srgbClr val="0A0A0A"/>
                </a:solidFill>
                <a:effectLst/>
              </a:rPr>
              <a:t>Luckett</a:t>
            </a:r>
            <a:r>
              <a:rPr kumimoji="0" lang="hu-HU" altLang="hu-HU" sz="2000" b="1" i="0" u="none" strike="noStrike" cap="none" normalizeH="0" baseline="0" dirty="0" smtClean="0">
                <a:ln>
                  <a:noFill/>
                </a:ln>
                <a:solidFill>
                  <a:srgbClr val="0A0A0A"/>
                </a:solidFill>
                <a:effectLst/>
              </a:rPr>
              <a:t> </a:t>
            </a:r>
            <a:r>
              <a:rPr kumimoji="0" lang="hu-HU" altLang="hu-HU" sz="2000" b="1" i="0" u="none" strike="noStrike" cap="none" normalizeH="0" baseline="0" dirty="0" err="1" smtClean="0">
                <a:ln>
                  <a:noFill/>
                </a:ln>
                <a:solidFill>
                  <a:srgbClr val="0A0A0A"/>
                </a:solidFill>
                <a:effectLst/>
              </a:rPr>
              <a:t>Collection</a:t>
            </a:r>
            <a:r>
              <a:rPr kumimoji="0" lang="hu-HU" altLang="hu-HU" sz="2000" b="1" i="0" u="none" strike="noStrike" cap="none" normalizeH="0" baseline="0" dirty="0" smtClean="0">
                <a:ln>
                  <a:noFill/>
                </a:ln>
                <a:solidFill>
                  <a:srgbClr val="0A0A0A"/>
                </a:solidFill>
                <a:effectLst/>
              </a:rPr>
              <a:t>) létezik, és magánkézben van </a:t>
            </a:r>
            <a:r>
              <a:rPr kumimoji="0" lang="hu-HU" altLang="hu-HU" sz="2000" b="1" i="0" u="none" strike="noStrike" cap="none" normalizeH="0" baseline="0" dirty="0" err="1" smtClean="0">
                <a:ln>
                  <a:noFill/>
                </a:ln>
                <a:solidFill>
                  <a:srgbClr val="0A0A0A"/>
                </a:solidFill>
                <a:effectLst/>
              </a:rPr>
              <a:t>Westchester</a:t>
            </a:r>
            <a:r>
              <a:rPr kumimoji="0" lang="hu-HU" altLang="hu-HU" sz="2000" b="1" i="0" u="none" strike="noStrike" cap="none" normalizeH="0" baseline="0" dirty="0" smtClean="0">
                <a:ln>
                  <a:noFill/>
                </a:ln>
                <a:solidFill>
                  <a:srgbClr val="0A0A0A"/>
                </a:solidFill>
                <a:effectLst/>
              </a:rPr>
              <a:t> megyében, New Yorkban. A gyűjtemény nem egy nyilvánosan látogatható múzeum vagy galéria. </a:t>
            </a:r>
            <a:endParaRPr kumimoji="0" lang="hu-HU" altLang="hu-HU" sz="20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000" b="1" i="0" u="none" strike="noStrike" cap="none" normalizeH="0" baseline="0" dirty="0" smtClean="0">
                <a:ln>
                  <a:noFill/>
                </a:ln>
                <a:solidFill>
                  <a:srgbClr val="0A0A0A"/>
                </a:solidFill>
                <a:effectLst/>
              </a:rPr>
              <a:t>A gyűjtemény leginkább arról ismert, hogy tartalmazza </a:t>
            </a:r>
            <a:r>
              <a:rPr kumimoji="0" lang="hu-HU" altLang="hu-HU" sz="2000" b="1" i="0" u="none" strike="noStrike" cap="none" normalizeH="0" baseline="0" dirty="0" err="1" smtClean="0">
                <a:ln>
                  <a:noFill/>
                </a:ln>
                <a:solidFill>
                  <a:srgbClr val="0A0A0A"/>
                </a:solidFill>
                <a:effectLst/>
              </a:rPr>
              <a:t>William-Adolphe</a:t>
            </a:r>
            <a:r>
              <a:rPr kumimoji="0" lang="hu-HU" altLang="hu-HU" sz="2000" b="1" i="0" u="none" strike="noStrike" cap="none" normalizeH="0" baseline="0" dirty="0" smtClean="0">
                <a:ln>
                  <a:noFill/>
                </a:ln>
                <a:solidFill>
                  <a:srgbClr val="0A0A0A"/>
                </a:solidFill>
                <a:effectLst/>
              </a:rPr>
              <a:t> </a:t>
            </a:r>
            <a:r>
              <a:rPr kumimoji="0" lang="hu-HU" altLang="hu-HU" sz="2000" b="1" i="0" u="none" strike="noStrike" cap="none" normalizeH="0" baseline="0" dirty="0" err="1" smtClean="0">
                <a:ln>
                  <a:noFill/>
                </a:ln>
                <a:solidFill>
                  <a:srgbClr val="0A0A0A"/>
                </a:solidFill>
                <a:effectLst/>
              </a:rPr>
              <a:t>Bouguereau</a:t>
            </a:r>
            <a:r>
              <a:rPr kumimoji="0" lang="hu-HU" altLang="hu-HU" sz="2000" b="1" i="0" u="none" strike="noStrike" cap="none" normalizeH="0" baseline="0" dirty="0" smtClean="0">
                <a:ln>
                  <a:noFill/>
                </a:ln>
                <a:solidFill>
                  <a:srgbClr val="0A0A0A"/>
                </a:solidFill>
                <a:effectLst/>
              </a:rPr>
              <a:t> francia akadémikus festő "Pisztránghalászat" (</a:t>
            </a:r>
            <a:r>
              <a:rPr kumimoji="0" lang="hu-HU" altLang="hu-HU" sz="2000" b="1" i="0" u="none" strike="noStrike" cap="none" normalizeH="0" baseline="0" dirty="0" err="1" smtClean="0">
                <a:ln>
                  <a:noFill/>
                </a:ln>
                <a:solidFill>
                  <a:srgbClr val="0A0A0A"/>
                </a:solidFill>
                <a:effectLst/>
              </a:rPr>
              <a:t>Fishing</a:t>
            </a:r>
            <a:r>
              <a:rPr kumimoji="0" lang="hu-HU" altLang="hu-HU" sz="2000" b="1" i="0" u="none" strike="noStrike" cap="none" normalizeH="0" baseline="0" dirty="0" smtClean="0">
                <a:ln>
                  <a:noFill/>
                </a:ln>
                <a:solidFill>
                  <a:srgbClr val="0A0A0A"/>
                </a:solidFill>
                <a:effectLst/>
              </a:rPr>
              <a:t> </a:t>
            </a:r>
            <a:r>
              <a:rPr kumimoji="0" lang="hu-HU" altLang="hu-HU" sz="2000" b="1" i="0" u="none" strike="noStrike" cap="none" normalizeH="0" baseline="0" dirty="0" err="1" smtClean="0">
                <a:ln>
                  <a:noFill/>
                </a:ln>
                <a:solidFill>
                  <a:srgbClr val="0A0A0A"/>
                </a:solidFill>
                <a:effectLst/>
              </a:rPr>
              <a:t>for</a:t>
            </a:r>
            <a:r>
              <a:rPr kumimoji="0" lang="hu-HU" altLang="hu-HU" sz="2000" b="1" i="0" u="none" strike="noStrike" cap="none" normalizeH="0" baseline="0" dirty="0" smtClean="0">
                <a:ln>
                  <a:noFill/>
                </a:ln>
                <a:solidFill>
                  <a:srgbClr val="0A0A0A"/>
                </a:solidFill>
                <a:effectLst/>
              </a:rPr>
              <a:t> </a:t>
            </a:r>
            <a:r>
              <a:rPr kumimoji="0" lang="hu-HU" altLang="hu-HU" sz="2000" b="1" i="0" u="none" strike="noStrike" cap="none" normalizeH="0" baseline="0" dirty="0" err="1" smtClean="0">
                <a:ln>
                  <a:noFill/>
                </a:ln>
                <a:solidFill>
                  <a:srgbClr val="0A0A0A"/>
                </a:solidFill>
                <a:effectLst/>
              </a:rPr>
              <a:t>Frogs</a:t>
            </a:r>
            <a:r>
              <a:rPr kumimoji="0" lang="hu-HU" altLang="hu-HU" sz="2000" b="1" i="0" u="none" strike="noStrike" cap="none" normalizeH="0" baseline="0" dirty="0" smtClean="0">
                <a:ln>
                  <a:noFill/>
                </a:ln>
                <a:solidFill>
                  <a:srgbClr val="0A0A0A"/>
                </a:solidFill>
                <a:effectLst/>
              </a:rPr>
              <a:t>) című, 1882-ben készült festményét. </a:t>
            </a:r>
            <a:endParaRPr kumimoji="0" lang="hu-HU" altLang="hu-HU" sz="20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000" b="1" i="0" u="none" strike="noStrike" cap="none" normalizeH="0" baseline="0" dirty="0" smtClean="0">
                <a:ln>
                  <a:noFill/>
                </a:ln>
                <a:solidFill>
                  <a:srgbClr val="0A0A0A"/>
                </a:solidFill>
                <a:effectLst/>
              </a:rPr>
              <a:t>Mivel magángyűjteményről van szó, a nyilvánosság számára való hozzáférés korlátozott vagy nem létezik. A műtárgyak általában aukciók vagy magáneladások keretében cserélnek gazdát.</a:t>
            </a:r>
            <a:endParaRPr kumimoji="0" lang="hu-HU" altLang="hu-HU" sz="20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092662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4572000" cy="5201424"/>
          </a:xfrm>
          <a:prstGeom prst="rect">
            <a:avLst/>
          </a:prstGeom>
        </p:spPr>
        <p:txBody>
          <a:bodyPr>
            <a:spAutoFit/>
          </a:bodyPr>
          <a:lstStyle/>
          <a:p>
            <a:r>
              <a:rPr lang="fr-FR" sz="2400" b="1" dirty="0">
                <a:solidFill>
                  <a:srgbClr val="00B050"/>
                </a:solidFill>
                <a:latin typeface="Arial" panose="020B0604020202020204" pitchFamily="34" charset="0"/>
                <a:cs typeface="Arial" panose="020B0604020202020204" pitchFamily="34" charset="0"/>
              </a:rPr>
              <a:t>BOUGUEREAU,</a:t>
            </a:r>
            <a:endParaRPr lang="hu-HU" sz="2400" b="1" dirty="0">
              <a:solidFill>
                <a:srgbClr val="00B050"/>
              </a:solidFill>
              <a:latin typeface="Arial" panose="020B0604020202020204" pitchFamily="34" charset="0"/>
              <a:cs typeface="Arial" panose="020B0604020202020204" pitchFamily="34" charset="0"/>
            </a:endParaRPr>
          </a:p>
          <a:p>
            <a:r>
              <a:rPr lang="fr-FR" sz="2400" b="1" dirty="0">
                <a:solidFill>
                  <a:srgbClr val="00B050"/>
                </a:solidFill>
                <a:latin typeface="Arial" panose="020B0604020202020204" pitchFamily="34" charset="0"/>
                <a:cs typeface="Arial" panose="020B0604020202020204" pitchFamily="34" charset="0"/>
              </a:rPr>
              <a:t>William-Adolphe</a:t>
            </a:r>
          </a:p>
          <a:p>
            <a:r>
              <a:rPr lang="fr-FR" sz="2000" b="1" dirty="0">
                <a:latin typeface="Arial" panose="020B0604020202020204" pitchFamily="34" charset="0"/>
                <a:cs typeface="Arial" panose="020B0604020202020204" pitchFamily="34" charset="0"/>
              </a:rPr>
              <a:t>(sz. 1825, La Rochelle,</a:t>
            </a:r>
            <a:endParaRPr lang="hu-HU" sz="2000" b="1"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sz. 1905, La Rochelle</a:t>
            </a:r>
            <a:r>
              <a:rPr lang="fr-FR" sz="2000" b="1" dirty="0" smtClean="0">
                <a:latin typeface="Arial" panose="020B0604020202020204" pitchFamily="34" charset="0"/>
                <a:cs typeface="Arial" panose="020B0604020202020204" pitchFamily="34" charset="0"/>
              </a:rPr>
              <a:t>)</a:t>
            </a:r>
            <a:endParaRPr lang="hu-HU" sz="2000" b="1" dirty="0" smtClean="0">
              <a:latin typeface="Arial" panose="020B0604020202020204" pitchFamily="34" charset="0"/>
              <a:cs typeface="Arial" panose="020B0604020202020204" pitchFamily="34" charset="0"/>
            </a:endParaRPr>
          </a:p>
          <a:p>
            <a:r>
              <a:rPr lang="hu-HU" sz="2000" b="1" dirty="0">
                <a:latin typeface="Arial" panose="020B0604020202020204" pitchFamily="34" charset="0"/>
                <a:cs typeface="Arial" panose="020B0604020202020204" pitchFamily="34" charset="0"/>
              </a:rPr>
              <a:t>Breton </a:t>
            </a:r>
            <a:r>
              <a:rPr lang="hu-HU" sz="2000" b="1" dirty="0" err="1">
                <a:latin typeface="Arial" panose="020B0604020202020204" pitchFamily="34" charset="0"/>
                <a:cs typeface="Arial" panose="020B0604020202020204" pitchFamily="34" charset="0"/>
              </a:rPr>
              <a:t>Brother</a:t>
            </a:r>
            <a:r>
              <a:rPr lang="hu-HU" sz="2000" b="1" dirty="0">
                <a:latin typeface="Arial" panose="020B0604020202020204" pitchFamily="34" charset="0"/>
                <a:cs typeface="Arial" panose="020B0604020202020204" pitchFamily="34" charset="0"/>
              </a:rPr>
              <a:t> and </a:t>
            </a:r>
            <a:r>
              <a:rPr lang="hu-HU" sz="2000" b="1" dirty="0" err="1" smtClean="0">
                <a:latin typeface="Arial" panose="020B0604020202020204" pitchFamily="34" charset="0"/>
                <a:cs typeface="Arial" panose="020B0604020202020204" pitchFamily="34" charset="0"/>
              </a:rPr>
              <a:t>Sister</a:t>
            </a:r>
            <a:endParaRPr lang="hu-HU" sz="2000" b="1" dirty="0" smtClean="0">
              <a:latin typeface="Arial" panose="020B0604020202020204" pitchFamily="34" charset="0"/>
              <a:cs typeface="Arial" panose="020B0604020202020204" pitchFamily="34" charset="0"/>
            </a:endParaRPr>
          </a:p>
          <a:p>
            <a:r>
              <a:rPr lang="hu-HU" sz="2400" b="1" dirty="0" smtClean="0">
                <a:solidFill>
                  <a:srgbClr val="FF0000"/>
                </a:solidFill>
                <a:latin typeface="Arial" panose="020B0604020202020204" pitchFamily="34" charset="0"/>
                <a:cs typeface="Arial" panose="020B0604020202020204" pitchFamily="34" charset="0"/>
              </a:rPr>
              <a:t>Breton testvérek</a:t>
            </a:r>
          </a:p>
          <a:p>
            <a:r>
              <a:rPr lang="hu-HU" sz="2000" b="1" dirty="0" smtClean="0">
                <a:latin typeface="Arial" panose="020B0604020202020204" pitchFamily="34" charset="0"/>
                <a:cs typeface="Arial" panose="020B0604020202020204" pitchFamily="34" charset="0"/>
              </a:rPr>
              <a:t>1871</a:t>
            </a:r>
          </a:p>
          <a:p>
            <a:r>
              <a:rPr lang="hu-HU" sz="2000" b="1" dirty="0" smtClean="0">
                <a:latin typeface="Arial" panose="020B0604020202020204" pitchFamily="34" charset="0"/>
                <a:cs typeface="Arial" panose="020B0604020202020204" pitchFamily="34" charset="0"/>
              </a:rPr>
              <a:t>Olaj, vászon</a:t>
            </a:r>
          </a:p>
          <a:p>
            <a:r>
              <a:rPr lang="hu-HU" sz="2000" b="1" dirty="0" smtClean="0">
                <a:latin typeface="Arial" panose="020B0604020202020204" pitchFamily="34" charset="0"/>
                <a:cs typeface="Arial" panose="020B0604020202020204" pitchFamily="34" charset="0"/>
              </a:rPr>
              <a:t>129,2 </a:t>
            </a:r>
            <a:r>
              <a:rPr lang="hu-HU" sz="2000" b="1" dirty="0">
                <a:latin typeface="Arial" panose="020B0604020202020204" pitchFamily="34" charset="0"/>
                <a:cs typeface="Arial" panose="020B0604020202020204" pitchFamily="34" charset="0"/>
              </a:rPr>
              <a:t>x 89,2 </a:t>
            </a:r>
            <a:r>
              <a:rPr lang="hu-HU" sz="2000" b="1" dirty="0" smtClean="0">
                <a:latin typeface="Arial" panose="020B0604020202020204" pitchFamily="34" charset="0"/>
                <a:cs typeface="Arial" panose="020B0604020202020204" pitchFamily="34" charset="0"/>
              </a:rPr>
              <a:t>cm</a:t>
            </a:r>
          </a:p>
          <a:p>
            <a:r>
              <a:rPr lang="hu-HU" sz="2000" b="1" dirty="0">
                <a:latin typeface="Arial" panose="020B0604020202020204" pitchFamily="34" charset="0"/>
                <a:cs typeface="Arial" panose="020B0604020202020204" pitchFamily="34" charset="0"/>
              </a:rPr>
              <a:t>Metropolitan </a:t>
            </a:r>
            <a:r>
              <a:rPr lang="hu-HU" sz="2000" b="1" dirty="0" smtClean="0">
                <a:latin typeface="Arial" panose="020B0604020202020204" pitchFamily="34" charset="0"/>
                <a:cs typeface="Arial" panose="020B0604020202020204" pitchFamily="34" charset="0"/>
              </a:rPr>
              <a:t>Múzeum</a:t>
            </a:r>
          </a:p>
          <a:p>
            <a:r>
              <a:rPr lang="hu-HU" sz="2000" b="1" dirty="0" smtClean="0">
                <a:latin typeface="Arial" panose="020B0604020202020204" pitchFamily="34" charset="0"/>
                <a:cs typeface="Arial" panose="020B0604020202020204" pitchFamily="34" charset="0"/>
              </a:rPr>
              <a:t>New York</a:t>
            </a:r>
          </a:p>
          <a:p>
            <a:endParaRPr lang="hu-HU" sz="2000" b="1" dirty="0">
              <a:latin typeface="Arial" panose="020B0604020202020204" pitchFamily="34" charset="0"/>
              <a:cs typeface="Arial" panose="020B0604020202020204" pitchFamily="34" charset="0"/>
            </a:endParaRPr>
          </a:p>
          <a:p>
            <a:r>
              <a:rPr lang="hu-HU" sz="2000" b="1" dirty="0" smtClean="0">
                <a:latin typeface="Arial" panose="020B0604020202020204" pitchFamily="34" charset="0"/>
                <a:cs typeface="Arial" panose="020B0604020202020204" pitchFamily="34" charset="0"/>
              </a:rPr>
              <a:t>/</a:t>
            </a:r>
            <a:r>
              <a:rPr lang="hu-HU" sz="2000" dirty="0"/>
              <a:t> 1951-ben </a:t>
            </a:r>
            <a:r>
              <a:rPr lang="hu-HU" sz="2000" dirty="0" smtClean="0"/>
              <a:t>a</a:t>
            </a:r>
            <a:r>
              <a:rPr lang="hu-HU" sz="2000" dirty="0"/>
              <a:t> </a:t>
            </a:r>
            <a:r>
              <a:rPr lang="hu-HU" sz="2000" i="1" dirty="0" err="1"/>
              <a:t>Deixonne-törvény</a:t>
            </a:r>
            <a:r>
              <a:rPr lang="hu-HU" sz="2000" dirty="0"/>
              <a:t> </a:t>
            </a:r>
            <a:r>
              <a:rPr lang="hu-HU" sz="2000" dirty="0" smtClean="0"/>
              <a:t> </a:t>
            </a:r>
            <a:r>
              <a:rPr lang="hu-HU" sz="2000" dirty="0"/>
              <a:t>lehetővé tette a breton nyelv és kultúra oktatását heti 1-3 óra terjedelemben az állami iskolákban </a:t>
            </a:r>
            <a:r>
              <a:rPr lang="hu-HU" sz="2000" dirty="0" smtClean="0"/>
              <a:t>./</a:t>
            </a:r>
            <a:endParaRPr lang="hu-HU" sz="2000" b="1" dirty="0">
              <a:latin typeface="Arial" panose="020B0604020202020204" pitchFamily="34" charset="0"/>
              <a:cs typeface="Arial" panose="020B0604020202020204" pitchFamily="34" charset="0"/>
            </a:endParaRPr>
          </a:p>
        </p:txBody>
      </p:sp>
      <p:pic>
        <p:nvPicPr>
          <p:cNvPr id="8194" name="Picture 2" descr="Fájl:William-Adolphe Bouguereau (1825-1905) - Breton Brother and Sister (1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1153"/>
            <a:ext cx="4655764" cy="690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626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lick to z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54139"/>
            <a:ext cx="3995935" cy="6934378"/>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323528" y="519005"/>
            <a:ext cx="4455066" cy="2062103"/>
          </a:xfrm>
          <a:prstGeom prst="rect">
            <a:avLst/>
          </a:prstGeom>
        </p:spPr>
        <p:txBody>
          <a:bodyPr wrap="none">
            <a:spAutoFit/>
          </a:bodyPr>
          <a:lstStyle/>
          <a:p>
            <a:r>
              <a:rPr lang="fr-FR" sz="2400" b="1" dirty="0">
                <a:solidFill>
                  <a:srgbClr val="00B050"/>
                </a:solidFill>
                <a:latin typeface="Arial" panose="020B0604020202020204" pitchFamily="34" charset="0"/>
                <a:cs typeface="Arial" panose="020B0604020202020204" pitchFamily="34" charset="0"/>
              </a:rPr>
              <a:t>BOUGUEREAU,</a:t>
            </a:r>
            <a:endParaRPr lang="hu-HU" sz="2400" b="1" dirty="0">
              <a:solidFill>
                <a:srgbClr val="00B050"/>
              </a:solidFill>
              <a:latin typeface="Arial" panose="020B0604020202020204" pitchFamily="34" charset="0"/>
              <a:cs typeface="Arial" panose="020B0604020202020204" pitchFamily="34" charset="0"/>
            </a:endParaRPr>
          </a:p>
          <a:p>
            <a:r>
              <a:rPr lang="fr-FR" sz="2400" b="1" dirty="0">
                <a:solidFill>
                  <a:srgbClr val="00B050"/>
                </a:solidFill>
                <a:latin typeface="Arial" panose="020B0604020202020204" pitchFamily="34" charset="0"/>
                <a:cs typeface="Arial" panose="020B0604020202020204" pitchFamily="34" charset="0"/>
              </a:rPr>
              <a:t>William-Adolphe</a:t>
            </a:r>
          </a:p>
          <a:p>
            <a:r>
              <a:rPr lang="fr-FR" sz="2000" b="1" dirty="0">
                <a:latin typeface="Arial" panose="020B0604020202020204" pitchFamily="34" charset="0"/>
                <a:cs typeface="Arial" panose="020B0604020202020204" pitchFamily="34" charset="0"/>
              </a:rPr>
              <a:t>(sz. 1825, La Rochelle,</a:t>
            </a:r>
            <a:endParaRPr lang="hu-HU" sz="2000" b="1"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sz. 1905, La Rochelle)</a:t>
            </a:r>
            <a:endParaRPr lang="hu-HU"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Study </a:t>
            </a:r>
            <a:r>
              <a:rPr lang="en-US" sz="2000" b="1" dirty="0">
                <a:latin typeface="Arial" panose="020B0604020202020204" pitchFamily="34" charset="0"/>
                <a:cs typeface="Arial" panose="020B0604020202020204" pitchFamily="34" charset="0"/>
              </a:rPr>
              <a:t>for The Flagellation of </a:t>
            </a:r>
            <a:r>
              <a:rPr lang="en-US" sz="2000" b="1" dirty="0" smtClean="0">
                <a:latin typeface="Arial" panose="020B0604020202020204" pitchFamily="34" charset="0"/>
                <a:cs typeface="Arial" panose="020B0604020202020204" pitchFamily="34" charset="0"/>
              </a:rPr>
              <a:t>Christ</a:t>
            </a:r>
            <a:endParaRPr lang="hu-HU" sz="2000" b="1" dirty="0" smtClean="0">
              <a:latin typeface="Arial" panose="020B0604020202020204" pitchFamily="34" charset="0"/>
              <a:cs typeface="Arial" panose="020B0604020202020204" pitchFamily="34" charset="0"/>
            </a:endParaRPr>
          </a:p>
          <a:p>
            <a:r>
              <a:rPr lang="hu-HU" sz="2000" b="1" dirty="0" smtClean="0">
                <a:latin typeface="Arial" panose="020B0604020202020204" pitchFamily="34" charset="0"/>
                <a:cs typeface="Arial" panose="020B0604020202020204" pitchFamily="34" charset="0"/>
              </a:rPr>
              <a:t>Ceruza, papír</a:t>
            </a:r>
            <a:endParaRPr lang="hu-H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652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4572000" cy="3108543"/>
          </a:xfrm>
          <a:prstGeom prst="rect">
            <a:avLst/>
          </a:prstGeom>
        </p:spPr>
        <p:txBody>
          <a:bodyPr>
            <a:spAutoFit/>
          </a:bodyPr>
          <a:lstStyle/>
          <a:p>
            <a:r>
              <a:rPr lang="fr-FR" sz="2000" b="1" dirty="0">
                <a:solidFill>
                  <a:srgbClr val="00B050"/>
                </a:solidFill>
                <a:latin typeface="Arial" panose="020B0604020202020204" pitchFamily="34" charset="0"/>
                <a:cs typeface="Arial" panose="020B0604020202020204" pitchFamily="34" charset="0"/>
              </a:rPr>
              <a:t>BOUGUEREAU,</a:t>
            </a:r>
            <a:endParaRPr lang="hu-HU" sz="2000" b="1" dirty="0">
              <a:solidFill>
                <a:srgbClr val="00B050"/>
              </a:solidFill>
              <a:latin typeface="Arial" panose="020B0604020202020204" pitchFamily="34" charset="0"/>
              <a:cs typeface="Arial" panose="020B0604020202020204" pitchFamily="34" charset="0"/>
            </a:endParaRPr>
          </a:p>
          <a:p>
            <a:r>
              <a:rPr lang="fr-FR" sz="2000" b="1" dirty="0">
                <a:solidFill>
                  <a:srgbClr val="00B050"/>
                </a:solidFill>
                <a:latin typeface="Arial" panose="020B0604020202020204" pitchFamily="34" charset="0"/>
                <a:cs typeface="Arial" panose="020B0604020202020204" pitchFamily="34" charset="0"/>
              </a:rPr>
              <a:t>William-Adolphe</a:t>
            </a:r>
          </a:p>
          <a:p>
            <a:r>
              <a:rPr lang="fr-FR" b="1" dirty="0">
                <a:latin typeface="Arial" panose="020B0604020202020204" pitchFamily="34" charset="0"/>
                <a:cs typeface="Arial" panose="020B0604020202020204" pitchFamily="34" charset="0"/>
              </a:rPr>
              <a:t>(sz. 1825, La Rochelle,</a:t>
            </a:r>
            <a:endParaRPr lang="hu-HU" b="1"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sz. 1905, La Rochelle</a:t>
            </a:r>
            <a:r>
              <a:rPr lang="fr-FR" b="1" dirty="0" smtClean="0">
                <a:latin typeface="Arial" panose="020B0604020202020204" pitchFamily="34" charset="0"/>
                <a:cs typeface="Arial" panose="020B0604020202020204" pitchFamily="34" charset="0"/>
              </a:rPr>
              <a:t>)</a:t>
            </a:r>
            <a:endParaRPr lang="hu-HU" b="1" dirty="0" smtClean="0">
              <a:latin typeface="Arial" panose="020B0604020202020204" pitchFamily="34" charset="0"/>
              <a:cs typeface="Arial" panose="020B0604020202020204" pitchFamily="34" charset="0"/>
            </a:endParaRPr>
          </a:p>
          <a:p>
            <a:r>
              <a:rPr lang="hu-HU" sz="2000" b="1" dirty="0">
                <a:solidFill>
                  <a:srgbClr val="FF0000"/>
                </a:solidFill>
                <a:latin typeface="Arial" panose="020B0604020202020204" pitchFamily="34" charset="0"/>
                <a:cs typeface="Arial" panose="020B0604020202020204" pitchFamily="34" charset="0"/>
              </a:rPr>
              <a:t>Urunk Jézus Krisztus </a:t>
            </a:r>
            <a:r>
              <a:rPr lang="hu-HU" sz="2000" b="1" dirty="0" smtClean="0">
                <a:solidFill>
                  <a:srgbClr val="FF0000"/>
                </a:solidFill>
                <a:latin typeface="Arial" panose="020B0604020202020204" pitchFamily="34" charset="0"/>
                <a:cs typeface="Arial" panose="020B0604020202020204" pitchFamily="34" charset="0"/>
              </a:rPr>
              <a:t>megostorozása</a:t>
            </a:r>
          </a:p>
          <a:p>
            <a:r>
              <a:rPr lang="hu-HU" sz="2000" b="1" dirty="0" smtClean="0">
                <a:latin typeface="Arial" panose="020B0604020202020204" pitchFamily="34" charset="0"/>
                <a:cs typeface="Arial" panose="020B0604020202020204" pitchFamily="34" charset="0"/>
              </a:rPr>
              <a:t>1880</a:t>
            </a:r>
          </a:p>
          <a:p>
            <a:r>
              <a:rPr lang="hu-HU" sz="2000" b="1" dirty="0" smtClean="0">
                <a:latin typeface="Arial" panose="020B0604020202020204" pitchFamily="34" charset="0"/>
                <a:cs typeface="Arial" panose="020B0604020202020204" pitchFamily="34" charset="0"/>
              </a:rPr>
              <a:t>Olaj</a:t>
            </a:r>
          </a:p>
          <a:p>
            <a:r>
              <a:rPr lang="fr-FR" sz="2000" b="1" dirty="0">
                <a:latin typeface="Arial" panose="020B0604020202020204" pitchFamily="34" charset="0"/>
                <a:cs typeface="Arial" panose="020B0604020202020204" pitchFamily="34" charset="0"/>
              </a:rPr>
              <a:t>Musée des </a:t>
            </a:r>
            <a:r>
              <a:rPr lang="fr-FR" sz="2000" b="1" dirty="0" smtClean="0">
                <a:latin typeface="Arial" panose="020B0604020202020204" pitchFamily="34" charset="0"/>
                <a:cs typeface="Arial" panose="020B0604020202020204" pitchFamily="34" charset="0"/>
              </a:rPr>
              <a:t>Beaux-Arts</a:t>
            </a:r>
            <a:endParaRPr lang="hu-HU" sz="2000" b="1" dirty="0" smtClean="0">
              <a:latin typeface="Arial" panose="020B0604020202020204" pitchFamily="34" charset="0"/>
              <a:cs typeface="Arial" panose="020B0604020202020204" pitchFamily="34" charset="0"/>
            </a:endParaRPr>
          </a:p>
          <a:p>
            <a:r>
              <a:rPr lang="fr-FR" sz="2000" b="1" dirty="0" smtClean="0">
                <a:latin typeface="Arial" panose="020B0604020202020204" pitchFamily="34" charset="0"/>
                <a:cs typeface="Arial" panose="020B0604020202020204" pitchFamily="34" charset="0"/>
              </a:rPr>
              <a:t>de </a:t>
            </a:r>
            <a:r>
              <a:rPr lang="fr-FR" sz="2000" b="1" dirty="0">
                <a:latin typeface="Arial" panose="020B0604020202020204" pitchFamily="34" charset="0"/>
                <a:cs typeface="Arial" panose="020B0604020202020204" pitchFamily="34" charset="0"/>
              </a:rPr>
              <a:t>La Rochelle</a:t>
            </a:r>
            <a:endParaRPr lang="hu-HU" sz="2000" b="1" dirty="0">
              <a:latin typeface="Arial" panose="020B0604020202020204" pitchFamily="34" charset="0"/>
              <a:cs typeface="Arial" panose="020B0604020202020204" pitchFamily="34" charset="0"/>
            </a:endParaRPr>
          </a:p>
        </p:txBody>
      </p:sp>
      <p:pic>
        <p:nvPicPr>
          <p:cNvPr id="11266" name="Picture 2" descr="Fájl:William-Adolphe Bouguereau (1825-1905) - Urunk Jézus Krisztus megostorozása (1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349" y="0"/>
            <a:ext cx="4806325" cy="687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501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266696" y="620688"/>
            <a:ext cx="4572000" cy="6340197"/>
          </a:xfrm>
          <a:prstGeom prst="rect">
            <a:avLst/>
          </a:prstGeom>
        </p:spPr>
        <p:txBody>
          <a:bodyPr>
            <a:spAutoFit/>
          </a:bodyPr>
          <a:lstStyle/>
          <a:p>
            <a:r>
              <a:rPr lang="fr-FR" sz="2400" b="1" dirty="0">
                <a:solidFill>
                  <a:srgbClr val="00B050"/>
                </a:solidFill>
                <a:latin typeface="Arial" panose="020B0604020202020204" pitchFamily="34" charset="0"/>
                <a:cs typeface="Arial" panose="020B0604020202020204" pitchFamily="34" charset="0"/>
              </a:rPr>
              <a:t>BOUGUEREAU,</a:t>
            </a:r>
            <a:endParaRPr lang="hu-HU" sz="2400" b="1" dirty="0">
              <a:solidFill>
                <a:srgbClr val="00B050"/>
              </a:solidFill>
              <a:latin typeface="Arial" panose="020B0604020202020204" pitchFamily="34" charset="0"/>
              <a:cs typeface="Arial" panose="020B0604020202020204" pitchFamily="34" charset="0"/>
            </a:endParaRPr>
          </a:p>
          <a:p>
            <a:r>
              <a:rPr lang="fr-FR" sz="2400" b="1" dirty="0">
                <a:solidFill>
                  <a:srgbClr val="00B050"/>
                </a:solidFill>
                <a:latin typeface="Arial" panose="020B0604020202020204" pitchFamily="34" charset="0"/>
                <a:cs typeface="Arial" panose="020B0604020202020204" pitchFamily="34" charset="0"/>
              </a:rPr>
              <a:t>William-Adolphe</a:t>
            </a:r>
          </a:p>
          <a:p>
            <a:r>
              <a:rPr lang="fr-FR" sz="2000" b="1" dirty="0">
                <a:latin typeface="Arial" panose="020B0604020202020204" pitchFamily="34" charset="0"/>
                <a:cs typeface="Arial" panose="020B0604020202020204" pitchFamily="34" charset="0"/>
              </a:rPr>
              <a:t>(sz. 1825, La Rochelle,</a:t>
            </a:r>
            <a:endParaRPr lang="hu-HU" sz="2000" b="1"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sz. 1905, La Rochelle</a:t>
            </a:r>
            <a:r>
              <a:rPr lang="fr-FR" sz="2000" b="1" dirty="0" smtClean="0">
                <a:latin typeface="Arial" panose="020B0604020202020204" pitchFamily="34" charset="0"/>
                <a:cs typeface="Arial" panose="020B0604020202020204" pitchFamily="34" charset="0"/>
              </a:rPr>
              <a:t>)</a:t>
            </a:r>
            <a:endParaRPr lang="hu-HU" sz="2000" b="1" dirty="0" smtClean="0">
              <a:latin typeface="Arial" panose="020B0604020202020204" pitchFamily="34" charset="0"/>
              <a:cs typeface="Arial" panose="020B0604020202020204" pitchFamily="34" charset="0"/>
            </a:endParaRPr>
          </a:p>
          <a:p>
            <a:r>
              <a:rPr lang="hu-HU" sz="2400" b="1" dirty="0" smtClean="0">
                <a:solidFill>
                  <a:srgbClr val="FF0000"/>
                </a:solidFill>
                <a:latin typeface="Arial" panose="020B0604020202020204" pitchFamily="34" charset="0"/>
                <a:cs typeface="Arial" panose="020B0604020202020204" pitchFamily="34" charset="0"/>
              </a:rPr>
              <a:t>Az első gyász</a:t>
            </a:r>
          </a:p>
          <a:p>
            <a:r>
              <a:rPr lang="hu-HU" sz="2000" b="1" dirty="0" smtClean="0">
                <a:latin typeface="Arial" panose="020B0604020202020204" pitchFamily="34" charset="0"/>
                <a:cs typeface="Arial" panose="020B0604020202020204" pitchFamily="34" charset="0"/>
              </a:rPr>
              <a:t>1888</a:t>
            </a:r>
          </a:p>
          <a:p>
            <a:r>
              <a:rPr lang="hu-HU" sz="2000" b="1" dirty="0" smtClean="0">
                <a:latin typeface="Arial" panose="020B0604020202020204" pitchFamily="34" charset="0"/>
                <a:cs typeface="Arial" panose="020B0604020202020204" pitchFamily="34" charset="0"/>
              </a:rPr>
              <a:t>Olaj, vászon</a:t>
            </a:r>
          </a:p>
          <a:p>
            <a:r>
              <a:rPr lang="hu-HU" sz="2000" b="1" dirty="0" smtClean="0">
                <a:latin typeface="Arial" panose="020B0604020202020204" pitchFamily="34" charset="0"/>
                <a:cs typeface="Arial" panose="020B0604020202020204" pitchFamily="34" charset="0"/>
              </a:rPr>
              <a:t>203 cm x 250 cm</a:t>
            </a:r>
          </a:p>
          <a:p>
            <a:r>
              <a:rPr lang="hu-HU" sz="2000" b="1" dirty="0">
                <a:latin typeface="Arial" panose="020B0604020202020204" pitchFamily="34" charset="0"/>
                <a:cs typeface="Arial" panose="020B0604020202020204" pitchFamily="34" charset="0"/>
              </a:rPr>
              <a:t>Nemzeti Szépművészeti </a:t>
            </a:r>
            <a:r>
              <a:rPr lang="hu-HU" sz="2000" b="1" dirty="0" smtClean="0">
                <a:latin typeface="Arial" panose="020B0604020202020204" pitchFamily="34" charset="0"/>
                <a:cs typeface="Arial" panose="020B0604020202020204" pitchFamily="34" charset="0"/>
              </a:rPr>
              <a:t>Múzeum</a:t>
            </a:r>
          </a:p>
          <a:p>
            <a:r>
              <a:rPr lang="hu-HU" sz="2000" b="1" dirty="0" smtClean="0">
                <a:latin typeface="Arial" panose="020B0604020202020204" pitchFamily="34" charset="0"/>
                <a:cs typeface="Arial" panose="020B0604020202020204" pitchFamily="34" charset="0"/>
              </a:rPr>
              <a:t>Buenos Aires</a:t>
            </a:r>
            <a:r>
              <a:rPr lang="hu-HU" sz="2000" b="1" dirty="0">
                <a:latin typeface="Arial" panose="020B0604020202020204" pitchFamily="34" charset="0"/>
                <a:cs typeface="Arial" panose="020B0604020202020204" pitchFamily="34" charset="0"/>
              </a:rPr>
              <a:t> </a:t>
            </a:r>
            <a:endParaRPr lang="hu-HU" sz="2000" b="1" dirty="0" smtClean="0">
              <a:latin typeface="Arial" panose="020B0604020202020204" pitchFamily="34" charset="0"/>
              <a:cs typeface="Arial" panose="020B0604020202020204" pitchFamily="34" charset="0"/>
            </a:endParaRPr>
          </a:p>
          <a:p>
            <a:endParaRPr lang="hu-HU" sz="2000" b="1" dirty="0">
              <a:latin typeface="Arial" panose="020B0604020202020204" pitchFamily="34" charset="0"/>
              <a:cs typeface="Arial" panose="020B0604020202020204" pitchFamily="34" charset="0"/>
            </a:endParaRPr>
          </a:p>
          <a:p>
            <a:r>
              <a:rPr lang="hu-HU" sz="2000" b="1" dirty="0" smtClean="0">
                <a:latin typeface="Arial" panose="020B0604020202020204" pitchFamily="34" charset="0"/>
                <a:cs typeface="Arial" panose="020B0604020202020204" pitchFamily="34" charset="0"/>
              </a:rPr>
              <a:t>/</a:t>
            </a:r>
            <a:r>
              <a:rPr lang="hu-HU" sz="2000" dirty="0"/>
              <a:t>Ez a mű azt a pillanatot ábrázolja, miután </a:t>
            </a:r>
            <a:r>
              <a:rPr lang="hu-HU" sz="2000" dirty="0">
                <a:hlinkClick r:id="rId2" tooltip="Ádám"/>
              </a:rPr>
              <a:t>Ádám</a:t>
            </a:r>
            <a:r>
              <a:rPr lang="hu-HU" sz="2000" dirty="0"/>
              <a:t> és </a:t>
            </a:r>
            <a:r>
              <a:rPr lang="hu-HU" sz="2000" dirty="0">
                <a:hlinkClick r:id="rId3" tooltip="Éva"/>
              </a:rPr>
              <a:t>Éva megtalálták fiuk, </a:t>
            </a:r>
            <a:r>
              <a:rPr lang="hu-HU" sz="2000" dirty="0">
                <a:hlinkClick r:id="rId4" tooltip="Ábel"/>
              </a:rPr>
              <a:t>Ábel</a:t>
            </a:r>
            <a:r>
              <a:rPr lang="hu-HU" sz="2000" dirty="0"/>
              <a:t> holttestét , akit </a:t>
            </a:r>
            <a:r>
              <a:rPr lang="hu-HU" sz="2000" dirty="0">
                <a:hlinkClick r:id="rId5" tooltip="Káin"/>
              </a:rPr>
              <a:t>Káin</a:t>
            </a:r>
            <a:r>
              <a:rPr lang="hu-HU" sz="2000" dirty="0"/>
              <a:t> meggyilkolt . Ez az első emberi haláleset, amelyet a </a:t>
            </a:r>
            <a:r>
              <a:rPr lang="hu-HU" sz="2000" dirty="0">
                <a:hlinkClick r:id="rId6" tooltip="Biblia"/>
              </a:rPr>
              <a:t>Biblia</a:t>
            </a:r>
            <a:r>
              <a:rPr lang="hu-HU" sz="2000" dirty="0"/>
              <a:t> feljegyez .</a:t>
            </a:r>
          </a:p>
          <a:p>
            <a:r>
              <a:rPr lang="hu-HU" sz="2000" dirty="0" err="1"/>
              <a:t>Bouguereau</a:t>
            </a:r>
            <a:r>
              <a:rPr lang="hu-HU" sz="2000" dirty="0"/>
              <a:t> röviddel a mű megfestése előtt elvesztette második fiát. </a:t>
            </a:r>
            <a:r>
              <a:rPr lang="hu-HU" sz="2000" dirty="0" smtClean="0"/>
              <a:t>/</a:t>
            </a:r>
            <a:endParaRPr lang="hu-HU" sz="2000" dirty="0"/>
          </a:p>
          <a:p>
            <a:endParaRPr lang="hu-HU" sz="2000" b="1" dirty="0">
              <a:latin typeface="Arial" panose="020B0604020202020204" pitchFamily="34" charset="0"/>
              <a:cs typeface="Arial" panose="020B0604020202020204" pitchFamily="34" charset="0"/>
            </a:endParaRPr>
          </a:p>
          <a:p>
            <a:endParaRPr lang="hu-H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910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ájl:William Bouguereau - El primer due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81" y="0"/>
            <a:ext cx="8601419" cy="686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20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blogger.googleusercontent.com/img/b/R29vZ2xl/AVvXsEiWzgrilSmmThJ5f4zCw6XZe0H03JrIRjF8HzBOFSUsHY1ieF-Q6bzJhWfV0MtNTA_8HVO0-sLwy7z_qrqmTg_mm8E3gcvzs25yXjfnyEJPMoTeGUQl8LpMEG66Kwve0Umkz-MEOiKH13DX/s320/Bouguereau_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5069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blogger.googleusercontent.com/img/b/R29vZ2xl/AVvXsEhCs2leGtjj4yQZXOdLCnpUyQ5MIiclbCS-HogxWAQLPFqjhScAih-IXT3qq9MCSDLiSBjMdTVJxO6Hh1oZisK8oELbsqtdLd0A7TIB-6KuR8i642OPqD5Jy5f3k5b8g05-OjTsVulwPgwA/s320/440px-William-Adolphe_Bouguereau_%25281825-1905%2529_-_Day_%25281881%2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135"/>
            <a:ext cx="3443131" cy="697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6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234480" y="764704"/>
            <a:ext cx="6624736" cy="5078313"/>
          </a:xfrm>
          <a:prstGeom prst="rect">
            <a:avLst/>
          </a:prstGeom>
        </p:spPr>
        <p:txBody>
          <a:bodyPr wrap="square">
            <a:spAutoFit/>
          </a:bodyPr>
          <a:lstStyle/>
          <a:p>
            <a:r>
              <a:rPr lang="hu-HU" sz="2000" b="1" dirty="0" err="1">
                <a:latin typeface="Arial" panose="020B0604020202020204" pitchFamily="34" charset="0"/>
                <a:cs typeface="Arial" panose="020B0604020202020204" pitchFamily="34" charset="0"/>
              </a:rPr>
              <a:t>Bouguereau</a:t>
            </a:r>
            <a:r>
              <a:rPr lang="hu-HU" sz="2000" b="1" dirty="0">
                <a:latin typeface="Arial" panose="020B0604020202020204" pitchFamily="34" charset="0"/>
                <a:cs typeface="Arial" panose="020B0604020202020204" pitchFamily="34" charset="0"/>
              </a:rPr>
              <a:t> itt 54 évesen, élete delelőjén ábrázolja magát, a Becsületrenddel a gomblyukában, ünnepélyes pózban, háromnegyed részben, de az arca elölről nézve. Az összehasonlítás a róla készült fényképekkel azonban lehetővé teszi, hogy lássuk, hogy a fül és az orr csökkentésével javította fiziognómiáját</a:t>
            </a:r>
            <a:r>
              <a:rPr lang="hu-HU" sz="2000" b="1" dirty="0" smtClean="0">
                <a:latin typeface="Arial" panose="020B0604020202020204" pitchFamily="34" charset="0"/>
                <a:cs typeface="Arial" panose="020B0604020202020204" pitchFamily="34" charset="0"/>
              </a:rPr>
              <a:t>.</a:t>
            </a:r>
          </a:p>
          <a:p>
            <a:endParaRPr lang="hu-HU" sz="2000" b="1" dirty="0" smtClean="0">
              <a:latin typeface="Arial" panose="020B0604020202020204" pitchFamily="34" charset="0"/>
              <a:cs typeface="Arial" panose="020B0604020202020204" pitchFamily="34" charset="0"/>
            </a:endParaRPr>
          </a:p>
          <a:p>
            <a:r>
              <a:rPr lang="hu-HU" sz="2000" b="1" dirty="0" err="1" smtClean="0">
                <a:latin typeface="Arial" panose="020B0604020202020204" pitchFamily="34" charset="0"/>
                <a:cs typeface="Arial" panose="020B0604020202020204" pitchFamily="34" charset="0"/>
              </a:rPr>
              <a:t>Bouguereau</a:t>
            </a:r>
            <a:r>
              <a:rPr lang="hu-HU" sz="2000" b="1" dirty="0" smtClean="0">
                <a:latin typeface="Arial" panose="020B0604020202020204" pitchFamily="34" charset="0"/>
                <a:cs typeface="Arial" panose="020B0604020202020204" pitchFamily="34" charset="0"/>
              </a:rPr>
              <a:t> </a:t>
            </a:r>
            <a:r>
              <a:rPr lang="hu-HU" sz="2000" b="1" dirty="0">
                <a:latin typeface="Arial" panose="020B0604020202020204" pitchFamily="34" charset="0"/>
                <a:cs typeface="Arial" panose="020B0604020202020204" pitchFamily="34" charset="0"/>
              </a:rPr>
              <a:t>nyolc önarcképet készített élete különböző szakaszaiban. </a:t>
            </a:r>
            <a:endParaRPr lang="hu-HU" sz="2000" b="1" dirty="0" smtClean="0">
              <a:latin typeface="Arial" panose="020B0604020202020204" pitchFamily="34" charset="0"/>
              <a:cs typeface="Arial" panose="020B0604020202020204" pitchFamily="34" charset="0"/>
            </a:endParaRPr>
          </a:p>
          <a:p>
            <a:endParaRPr lang="hu-HU" sz="2000" b="1" dirty="0">
              <a:latin typeface="Arial" panose="020B0604020202020204" pitchFamily="34" charset="0"/>
              <a:cs typeface="Arial" panose="020B0604020202020204" pitchFamily="34" charset="0"/>
            </a:endParaRPr>
          </a:p>
          <a:p>
            <a:r>
              <a:rPr lang="hu-HU" sz="2400" b="1" dirty="0" err="1" smtClean="0">
                <a:solidFill>
                  <a:srgbClr val="00B050"/>
                </a:solidFill>
                <a:latin typeface="Arial" panose="020B0604020202020204" pitchFamily="34" charset="0"/>
                <a:cs typeface="Arial" panose="020B0604020202020204" pitchFamily="34" charset="0"/>
              </a:rPr>
              <a:t>Elizabeth</a:t>
            </a:r>
            <a:r>
              <a:rPr lang="hu-HU" sz="2400" b="1" dirty="0" smtClean="0">
                <a:solidFill>
                  <a:srgbClr val="00B050"/>
                </a:solidFill>
                <a:latin typeface="Arial" panose="020B0604020202020204" pitchFamily="34" charset="0"/>
                <a:cs typeface="Arial" panose="020B0604020202020204" pitchFamily="34" charset="0"/>
              </a:rPr>
              <a:t> </a:t>
            </a:r>
            <a:r>
              <a:rPr lang="hu-HU" sz="2400" b="1" dirty="0">
                <a:solidFill>
                  <a:srgbClr val="00B050"/>
                </a:solidFill>
                <a:latin typeface="Arial" panose="020B0604020202020204" pitchFamily="34" charset="0"/>
                <a:cs typeface="Arial" panose="020B0604020202020204" pitchFamily="34" charset="0"/>
              </a:rPr>
              <a:t>Jane Gardner</a:t>
            </a:r>
            <a:r>
              <a:rPr lang="hu-HU" sz="2000" b="1" dirty="0">
                <a:latin typeface="Arial" panose="020B0604020202020204" pitchFamily="34" charset="0"/>
                <a:cs typeface="Arial" panose="020B0604020202020204" pitchFamily="34" charset="0"/>
              </a:rPr>
              <a:t>, az amerikai származású festő portréjának mását készítette el, </a:t>
            </a:r>
            <a:r>
              <a:rPr lang="hu-HU" sz="2000" b="1" dirty="0" smtClean="0">
                <a:latin typeface="Arial" panose="020B0604020202020204" pitchFamily="34" charset="0"/>
                <a:cs typeface="Arial" panose="020B0604020202020204" pitchFamily="34" charset="0"/>
              </a:rPr>
              <a:t>akit </a:t>
            </a:r>
            <a:r>
              <a:rPr lang="hu-HU" sz="2000" b="1" dirty="0">
                <a:latin typeface="Arial" panose="020B0604020202020204" pitchFamily="34" charset="0"/>
                <a:cs typeface="Arial" panose="020B0604020202020204" pitchFamily="34" charset="0"/>
              </a:rPr>
              <a:t>1896-ban feleségül </a:t>
            </a:r>
            <a:r>
              <a:rPr lang="hu-HU" sz="2000" b="1" dirty="0" smtClean="0">
                <a:latin typeface="Arial" panose="020B0604020202020204" pitchFamily="34" charset="0"/>
                <a:cs typeface="Arial" panose="020B0604020202020204" pitchFamily="34" charset="0"/>
              </a:rPr>
              <a:t>vett</a:t>
            </a:r>
            <a:r>
              <a:rPr lang="hu-HU" sz="2000" b="1" dirty="0">
                <a:latin typeface="Arial" panose="020B0604020202020204" pitchFamily="34" charset="0"/>
                <a:cs typeface="Arial" panose="020B0604020202020204" pitchFamily="34" charset="0"/>
              </a:rPr>
              <a:t>. A két 1879-ben festett mű párt alkotott, és </a:t>
            </a:r>
            <a:r>
              <a:rPr lang="hu-HU" sz="2000" b="1" dirty="0" err="1">
                <a:latin typeface="Arial" panose="020B0604020202020204" pitchFamily="34" charset="0"/>
                <a:cs typeface="Arial" panose="020B0604020202020204" pitchFamily="34" charset="0"/>
              </a:rPr>
              <a:t>Bouguereau</a:t>
            </a:r>
            <a:r>
              <a:rPr lang="hu-HU" sz="2000" b="1" dirty="0">
                <a:latin typeface="Arial" panose="020B0604020202020204" pitchFamily="34" charset="0"/>
                <a:cs typeface="Arial" panose="020B0604020202020204" pitchFamily="34" charset="0"/>
              </a:rPr>
              <a:t> számára a menyasszonya iránti szerelmi fogadalmat jelentettek.</a:t>
            </a:r>
          </a:p>
        </p:txBody>
      </p:sp>
    </p:spTree>
    <p:extLst>
      <p:ext uri="{BB962C8B-B14F-4D97-AF65-F5344CB8AC3E}">
        <p14:creationId xmlns:p14="http://schemas.microsoft.com/office/powerpoint/2010/main" val="1681645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404664"/>
            <a:ext cx="4572000" cy="3354765"/>
          </a:xfrm>
          <a:prstGeom prst="rect">
            <a:avLst/>
          </a:prstGeom>
        </p:spPr>
        <p:txBody>
          <a:bodyPr>
            <a:spAutoFit/>
          </a:bodyPr>
          <a:lstStyle/>
          <a:p>
            <a:r>
              <a:rPr lang="fr-FR" sz="2400" b="1" dirty="0">
                <a:solidFill>
                  <a:srgbClr val="00B050"/>
                </a:solidFill>
                <a:latin typeface="Arial" panose="020B0604020202020204" pitchFamily="34" charset="0"/>
                <a:cs typeface="Arial" panose="020B0604020202020204" pitchFamily="34" charset="0"/>
              </a:rPr>
              <a:t>BOUGUEREAU,</a:t>
            </a:r>
            <a:endParaRPr lang="hu-HU" sz="2400" b="1" dirty="0">
              <a:solidFill>
                <a:srgbClr val="00B050"/>
              </a:solidFill>
              <a:latin typeface="Arial" panose="020B0604020202020204" pitchFamily="34" charset="0"/>
              <a:cs typeface="Arial" panose="020B0604020202020204" pitchFamily="34" charset="0"/>
            </a:endParaRPr>
          </a:p>
          <a:p>
            <a:r>
              <a:rPr lang="fr-FR" sz="2400" b="1" dirty="0">
                <a:solidFill>
                  <a:srgbClr val="00B050"/>
                </a:solidFill>
                <a:latin typeface="Arial" panose="020B0604020202020204" pitchFamily="34" charset="0"/>
                <a:cs typeface="Arial" panose="020B0604020202020204" pitchFamily="34" charset="0"/>
              </a:rPr>
              <a:t>William-Adolphe</a:t>
            </a:r>
          </a:p>
          <a:p>
            <a:r>
              <a:rPr lang="fr-FR" sz="2000" b="1" dirty="0">
                <a:latin typeface="Arial" panose="020B0604020202020204" pitchFamily="34" charset="0"/>
                <a:cs typeface="Arial" panose="020B0604020202020204" pitchFamily="34" charset="0"/>
              </a:rPr>
              <a:t>(sz. 1825, La Rochelle,</a:t>
            </a:r>
            <a:endParaRPr lang="hu-HU" sz="2000" b="1"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sz. 1905, La Rochelle</a:t>
            </a:r>
            <a:r>
              <a:rPr lang="fr-FR" sz="2000" b="1" dirty="0" smtClean="0">
                <a:latin typeface="Arial" panose="020B0604020202020204" pitchFamily="34" charset="0"/>
                <a:cs typeface="Arial" panose="020B0604020202020204" pitchFamily="34" charset="0"/>
              </a:rPr>
              <a:t>)</a:t>
            </a:r>
            <a:endParaRPr lang="hu-HU" sz="2000" b="1" dirty="0" smtClean="0">
              <a:latin typeface="Arial" panose="020B0604020202020204" pitchFamily="34" charset="0"/>
              <a:cs typeface="Arial" panose="020B0604020202020204" pitchFamily="34" charset="0"/>
            </a:endParaRPr>
          </a:p>
          <a:p>
            <a:r>
              <a:rPr lang="hu-HU" sz="2400" b="1" dirty="0" smtClean="0">
                <a:solidFill>
                  <a:srgbClr val="FF0000"/>
                </a:solidFill>
                <a:latin typeface="Arial" panose="020B0604020202020204" pitchFamily="34" charset="0"/>
                <a:cs typeface="Arial" panose="020B0604020202020204" pitchFamily="34" charset="0"/>
              </a:rPr>
              <a:t>A nap </a:t>
            </a:r>
            <a:r>
              <a:rPr lang="hu-HU" sz="2400" b="1" dirty="0" err="1" smtClean="0">
                <a:solidFill>
                  <a:srgbClr val="FF0000"/>
                </a:solidFill>
                <a:latin typeface="Arial" panose="020B0604020202020204" pitchFamily="34" charset="0"/>
                <a:cs typeface="Arial" panose="020B0604020202020204" pitchFamily="34" charset="0"/>
              </a:rPr>
              <a:t>Hemera</a:t>
            </a:r>
            <a:endParaRPr lang="hu-HU" sz="2400" b="1" dirty="0" smtClean="0">
              <a:solidFill>
                <a:srgbClr val="FF0000"/>
              </a:solidFill>
              <a:latin typeface="Arial" panose="020B0604020202020204" pitchFamily="34" charset="0"/>
              <a:cs typeface="Arial" panose="020B0604020202020204" pitchFamily="34" charset="0"/>
            </a:endParaRPr>
          </a:p>
          <a:p>
            <a:r>
              <a:rPr lang="hu-HU" sz="2000" b="1" dirty="0" smtClean="0">
                <a:latin typeface="Arial" panose="020B0604020202020204" pitchFamily="34" charset="0"/>
                <a:cs typeface="Arial" panose="020B0604020202020204" pitchFamily="34" charset="0"/>
              </a:rPr>
              <a:t>1884</a:t>
            </a:r>
          </a:p>
          <a:p>
            <a:r>
              <a:rPr lang="hu-HU" sz="2000" b="1" dirty="0" smtClean="0">
                <a:latin typeface="Arial" panose="020B0604020202020204" pitchFamily="34" charset="0"/>
                <a:cs typeface="Arial" panose="020B0604020202020204" pitchFamily="34" charset="0"/>
              </a:rPr>
              <a:t>Olaj, vászon</a:t>
            </a:r>
          </a:p>
          <a:p>
            <a:r>
              <a:rPr lang="fr-FR" sz="2000" b="1" dirty="0">
                <a:latin typeface="Arial" panose="020B0604020202020204" pitchFamily="34" charset="0"/>
                <a:cs typeface="Arial" panose="020B0604020202020204" pitchFamily="34" charset="0"/>
              </a:rPr>
              <a:t>208,3 </a:t>
            </a:r>
            <a:r>
              <a:rPr lang="fr-FR" sz="2000" b="1" dirty="0" smtClean="0">
                <a:latin typeface="Arial" panose="020B0604020202020204" pitchFamily="34" charset="0"/>
                <a:cs typeface="Arial" panose="020B0604020202020204" pitchFamily="34" charset="0"/>
              </a:rPr>
              <a:t>cm</a:t>
            </a:r>
            <a:r>
              <a:rPr lang="hu-HU" sz="2000" b="1" dirty="0" smtClean="0">
                <a:latin typeface="Arial" panose="020B0604020202020204" pitchFamily="34" charset="0"/>
                <a:cs typeface="Arial" panose="020B0604020202020204" pitchFamily="34" charset="0"/>
              </a:rPr>
              <a:t> x</a:t>
            </a:r>
            <a:r>
              <a:rPr lang="fr-FR" sz="2000" b="1" dirty="0" smtClean="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109,2 cm </a:t>
            </a:r>
            <a:endParaRPr lang="hu-HU" sz="2000" b="1" dirty="0" smtClean="0">
              <a:latin typeface="Arial" panose="020B0604020202020204" pitchFamily="34" charset="0"/>
              <a:cs typeface="Arial" panose="020B0604020202020204" pitchFamily="34" charset="0"/>
            </a:endParaRPr>
          </a:p>
          <a:p>
            <a:r>
              <a:rPr lang="hu-HU" sz="2000" b="1" dirty="0" smtClean="0">
                <a:latin typeface="Arial" panose="020B0604020202020204" pitchFamily="34" charset="0"/>
                <a:cs typeface="Arial" panose="020B0604020202020204" pitchFamily="34" charset="0"/>
              </a:rPr>
              <a:t>Magángyűjtemény</a:t>
            </a:r>
          </a:p>
          <a:p>
            <a:r>
              <a:rPr lang="hu-HU" sz="2000" b="1" dirty="0" smtClean="0">
                <a:latin typeface="Arial" panose="020B0604020202020204" pitchFamily="34" charset="0"/>
                <a:cs typeface="Arial" panose="020B0604020202020204" pitchFamily="34" charset="0"/>
              </a:rPr>
              <a:t>Franciaország</a:t>
            </a:r>
            <a:endParaRPr lang="hu-HU" sz="2000" b="1" dirty="0">
              <a:latin typeface="Arial" panose="020B0604020202020204" pitchFamily="34" charset="0"/>
              <a:cs typeface="Arial" panose="020B0604020202020204" pitchFamily="34" charset="0"/>
            </a:endParaRPr>
          </a:p>
        </p:txBody>
      </p:sp>
      <p:pic>
        <p:nvPicPr>
          <p:cNvPr id="16386" name="Picture 2" descr="Fájl:William-Adolphe Bouguereau (1825-1905) - Day (18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0"/>
            <a:ext cx="3419872" cy="691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141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7504" y="5733256"/>
            <a:ext cx="4572000" cy="923330"/>
          </a:xfrm>
          <a:prstGeom prst="rect">
            <a:avLst/>
          </a:prstGeom>
        </p:spPr>
        <p:txBody>
          <a:bodyPr>
            <a:spAutoFit/>
          </a:bodyPr>
          <a:lstStyle/>
          <a:p>
            <a:r>
              <a:rPr lang="hu-HU" dirty="0">
                <a:hlinkClick r:id="rId2"/>
              </a:rPr>
              <a:t>https://en.wikipedia.org/wiki/William-Adolphe_Bouguereau</a:t>
            </a:r>
            <a:r>
              <a:rPr lang="hu-HU" dirty="0" smtClean="0">
                <a:hlinkClick r:id="rId2"/>
              </a:rPr>
              <a:t>#</a:t>
            </a:r>
            <a:endParaRPr lang="hu-HU" dirty="0" smtClean="0"/>
          </a:p>
          <a:p>
            <a:endParaRPr lang="hu-HU" dirty="0"/>
          </a:p>
        </p:txBody>
      </p:sp>
      <p:sp>
        <p:nvSpPr>
          <p:cNvPr id="3" name="Téglalap 2"/>
          <p:cNvSpPr/>
          <p:nvPr/>
        </p:nvSpPr>
        <p:spPr>
          <a:xfrm>
            <a:off x="107504" y="4653136"/>
            <a:ext cx="4572000" cy="923330"/>
          </a:xfrm>
          <a:prstGeom prst="rect">
            <a:avLst/>
          </a:prstGeom>
        </p:spPr>
        <p:txBody>
          <a:bodyPr>
            <a:spAutoFit/>
          </a:bodyPr>
          <a:lstStyle/>
          <a:p>
            <a:r>
              <a:rPr lang="hu-HU" dirty="0">
                <a:hlinkClick r:id="rId3"/>
              </a:rPr>
              <a:t>https://</a:t>
            </a:r>
            <a:r>
              <a:rPr lang="hu-HU" dirty="0" smtClean="0">
                <a:hlinkClick r:id="rId3"/>
              </a:rPr>
              <a:t>www.artrenewal.org/Article/Title/biography-of-william-bouguereau</a:t>
            </a:r>
            <a:endParaRPr lang="hu-HU" dirty="0" smtClean="0"/>
          </a:p>
          <a:p>
            <a:endParaRPr lang="hu-HU" dirty="0"/>
          </a:p>
        </p:txBody>
      </p:sp>
      <p:sp>
        <p:nvSpPr>
          <p:cNvPr id="4" name="AutoShape 2" descr="blob:https://www.artrenewal.org/d78fbc4f-9f39-484d-b77e-29e8dbf81e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4" descr="blob:https://www.artrenewal.org/d78fbc4f-9f39-484d-b77e-29e8dbf81e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434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63" t="22222" r="53036" b="9668"/>
          <a:stretch/>
        </p:blipFill>
        <p:spPr bwMode="auto">
          <a:xfrm>
            <a:off x="-63002" y="0"/>
            <a:ext cx="9212682" cy="386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739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331640" y="908720"/>
            <a:ext cx="6408712" cy="5386090"/>
          </a:xfrm>
          <a:prstGeom prst="rect">
            <a:avLst/>
          </a:prstGeom>
        </p:spPr>
        <p:txBody>
          <a:bodyPr wrap="square">
            <a:spAutoFit/>
          </a:bodyPr>
          <a:lstStyle/>
          <a:p>
            <a:r>
              <a:rPr lang="hu-HU" sz="2400" b="1" dirty="0" err="1" smtClean="0">
                <a:solidFill>
                  <a:srgbClr val="00B050"/>
                </a:solidFill>
                <a:latin typeface="Arial" panose="020B0604020202020204" pitchFamily="34" charset="0"/>
                <a:cs typeface="Arial" panose="020B0604020202020204" pitchFamily="34" charset="0"/>
              </a:rPr>
              <a:t>Elizabeth</a:t>
            </a:r>
            <a:r>
              <a:rPr lang="hu-HU" sz="2400" b="1" dirty="0" smtClean="0">
                <a:solidFill>
                  <a:srgbClr val="00B050"/>
                </a:solidFill>
                <a:latin typeface="Arial" panose="020B0604020202020204" pitchFamily="34" charset="0"/>
                <a:cs typeface="Arial" panose="020B0604020202020204" pitchFamily="34" charset="0"/>
              </a:rPr>
              <a:t> Jane Gardner </a:t>
            </a:r>
            <a:r>
              <a:rPr lang="hu-HU" sz="2000" b="1" dirty="0">
                <a:latin typeface="Arial" panose="020B0604020202020204" pitchFamily="34" charset="0"/>
                <a:cs typeface="Arial" panose="020B0604020202020204" pitchFamily="34" charset="0"/>
              </a:rPr>
              <a:t>(</a:t>
            </a:r>
            <a:r>
              <a:rPr lang="hu-HU" sz="2000" b="1" dirty="0" smtClean="0">
                <a:latin typeface="Arial" panose="020B0604020202020204" pitchFamily="34" charset="0"/>
                <a:cs typeface="Arial" panose="020B0604020202020204" pitchFamily="34" charset="0"/>
              </a:rPr>
              <a:t>1837-1922) </a:t>
            </a:r>
          </a:p>
          <a:p>
            <a:r>
              <a:rPr lang="hu-HU" sz="2000" b="1" dirty="0">
                <a:latin typeface="Arial" panose="020B0604020202020204" pitchFamily="34" charset="0"/>
                <a:cs typeface="Arial" panose="020B0604020202020204" pitchFamily="34" charset="0"/>
              </a:rPr>
              <a:t>amerikai akadémikus és szalonfestő volt </a:t>
            </a:r>
            <a:endParaRPr lang="hu-HU" sz="2000" b="1" dirty="0" smtClean="0">
              <a:latin typeface="Arial" panose="020B0604020202020204" pitchFamily="34" charset="0"/>
              <a:cs typeface="Arial" panose="020B0604020202020204" pitchFamily="34" charset="0"/>
            </a:endParaRPr>
          </a:p>
          <a:p>
            <a:endParaRPr lang="hu-HU" sz="2000" b="1" dirty="0">
              <a:latin typeface="Arial" panose="020B0604020202020204" pitchFamily="34" charset="0"/>
              <a:cs typeface="Arial" panose="020B0604020202020204" pitchFamily="34" charset="0"/>
            </a:endParaRPr>
          </a:p>
          <a:p>
            <a:r>
              <a:rPr lang="hu-HU" sz="2000" b="1" dirty="0">
                <a:latin typeface="Arial" panose="020B0604020202020204" pitchFamily="34" charset="0"/>
                <a:cs typeface="Arial" panose="020B0604020202020204" pitchFamily="34" charset="0"/>
              </a:rPr>
              <a:t>Miután </a:t>
            </a:r>
            <a:r>
              <a:rPr lang="hu-HU" sz="2000" b="1" dirty="0" err="1">
                <a:latin typeface="Arial" panose="020B0604020202020204" pitchFamily="34" charset="0"/>
                <a:cs typeface="Arial" panose="020B0604020202020204" pitchFamily="34" charset="0"/>
              </a:rPr>
              <a:t>Bouguereau</a:t>
            </a:r>
            <a:r>
              <a:rPr lang="hu-HU" sz="2000" b="1" dirty="0">
                <a:latin typeface="Arial" panose="020B0604020202020204" pitchFamily="34" charset="0"/>
                <a:cs typeface="Arial" panose="020B0604020202020204" pitchFamily="34" charset="0"/>
              </a:rPr>
              <a:t> felesége meghalt, Gardner a szeretője lett, és édesanyja halála után, aki keserűen ellenezte a házasságot, 1896-ban feleségül ment hozzá. </a:t>
            </a:r>
            <a:endParaRPr lang="hu-HU" sz="2000" b="1" dirty="0" smtClean="0">
              <a:latin typeface="Arial" panose="020B0604020202020204" pitchFamily="34" charset="0"/>
              <a:cs typeface="Arial" panose="020B0604020202020204" pitchFamily="34" charset="0"/>
            </a:endParaRPr>
          </a:p>
          <a:p>
            <a:r>
              <a:rPr lang="hu-HU" sz="2000" b="1" dirty="0" smtClean="0">
                <a:latin typeface="Arial" panose="020B0604020202020204" pitchFamily="34" charset="0"/>
                <a:cs typeface="Arial" panose="020B0604020202020204" pitchFamily="34" charset="0"/>
              </a:rPr>
              <a:t>Átvette </a:t>
            </a:r>
            <a:r>
              <a:rPr lang="fr-FR" sz="2000" b="1" dirty="0" smtClean="0">
                <a:solidFill>
                  <a:srgbClr val="00B050"/>
                </a:solidFill>
                <a:latin typeface="Arial" panose="020B0604020202020204" pitchFamily="34" charset="0"/>
                <a:cs typeface="Arial" panose="020B0604020202020204" pitchFamily="34" charset="0"/>
              </a:rPr>
              <a:t>BOUGUEREAU</a:t>
            </a:r>
            <a:r>
              <a:rPr lang="hu-HU" sz="2000" b="1" dirty="0" smtClean="0">
                <a:latin typeface="Arial" panose="020B0604020202020204" pitchFamily="34" charset="0"/>
                <a:cs typeface="Arial" panose="020B0604020202020204" pitchFamily="34" charset="0"/>
              </a:rPr>
              <a:t> </a:t>
            </a:r>
            <a:r>
              <a:rPr lang="hu-HU" sz="2000" b="1" dirty="0">
                <a:latin typeface="Arial" panose="020B0604020202020204" pitchFamily="34" charset="0"/>
                <a:cs typeface="Arial" panose="020B0604020202020204" pitchFamily="34" charset="0"/>
              </a:rPr>
              <a:t>témáit, kompozícióit, sőt még sima faktúráit </a:t>
            </a:r>
            <a:r>
              <a:rPr lang="hu-HU" sz="2000" b="1" dirty="0" smtClean="0">
                <a:latin typeface="Arial" panose="020B0604020202020204" pitchFamily="34" charset="0"/>
                <a:cs typeface="Arial" panose="020B0604020202020204" pitchFamily="34" charset="0"/>
              </a:rPr>
              <a:t>is, olyan </a:t>
            </a:r>
            <a:r>
              <a:rPr lang="hu-HU" sz="2000" b="1" dirty="0">
                <a:latin typeface="Arial" panose="020B0604020202020204" pitchFamily="34" charset="0"/>
                <a:cs typeface="Arial" panose="020B0604020202020204" pitchFamily="34" charset="0"/>
              </a:rPr>
              <a:t>sikeresen átvéve stílusát, hogy egyes munkái könnyen összetéveszthetők lennének az övével. Sőt, idézve ezt mondta: „Tudom, hogy azért kritizálnak, mert nem érvényesítem bátrabban az egyéniségemet, de inkább </a:t>
            </a:r>
            <a:r>
              <a:rPr lang="hu-HU" sz="2000" b="1" dirty="0" err="1">
                <a:latin typeface="Arial" panose="020B0604020202020204" pitchFamily="34" charset="0"/>
                <a:cs typeface="Arial" panose="020B0604020202020204" pitchFamily="34" charset="0"/>
              </a:rPr>
              <a:t>Bouguereau</a:t>
            </a:r>
            <a:r>
              <a:rPr lang="hu-HU" sz="2000" b="1" dirty="0">
                <a:latin typeface="Arial" panose="020B0604020202020204" pitchFamily="34" charset="0"/>
                <a:cs typeface="Arial" panose="020B0604020202020204" pitchFamily="34" charset="0"/>
              </a:rPr>
              <a:t> legjobb utánzójaként ismerjenek, mint hogy senki legyek!” </a:t>
            </a:r>
            <a:r>
              <a:rPr lang="hu-HU" sz="2000" b="1" dirty="0" smtClean="0">
                <a:latin typeface="Arial" panose="020B0604020202020204" pitchFamily="34" charset="0"/>
                <a:cs typeface="Arial" panose="020B0604020202020204" pitchFamily="34" charset="0"/>
              </a:rPr>
              <a:t>.</a:t>
            </a:r>
          </a:p>
          <a:p>
            <a:r>
              <a:rPr lang="hu-HU" dirty="0"/>
              <a:t> </a:t>
            </a:r>
            <a:endParaRPr lang="hu-HU" b="1" dirty="0" smtClean="0">
              <a:latin typeface="Arial" panose="020B0604020202020204" pitchFamily="34" charset="0"/>
              <a:cs typeface="Arial" panose="020B0604020202020204" pitchFamily="34" charset="0"/>
            </a:endParaRPr>
          </a:p>
          <a:p>
            <a:endParaRPr lang="hu-HU" dirty="0"/>
          </a:p>
        </p:txBody>
      </p:sp>
    </p:spTree>
    <p:extLst>
      <p:ext uri="{BB962C8B-B14F-4D97-AF65-F5344CB8AC3E}">
        <p14:creationId xmlns:p14="http://schemas.microsoft.com/office/powerpoint/2010/main" val="4127790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188640"/>
            <a:ext cx="3456384" cy="6617196"/>
          </a:xfrm>
          <a:prstGeom prst="rect">
            <a:avLst/>
          </a:prstGeom>
        </p:spPr>
        <p:txBody>
          <a:bodyPr wrap="square">
            <a:spAutoFit/>
          </a:bodyPr>
          <a:lstStyle/>
          <a:p>
            <a:r>
              <a:rPr lang="fr-FR" sz="2000" b="1" dirty="0">
                <a:solidFill>
                  <a:srgbClr val="00B050"/>
                </a:solidFill>
                <a:latin typeface="Arial" panose="020B0604020202020204" pitchFamily="34" charset="0"/>
                <a:cs typeface="Arial" panose="020B0604020202020204" pitchFamily="34" charset="0"/>
              </a:rPr>
              <a:t>BOUGUEREAU,</a:t>
            </a:r>
            <a:endParaRPr lang="hu-HU" sz="2000" b="1" dirty="0">
              <a:solidFill>
                <a:srgbClr val="00B050"/>
              </a:solidFill>
              <a:latin typeface="Arial" panose="020B0604020202020204" pitchFamily="34" charset="0"/>
              <a:cs typeface="Arial" panose="020B0604020202020204" pitchFamily="34" charset="0"/>
            </a:endParaRPr>
          </a:p>
          <a:p>
            <a:r>
              <a:rPr lang="fr-FR" sz="2000" b="1" dirty="0">
                <a:solidFill>
                  <a:srgbClr val="00B050"/>
                </a:solidFill>
                <a:latin typeface="Arial" panose="020B0604020202020204" pitchFamily="34" charset="0"/>
                <a:cs typeface="Arial" panose="020B0604020202020204" pitchFamily="34" charset="0"/>
              </a:rPr>
              <a:t>William-Adolphe</a:t>
            </a:r>
          </a:p>
          <a:p>
            <a:r>
              <a:rPr lang="fr-FR" b="1" dirty="0">
                <a:latin typeface="Arial" panose="020B0604020202020204" pitchFamily="34" charset="0"/>
                <a:cs typeface="Arial" panose="020B0604020202020204" pitchFamily="34" charset="0"/>
              </a:rPr>
              <a:t>(sz. 1825, La Rochelle, sz. </a:t>
            </a:r>
            <a:endParaRPr lang="hu-HU" b="1"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1905</a:t>
            </a:r>
            <a:r>
              <a:rPr lang="fr-FR" b="1" dirty="0">
                <a:latin typeface="Arial" panose="020B0604020202020204" pitchFamily="34" charset="0"/>
                <a:cs typeface="Arial" panose="020B0604020202020204" pitchFamily="34" charset="0"/>
              </a:rPr>
              <a:t>, La Rochelle</a:t>
            </a:r>
            <a:r>
              <a:rPr lang="fr-FR" b="1" dirty="0" smtClean="0">
                <a:latin typeface="Arial" panose="020B0604020202020204" pitchFamily="34" charset="0"/>
                <a:cs typeface="Arial" panose="020B0604020202020204" pitchFamily="34" charset="0"/>
              </a:rPr>
              <a:t>)</a:t>
            </a:r>
            <a:endParaRPr lang="hu-HU" b="1" dirty="0" smtClean="0">
              <a:latin typeface="Arial" panose="020B0604020202020204" pitchFamily="34" charset="0"/>
              <a:cs typeface="Arial" panose="020B0604020202020204" pitchFamily="34" charset="0"/>
            </a:endParaRPr>
          </a:p>
          <a:p>
            <a:r>
              <a:rPr lang="hu-HU" sz="2400" b="1" dirty="0" err="1">
                <a:solidFill>
                  <a:srgbClr val="FF0000"/>
                </a:solidFill>
                <a:latin typeface="Arial" panose="020B0604020202020204" pitchFamily="34" charset="0"/>
                <a:cs typeface="Arial" panose="020B0604020202020204" pitchFamily="34" charset="0"/>
              </a:rPr>
              <a:t>Elizabeth</a:t>
            </a:r>
            <a:r>
              <a:rPr lang="hu-HU" sz="2400" b="1" dirty="0">
                <a:solidFill>
                  <a:srgbClr val="FF0000"/>
                </a:solidFill>
                <a:latin typeface="Arial" panose="020B0604020202020204" pitchFamily="34" charset="0"/>
                <a:cs typeface="Arial" panose="020B0604020202020204" pitchFamily="34" charset="0"/>
              </a:rPr>
              <a:t> </a:t>
            </a:r>
            <a:r>
              <a:rPr lang="hu-HU" sz="2400" b="1" dirty="0" smtClean="0">
                <a:solidFill>
                  <a:srgbClr val="FF0000"/>
                </a:solidFill>
                <a:latin typeface="Arial" panose="020B0604020202020204" pitchFamily="34" charset="0"/>
                <a:cs typeface="Arial" panose="020B0604020202020204" pitchFamily="34" charset="0"/>
              </a:rPr>
              <a:t>Gardner</a:t>
            </a:r>
          </a:p>
          <a:p>
            <a:r>
              <a:rPr lang="hu-HU" sz="2400" b="1" dirty="0" smtClean="0">
                <a:solidFill>
                  <a:srgbClr val="FF0000"/>
                </a:solidFill>
                <a:latin typeface="Arial" panose="020B0604020202020204" pitchFamily="34" charset="0"/>
                <a:cs typeface="Arial" panose="020B0604020202020204" pitchFamily="34" charset="0"/>
              </a:rPr>
              <a:t>kisasszony portréja</a:t>
            </a:r>
          </a:p>
          <a:p>
            <a:r>
              <a:rPr lang="hu-HU" sz="2000" b="1" dirty="0" smtClean="0">
                <a:latin typeface="Arial" panose="020B0604020202020204" pitchFamily="34" charset="0"/>
                <a:cs typeface="Arial" panose="020B0604020202020204" pitchFamily="34" charset="0"/>
              </a:rPr>
              <a:t>1879</a:t>
            </a:r>
          </a:p>
          <a:p>
            <a:r>
              <a:rPr lang="hu-HU" sz="2000" b="1" dirty="0" smtClean="0">
                <a:latin typeface="Arial" panose="020B0604020202020204" pitchFamily="34" charset="0"/>
                <a:cs typeface="Arial" panose="020B0604020202020204" pitchFamily="34" charset="0"/>
              </a:rPr>
              <a:t>Olaj, vászon</a:t>
            </a:r>
          </a:p>
          <a:p>
            <a:r>
              <a:rPr lang="hu-HU" sz="2000" b="1" dirty="0">
                <a:latin typeface="Arial" panose="020B0604020202020204" pitchFamily="34" charset="0"/>
                <a:cs typeface="Arial" panose="020B0604020202020204" pitchFamily="34" charset="0"/>
              </a:rPr>
              <a:t> 45,7 </a:t>
            </a:r>
            <a:r>
              <a:rPr lang="hu-HU" sz="2000" b="1" dirty="0" smtClean="0">
                <a:latin typeface="Arial" panose="020B0604020202020204" pitchFamily="34" charset="0"/>
                <a:cs typeface="Arial" panose="020B0604020202020204" pitchFamily="34" charset="0"/>
              </a:rPr>
              <a:t>cm x 38,4 cm</a:t>
            </a:r>
          </a:p>
          <a:p>
            <a:r>
              <a:rPr lang="en-US" sz="2000" b="1" dirty="0">
                <a:latin typeface="Arial" panose="020B0604020202020204" pitchFamily="34" charset="0"/>
                <a:cs typeface="Arial" panose="020B0604020202020204" pitchFamily="34" charset="0"/>
              </a:rPr>
              <a:t>Fred </a:t>
            </a:r>
            <a:r>
              <a:rPr lang="en-US" sz="2000" b="1" dirty="0" err="1">
                <a:latin typeface="Arial" panose="020B0604020202020204" pitchFamily="34" charset="0"/>
                <a:cs typeface="Arial" panose="020B0604020202020204" pitchFamily="34" charset="0"/>
              </a:rPr>
              <a:t>és</a:t>
            </a:r>
            <a:r>
              <a:rPr lang="en-US" sz="2000" b="1" dirty="0">
                <a:latin typeface="Arial" panose="020B0604020202020204" pitchFamily="34" charset="0"/>
                <a:cs typeface="Arial" panose="020B0604020202020204" pitchFamily="34" charset="0"/>
              </a:rPr>
              <a:t> Sherry </a:t>
            </a:r>
            <a:r>
              <a:rPr lang="en-US" sz="2000" b="1" dirty="0" smtClean="0">
                <a:latin typeface="Arial" panose="020B0604020202020204" pitchFamily="34" charset="0"/>
                <a:cs typeface="Arial" panose="020B0604020202020204" pitchFamily="34" charset="0"/>
              </a:rPr>
              <a:t>Ross</a:t>
            </a:r>
            <a:endParaRPr lang="hu-HU" sz="2000" b="1" dirty="0" smtClean="0">
              <a:latin typeface="Arial" panose="020B0604020202020204" pitchFamily="34" charset="0"/>
              <a:cs typeface="Arial" panose="020B0604020202020204" pitchFamily="34" charset="0"/>
            </a:endParaRPr>
          </a:p>
          <a:p>
            <a:r>
              <a:rPr lang="en-US" sz="2000" b="1" dirty="0" err="1" smtClean="0">
                <a:latin typeface="Arial" panose="020B0604020202020204" pitchFamily="34" charset="0"/>
                <a:cs typeface="Arial" panose="020B0604020202020204" pitchFamily="34" charset="0"/>
              </a:rPr>
              <a:t>gyűjtemény</a:t>
            </a:r>
            <a:r>
              <a:rPr lang="en-US" sz="2000" b="1" dirty="0" smtClean="0">
                <a:latin typeface="Arial" panose="020B0604020202020204" pitchFamily="34" charset="0"/>
                <a:cs typeface="Arial" panose="020B0604020202020204" pitchFamily="34" charset="0"/>
              </a:rPr>
              <a:t>,</a:t>
            </a:r>
            <a:endParaRPr lang="hu-HU" sz="2000" b="1" dirty="0" smtClean="0">
              <a:latin typeface="Arial" panose="020B0604020202020204" pitchFamily="34" charset="0"/>
              <a:cs typeface="Arial" panose="020B0604020202020204" pitchFamily="34" charset="0"/>
            </a:endParaRPr>
          </a:p>
          <a:p>
            <a:r>
              <a:rPr lang="hu-HU" sz="2000" b="1" dirty="0" smtClean="0">
                <a:latin typeface="Arial" panose="020B0604020202020204" pitchFamily="34" charset="0"/>
                <a:cs typeface="Arial" panose="020B0604020202020204" pitchFamily="34" charset="0"/>
              </a:rPr>
              <a:t>USA</a:t>
            </a:r>
          </a:p>
          <a:p>
            <a:r>
              <a:rPr lang="hu-HU" sz="2000" b="1" dirty="0" smtClean="0">
                <a:latin typeface="Arial" panose="020B0604020202020204" pitchFamily="34" charset="0"/>
                <a:cs typeface="Arial" panose="020B0604020202020204" pitchFamily="34" charset="0"/>
              </a:rPr>
              <a:t>/</a:t>
            </a:r>
            <a:r>
              <a:rPr lang="hu-HU" sz="2000" dirty="0"/>
              <a:t>egy nonprofit, oktatási szervezet, </a:t>
            </a:r>
            <a:r>
              <a:rPr lang="hu-HU" sz="2000" dirty="0" smtClean="0"/>
              <a:t>egy </a:t>
            </a:r>
            <a:r>
              <a:rPr lang="hu-HU" sz="2000" dirty="0"/>
              <a:t>online múzeumot üzemeltet a realista művészetnek </a:t>
            </a:r>
            <a:r>
              <a:rPr lang="hu-HU" sz="2000" dirty="0" smtClean="0"/>
              <a:t>szentelve. Főleg a 19.sz.-i </a:t>
            </a:r>
            <a:r>
              <a:rPr lang="hu-HU" sz="2000" dirty="0" smtClean="0">
                <a:hlinkClick r:id="rId2" tooltip="Szalon (Párizs)"/>
              </a:rPr>
              <a:t>szalonfestészet</a:t>
            </a:r>
            <a:r>
              <a:rPr lang="hu-HU" sz="2000" dirty="0"/>
              <a:t> </a:t>
            </a:r>
            <a:r>
              <a:rPr lang="hu-HU" sz="2000" dirty="0" smtClean="0"/>
              <a:t>.</a:t>
            </a:r>
            <a:r>
              <a:rPr lang="hu-HU" sz="2000" dirty="0"/>
              <a:t> </a:t>
            </a:r>
            <a:r>
              <a:rPr lang="hu-HU" sz="2000" dirty="0" err="1">
                <a:hlinkClick r:id="rId3" tooltip="William-Adolphe Bouguereau"/>
              </a:rPr>
              <a:t>William-Adolphe</a:t>
            </a:r>
            <a:r>
              <a:rPr lang="hu-HU" sz="2000" dirty="0">
                <a:hlinkClick r:id="rId3" tooltip="William-Adolphe Bouguereau"/>
              </a:rPr>
              <a:t> </a:t>
            </a:r>
            <a:r>
              <a:rPr lang="hu-HU" sz="2000" dirty="0" err="1">
                <a:hlinkClick r:id="rId3" tooltip="William-Adolphe Bouguereau"/>
              </a:rPr>
              <a:t>Bouguereau-t</a:t>
            </a:r>
            <a:r>
              <a:rPr lang="hu-HU" sz="2000" dirty="0"/>
              <a:t> több mint 226 kép </a:t>
            </a:r>
            <a:r>
              <a:rPr lang="hu-HU" sz="2000" dirty="0" smtClean="0"/>
              <a:t>képviseli.</a:t>
            </a:r>
          </a:p>
          <a:p>
            <a:r>
              <a:rPr lang="hu-HU" sz="2000" b="1" dirty="0" smtClean="0"/>
              <a:t>Art </a:t>
            </a:r>
            <a:r>
              <a:rPr lang="hu-HU" sz="2000" b="1" dirty="0" err="1"/>
              <a:t>Renewal</a:t>
            </a:r>
            <a:r>
              <a:rPr lang="hu-HU" sz="2000" b="1" dirty="0"/>
              <a:t> Center</a:t>
            </a:r>
            <a:r>
              <a:rPr lang="hu-HU" sz="2000" dirty="0"/>
              <a:t> ( </a:t>
            </a:r>
            <a:r>
              <a:rPr lang="hu-HU" sz="2000" b="1" dirty="0"/>
              <a:t>ARC</a:t>
            </a:r>
            <a:r>
              <a:rPr lang="hu-HU" sz="2000" dirty="0"/>
              <a:t> ) </a:t>
            </a:r>
            <a:r>
              <a:rPr lang="hu-HU" sz="2000" dirty="0" smtClean="0"/>
              <a:t>/</a:t>
            </a:r>
            <a:endParaRPr lang="fr-FR" sz="2000" b="1" dirty="0">
              <a:latin typeface="Arial" panose="020B0604020202020204" pitchFamily="34" charset="0"/>
              <a:cs typeface="Arial" panose="020B0604020202020204" pitchFamily="34" charset="0"/>
            </a:endParaRPr>
          </a:p>
        </p:txBody>
      </p:sp>
      <p:pic>
        <p:nvPicPr>
          <p:cNvPr id="1026" name="Picture 2" descr="Fájl: William-Adolphe Bouguereau (1825-1905) - Elizabeth Gardner Mademoiselle portréja (18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198" y="0"/>
            <a:ext cx="56398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891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7544" y="404664"/>
            <a:ext cx="8352928" cy="6001643"/>
          </a:xfrm>
          <a:prstGeom prst="rect">
            <a:avLst/>
          </a:prstGeom>
        </p:spPr>
        <p:txBody>
          <a:bodyPr wrap="square">
            <a:spAutoFit/>
          </a:bodyPr>
          <a:lstStyle/>
          <a:p>
            <a:r>
              <a:rPr lang="hu-HU" sz="2400" b="1" dirty="0" err="1">
                <a:solidFill>
                  <a:srgbClr val="00B050"/>
                </a:solidFill>
                <a:latin typeface="Arial" panose="020B0604020202020204" pitchFamily="34" charset="0"/>
                <a:cs typeface="Arial" panose="020B0604020202020204" pitchFamily="34" charset="0"/>
              </a:rPr>
              <a:t>William-Adolphe</a:t>
            </a:r>
            <a:r>
              <a:rPr lang="hu-HU" sz="2400" b="1" dirty="0">
                <a:solidFill>
                  <a:srgbClr val="00B050"/>
                </a:solidFill>
                <a:latin typeface="Arial" panose="020B0604020202020204" pitchFamily="34" charset="0"/>
                <a:cs typeface="Arial" panose="020B0604020202020204" pitchFamily="34" charset="0"/>
              </a:rPr>
              <a:t> </a:t>
            </a:r>
            <a:r>
              <a:rPr lang="hu-HU" sz="2400" b="1" dirty="0" err="1">
                <a:solidFill>
                  <a:srgbClr val="00B050"/>
                </a:solidFill>
                <a:latin typeface="Arial" panose="020B0604020202020204" pitchFamily="34" charset="0"/>
                <a:cs typeface="Arial" panose="020B0604020202020204" pitchFamily="34" charset="0"/>
              </a:rPr>
              <a:t>Bouguereau</a:t>
            </a:r>
            <a:r>
              <a:rPr lang="hu-HU" sz="2400" b="1" dirty="0">
                <a:solidFill>
                  <a:srgbClr val="00B050"/>
                </a:solidFill>
                <a:latin typeface="Arial" panose="020B0604020202020204" pitchFamily="34" charset="0"/>
                <a:cs typeface="Arial" panose="020B0604020202020204" pitchFamily="34" charset="0"/>
              </a:rPr>
              <a:t> </a:t>
            </a:r>
            <a:r>
              <a:rPr lang="hu-HU" sz="2000" b="1" dirty="0">
                <a:latin typeface="Arial" panose="020B0604020202020204" pitchFamily="34" charset="0"/>
                <a:cs typeface="Arial" panose="020B0604020202020204" pitchFamily="34" charset="0"/>
              </a:rPr>
              <a:t>francia festő. Eklektikus művész. A modern festészeti irányzatok nem ragadták magukkal. Nemcsak rangja, hanem tudása szerint is igencsak ügyes mester volt, aki láthatóan ki tudta elégíteni az úri osztály igényeit. A közben a saját korában élt</a:t>
            </a:r>
            <a:r>
              <a:rPr lang="hu-HU" sz="2000" b="1" dirty="0" smtClean="0">
                <a:latin typeface="Arial" panose="020B0604020202020204" pitchFamily="34" charset="0"/>
                <a:cs typeface="Arial" panose="020B0604020202020204" pitchFamily="34" charset="0"/>
              </a:rPr>
              <a:t>./</a:t>
            </a:r>
            <a:r>
              <a:rPr lang="hu-HU" sz="2000" b="1" dirty="0" err="1" smtClean="0">
                <a:latin typeface="Arial" panose="020B0604020202020204" pitchFamily="34" charset="0"/>
                <a:cs typeface="Arial" panose="020B0604020202020204" pitchFamily="34" charset="0"/>
              </a:rPr>
              <a:t>Wiki</a:t>
            </a:r>
            <a:r>
              <a:rPr lang="hu-HU" sz="2000" b="1" dirty="0" smtClean="0">
                <a:latin typeface="Arial" panose="020B0604020202020204" pitchFamily="34" charset="0"/>
                <a:cs typeface="Arial" panose="020B0604020202020204" pitchFamily="34" charset="0"/>
              </a:rPr>
              <a:t>/</a:t>
            </a:r>
          </a:p>
          <a:p>
            <a:endParaRPr lang="hu-HU" sz="2000" b="1" dirty="0" smtClean="0">
              <a:latin typeface="Arial" panose="020B0604020202020204" pitchFamily="34" charset="0"/>
              <a:cs typeface="Arial" panose="020B0604020202020204" pitchFamily="34" charset="0"/>
            </a:endParaRPr>
          </a:p>
          <a:p>
            <a:r>
              <a:rPr lang="hu-HU" sz="2000" b="1" dirty="0">
                <a:latin typeface="Arial" panose="020B0604020202020204" pitchFamily="34" charset="0"/>
                <a:cs typeface="Arial" panose="020B0604020202020204" pitchFamily="34" charset="0"/>
              </a:rPr>
              <a:t>Francia festő. 1846-ban beiratkozott a párizsi École des </a:t>
            </a:r>
            <a:r>
              <a:rPr lang="hu-HU" sz="2000" b="1" dirty="0" err="1">
                <a:latin typeface="Arial" panose="020B0604020202020204" pitchFamily="34" charset="0"/>
                <a:cs typeface="Arial" panose="020B0604020202020204" pitchFamily="34" charset="0"/>
              </a:rPr>
              <a:t>Beaux-Arts-ba</a:t>
            </a:r>
            <a:r>
              <a:rPr lang="hu-HU" sz="2000" b="1" dirty="0">
                <a:latin typeface="Arial" panose="020B0604020202020204" pitchFamily="34" charset="0"/>
                <a:cs typeface="Arial" panose="020B0604020202020204" pitchFamily="34" charset="0"/>
              </a:rPr>
              <a:t>, </a:t>
            </a:r>
            <a:r>
              <a:rPr lang="hu-HU" sz="2000" b="1" dirty="0" err="1">
                <a:latin typeface="Arial" panose="020B0604020202020204" pitchFamily="34" charset="0"/>
                <a:cs typeface="Arial" panose="020B0604020202020204" pitchFamily="34" charset="0"/>
              </a:rPr>
              <a:t>François-Edouard</a:t>
            </a:r>
            <a:r>
              <a:rPr lang="hu-HU" sz="2000" b="1" dirty="0">
                <a:latin typeface="Arial" panose="020B0604020202020204" pitchFamily="34" charset="0"/>
                <a:cs typeface="Arial" panose="020B0604020202020204" pitchFamily="34" charset="0"/>
              </a:rPr>
              <a:t> </a:t>
            </a:r>
            <a:r>
              <a:rPr lang="hu-HU" sz="2000" b="1" dirty="0" err="1">
                <a:latin typeface="Arial" panose="020B0604020202020204" pitchFamily="34" charset="0"/>
                <a:cs typeface="Arial" panose="020B0604020202020204" pitchFamily="34" charset="0"/>
              </a:rPr>
              <a:t>Picot</a:t>
            </a:r>
            <a:r>
              <a:rPr lang="hu-HU" sz="2000" b="1" dirty="0">
                <a:latin typeface="Arial" panose="020B0604020202020204" pitchFamily="34" charset="0"/>
                <a:cs typeface="Arial" panose="020B0604020202020204" pitchFamily="34" charset="0"/>
              </a:rPr>
              <a:t> műtermébe </a:t>
            </a:r>
            <a:r>
              <a:rPr lang="hu-HU" sz="2000" b="1" dirty="0">
                <a:latin typeface="Arial" panose="020B0604020202020204" pitchFamily="34" charset="0"/>
                <a:cs typeface="Arial" panose="020B0604020202020204" pitchFamily="34" charset="0"/>
                <a:hlinkClick r:id="rId2"/>
              </a:rPr>
              <a:t>.</a:t>
            </a:r>
            <a:r>
              <a:rPr lang="hu-HU" sz="2000" b="1" dirty="0">
                <a:latin typeface="Arial" panose="020B0604020202020204" pitchFamily="34" charset="0"/>
                <a:cs typeface="Arial" panose="020B0604020202020204" pitchFamily="34" charset="0"/>
              </a:rPr>
              <a:t> Ez volt a kezdete annak a szokásos akadémiai képzésnek, amelynek később életében oly lelkes védelmezője lett. 1850-ben elnyerte a </a:t>
            </a:r>
            <a:r>
              <a:rPr lang="hu-HU" sz="2000" b="1" dirty="0">
                <a:latin typeface="Arial" panose="020B0604020202020204" pitchFamily="34" charset="0"/>
                <a:cs typeface="Arial" panose="020B0604020202020204" pitchFamily="34" charset="0"/>
                <a:hlinkClick r:id="rId3"/>
              </a:rPr>
              <a:t>Római </a:t>
            </a:r>
            <a:r>
              <a:rPr lang="hu-HU" sz="2000" b="1" dirty="0" err="1">
                <a:latin typeface="Arial" panose="020B0604020202020204" pitchFamily="34" charset="0"/>
                <a:cs typeface="Arial" panose="020B0604020202020204" pitchFamily="34" charset="0"/>
                <a:hlinkClick r:id="rId3"/>
              </a:rPr>
              <a:t>Prix-t</a:t>
            </a:r>
            <a:r>
              <a:rPr lang="hu-HU" sz="2000" b="1" dirty="0">
                <a:latin typeface="Arial" panose="020B0604020202020204" pitchFamily="34" charset="0"/>
                <a:cs typeface="Arial" panose="020B0604020202020204" pitchFamily="34" charset="0"/>
              </a:rPr>
              <a:t> a </a:t>
            </a:r>
            <a:r>
              <a:rPr lang="hu-HU" sz="2000" b="1" dirty="0" err="1">
                <a:solidFill>
                  <a:srgbClr val="FF0000"/>
                </a:solidFill>
                <a:latin typeface="Arial" panose="020B0604020202020204" pitchFamily="34" charset="0"/>
                <a:cs typeface="Arial" panose="020B0604020202020204" pitchFamily="34" charset="0"/>
              </a:rPr>
              <a:t>Zenobia</a:t>
            </a:r>
            <a:r>
              <a:rPr lang="hu-HU" sz="2000" b="1" dirty="0">
                <a:solidFill>
                  <a:srgbClr val="FF0000"/>
                </a:solidFill>
                <a:latin typeface="Arial" panose="020B0604020202020204" pitchFamily="34" charset="0"/>
                <a:cs typeface="Arial" panose="020B0604020202020204" pitchFamily="34" charset="0"/>
              </a:rPr>
              <a:t> felfedezése pásztorok által az </a:t>
            </a:r>
            <a:r>
              <a:rPr lang="hu-HU" sz="2000" b="1" dirty="0" err="1">
                <a:solidFill>
                  <a:srgbClr val="FF0000"/>
                </a:solidFill>
                <a:latin typeface="Arial" panose="020B0604020202020204" pitchFamily="34" charset="0"/>
                <a:cs typeface="Arial" panose="020B0604020202020204" pitchFamily="34" charset="0"/>
              </a:rPr>
              <a:t>Araxes</a:t>
            </a:r>
            <a:r>
              <a:rPr lang="hu-HU" sz="2000" b="1" dirty="0">
                <a:solidFill>
                  <a:srgbClr val="FF0000"/>
                </a:solidFill>
                <a:latin typeface="Arial" panose="020B0604020202020204" pitchFamily="34" charset="0"/>
                <a:cs typeface="Arial" panose="020B0604020202020204" pitchFamily="34" charset="0"/>
              </a:rPr>
              <a:t> folyó partján </a:t>
            </a:r>
            <a:r>
              <a:rPr lang="hu-HU" sz="2000" b="1" dirty="0">
                <a:latin typeface="Arial" panose="020B0604020202020204" pitchFamily="34" charset="0"/>
                <a:cs typeface="Arial" panose="020B0604020202020204" pitchFamily="34" charset="0"/>
              </a:rPr>
              <a:t>című alkotásáért (1850; Párizs, École </a:t>
            </a:r>
            <a:r>
              <a:rPr lang="hu-HU" sz="2000" b="1" dirty="0" err="1">
                <a:latin typeface="Arial" panose="020B0604020202020204" pitchFamily="34" charset="0"/>
                <a:cs typeface="Arial" panose="020B0604020202020204" pitchFamily="34" charset="0"/>
              </a:rPr>
              <a:t>Nationale</a:t>
            </a:r>
            <a:r>
              <a:rPr lang="hu-HU" sz="2000" b="1" dirty="0">
                <a:latin typeface="Arial" panose="020B0604020202020204" pitchFamily="34" charset="0"/>
                <a:cs typeface="Arial" panose="020B0604020202020204" pitchFamily="34" charset="0"/>
              </a:rPr>
              <a:t> </a:t>
            </a:r>
            <a:r>
              <a:rPr lang="hu-HU" sz="2000" b="1" dirty="0" err="1">
                <a:latin typeface="Arial" panose="020B0604020202020204" pitchFamily="34" charset="0"/>
                <a:cs typeface="Arial" panose="020B0604020202020204" pitchFamily="34" charset="0"/>
              </a:rPr>
              <a:t>Supérieur</a:t>
            </a:r>
            <a:r>
              <a:rPr lang="hu-HU" sz="2000" b="1" dirty="0">
                <a:latin typeface="Arial" panose="020B0604020202020204" pitchFamily="34" charset="0"/>
                <a:cs typeface="Arial" panose="020B0604020202020204" pitchFamily="34" charset="0"/>
              </a:rPr>
              <a:t> des </a:t>
            </a:r>
            <a:r>
              <a:rPr lang="hu-HU" sz="2000" b="1" dirty="0" err="1">
                <a:latin typeface="Arial" panose="020B0604020202020204" pitchFamily="34" charset="0"/>
                <a:cs typeface="Arial" panose="020B0604020202020204" pitchFamily="34" charset="0"/>
              </a:rPr>
              <a:t>Beaux-Arts</a:t>
            </a:r>
            <a:r>
              <a:rPr lang="hu-HU" sz="2000" b="1" dirty="0">
                <a:latin typeface="Arial" panose="020B0604020202020204" pitchFamily="34" charset="0"/>
                <a:cs typeface="Arial" panose="020B0604020202020204" pitchFamily="34" charset="0"/>
              </a:rPr>
              <a:t>), és négy évet töltött Olaszországban. Reneszánsz típusú aktokat festett, meglehetősen undorító vallási témákat és fényképészetileg élethű portrékat. Valószínűleg ez magyarázza, hogy </a:t>
            </a:r>
            <a:r>
              <a:rPr lang="hu-HU" sz="2000" b="1" dirty="0">
                <a:latin typeface="Arial" panose="020B0604020202020204" pitchFamily="34" charset="0"/>
                <a:cs typeface="Arial" panose="020B0604020202020204" pitchFamily="34" charset="0"/>
                <a:hlinkClick r:id="rId4"/>
              </a:rPr>
              <a:t>Renoir</a:t>
            </a:r>
            <a:r>
              <a:rPr lang="hu-HU" sz="2000" b="1" dirty="0">
                <a:latin typeface="Arial" panose="020B0604020202020204" pitchFamily="34" charset="0"/>
                <a:cs typeface="Arial" panose="020B0604020202020204" pitchFamily="34" charset="0"/>
              </a:rPr>
              <a:t> , miután új szemüveget kapott rövidlátása korrigálására, miért dobta a földre azt, és ezt kiáltotta: „Bon </a:t>
            </a:r>
            <a:r>
              <a:rPr lang="hu-HU" sz="2000" b="1" dirty="0" err="1">
                <a:latin typeface="Arial" panose="020B0604020202020204" pitchFamily="34" charset="0"/>
                <a:cs typeface="Arial" panose="020B0604020202020204" pitchFamily="34" charset="0"/>
              </a:rPr>
              <a:t>Dieu</a:t>
            </a:r>
            <a:r>
              <a:rPr lang="hu-HU" sz="2000" b="1" dirty="0">
                <a:latin typeface="Arial" panose="020B0604020202020204" pitchFamily="34" charset="0"/>
                <a:cs typeface="Arial" panose="020B0604020202020204" pitchFamily="34" charset="0"/>
              </a:rPr>
              <a:t>”, </a:t>
            </a:r>
            <a:r>
              <a:rPr lang="hu-HU" sz="2000" b="1" dirty="0" err="1">
                <a:latin typeface="Arial" panose="020B0604020202020204" pitchFamily="34" charset="0"/>
                <a:cs typeface="Arial" panose="020B0604020202020204" pitchFamily="34" charset="0"/>
              </a:rPr>
              <a:t>je</a:t>
            </a:r>
            <a:r>
              <a:rPr lang="hu-HU" sz="2000" b="1" dirty="0">
                <a:latin typeface="Arial" panose="020B0604020202020204" pitchFamily="34" charset="0"/>
                <a:cs typeface="Arial" panose="020B0604020202020204" pitchFamily="34" charset="0"/>
              </a:rPr>
              <a:t> </a:t>
            </a:r>
            <a:r>
              <a:rPr lang="hu-HU" sz="2000" b="1" dirty="0" err="1">
                <a:latin typeface="Arial" panose="020B0604020202020204" pitchFamily="34" charset="0"/>
                <a:cs typeface="Arial" panose="020B0604020202020204" pitchFamily="34" charset="0"/>
              </a:rPr>
              <a:t>vois</a:t>
            </a:r>
            <a:r>
              <a:rPr lang="hu-HU" sz="2000" b="1" dirty="0">
                <a:latin typeface="Arial" panose="020B0604020202020204" pitchFamily="34" charset="0"/>
                <a:cs typeface="Arial" panose="020B0604020202020204" pitchFamily="34" charset="0"/>
              </a:rPr>
              <a:t> </a:t>
            </a:r>
            <a:r>
              <a:rPr lang="hu-HU" sz="2000" b="1" dirty="0" err="1">
                <a:latin typeface="Arial" panose="020B0604020202020204" pitchFamily="34" charset="0"/>
                <a:cs typeface="Arial" panose="020B0604020202020204" pitchFamily="34" charset="0"/>
              </a:rPr>
              <a:t>comme</a:t>
            </a:r>
            <a:r>
              <a:rPr lang="hu-HU" sz="2000" b="1" dirty="0">
                <a:latin typeface="Arial" panose="020B0604020202020204" pitchFamily="34" charset="0"/>
                <a:cs typeface="Arial" panose="020B0604020202020204" pitchFamily="34" charset="0"/>
              </a:rPr>
              <a:t> </a:t>
            </a:r>
            <a:r>
              <a:rPr lang="hu-HU" sz="2000" b="1" dirty="0" err="1">
                <a:latin typeface="Arial" panose="020B0604020202020204" pitchFamily="34" charset="0"/>
                <a:cs typeface="Arial" panose="020B0604020202020204" pitchFamily="34" charset="0"/>
              </a:rPr>
              <a:t>Bouguereau</a:t>
            </a:r>
            <a:r>
              <a:rPr lang="hu-HU" sz="2000" b="1" dirty="0" smtClean="0">
                <a:latin typeface="Arial" panose="020B0604020202020204" pitchFamily="34" charset="0"/>
                <a:cs typeface="Arial" panose="020B0604020202020204" pitchFamily="34" charset="0"/>
              </a:rPr>
              <a:t>!”/„Jóságos ég!”, én is úgy látom, mint </a:t>
            </a:r>
            <a:r>
              <a:rPr lang="hu-HU" sz="2000" b="1" dirty="0" err="1" smtClean="0">
                <a:latin typeface="Arial" panose="020B0604020202020204" pitchFamily="34" charset="0"/>
                <a:cs typeface="Arial" panose="020B0604020202020204" pitchFamily="34" charset="0"/>
              </a:rPr>
              <a:t>Bouguereau</a:t>
            </a:r>
            <a:r>
              <a:rPr lang="hu-HU" sz="2000" b="1" dirty="0" smtClean="0">
                <a:latin typeface="Arial" panose="020B0604020202020204" pitchFamily="34" charset="0"/>
                <a:cs typeface="Arial" panose="020B0604020202020204" pitchFamily="34" charset="0"/>
              </a:rPr>
              <a:t>!/</a:t>
            </a:r>
            <a:endParaRPr lang="hu-H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199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42020" y="404664"/>
            <a:ext cx="3384376" cy="4770537"/>
          </a:xfrm>
          <a:prstGeom prst="rect">
            <a:avLst/>
          </a:prstGeom>
        </p:spPr>
        <p:txBody>
          <a:bodyPr wrap="square">
            <a:spAutoFit/>
          </a:bodyPr>
          <a:lstStyle/>
          <a:p>
            <a:r>
              <a:rPr lang="fr-FR" sz="2400" b="1" dirty="0">
                <a:solidFill>
                  <a:srgbClr val="00B050"/>
                </a:solidFill>
                <a:latin typeface="Arial" panose="020B0604020202020204" pitchFamily="34" charset="0"/>
                <a:cs typeface="Arial" panose="020B0604020202020204" pitchFamily="34" charset="0"/>
              </a:rPr>
              <a:t>BOUGUEREAU</a:t>
            </a:r>
            <a:r>
              <a:rPr lang="fr-FR" sz="2400" b="1" dirty="0" smtClean="0">
                <a:solidFill>
                  <a:srgbClr val="00B050"/>
                </a:solidFill>
                <a:latin typeface="Arial" panose="020B0604020202020204" pitchFamily="34" charset="0"/>
                <a:cs typeface="Arial" panose="020B0604020202020204" pitchFamily="34" charset="0"/>
              </a:rPr>
              <a:t>,</a:t>
            </a:r>
            <a:endParaRPr lang="hu-HU" sz="2400" b="1" dirty="0" smtClean="0">
              <a:solidFill>
                <a:srgbClr val="00B050"/>
              </a:solidFill>
              <a:latin typeface="Arial" panose="020B0604020202020204" pitchFamily="34" charset="0"/>
              <a:cs typeface="Arial" panose="020B0604020202020204" pitchFamily="34" charset="0"/>
            </a:endParaRPr>
          </a:p>
          <a:p>
            <a:r>
              <a:rPr lang="fr-FR" sz="2400" b="1" dirty="0" smtClean="0">
                <a:solidFill>
                  <a:srgbClr val="00B050"/>
                </a:solidFill>
                <a:latin typeface="Arial" panose="020B0604020202020204" pitchFamily="34" charset="0"/>
                <a:cs typeface="Arial" panose="020B0604020202020204" pitchFamily="34" charset="0"/>
              </a:rPr>
              <a:t>William-Adolphe</a:t>
            </a:r>
            <a:endParaRPr lang="fr-FR" sz="2400" b="1" dirty="0">
              <a:solidFill>
                <a:srgbClr val="00B050"/>
              </a:solidFill>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(sz. 1825, La Rochelle, sz. 1905, La Rochelle)</a:t>
            </a:r>
          </a:p>
          <a:p>
            <a:r>
              <a:rPr lang="hu-HU" sz="2400" b="1" dirty="0" err="1" smtClean="0">
                <a:solidFill>
                  <a:srgbClr val="FF0000"/>
                </a:solidFill>
                <a:latin typeface="Arial" panose="020B0604020202020204" pitchFamily="34" charset="0"/>
                <a:cs typeface="Arial" panose="020B0604020202020204" pitchFamily="34" charset="0"/>
              </a:rPr>
              <a:t>Zenobia</a:t>
            </a:r>
            <a:r>
              <a:rPr lang="hu-HU" sz="2400" b="1" dirty="0" smtClean="0">
                <a:solidFill>
                  <a:srgbClr val="FF0000"/>
                </a:solidFill>
                <a:latin typeface="Arial" panose="020B0604020202020204" pitchFamily="34" charset="0"/>
                <a:cs typeface="Arial" panose="020B0604020202020204" pitchFamily="34" charset="0"/>
              </a:rPr>
              <a:t> </a:t>
            </a:r>
            <a:r>
              <a:rPr lang="hu-HU" sz="2400" b="1" dirty="0">
                <a:solidFill>
                  <a:srgbClr val="FF0000"/>
                </a:solidFill>
                <a:latin typeface="Arial" panose="020B0604020202020204" pitchFamily="34" charset="0"/>
                <a:cs typeface="Arial" panose="020B0604020202020204" pitchFamily="34" charset="0"/>
              </a:rPr>
              <a:t>felfedezése pásztorok által az </a:t>
            </a:r>
            <a:r>
              <a:rPr lang="hu-HU" sz="2400" b="1" dirty="0" err="1">
                <a:solidFill>
                  <a:srgbClr val="FF0000"/>
                </a:solidFill>
                <a:latin typeface="Arial" panose="020B0604020202020204" pitchFamily="34" charset="0"/>
                <a:cs typeface="Arial" panose="020B0604020202020204" pitchFamily="34" charset="0"/>
              </a:rPr>
              <a:t>Araxes</a:t>
            </a:r>
            <a:r>
              <a:rPr lang="hu-HU" sz="2400" b="1" dirty="0">
                <a:solidFill>
                  <a:srgbClr val="FF0000"/>
                </a:solidFill>
                <a:latin typeface="Arial" panose="020B0604020202020204" pitchFamily="34" charset="0"/>
                <a:cs typeface="Arial" panose="020B0604020202020204" pitchFamily="34" charset="0"/>
              </a:rPr>
              <a:t> folyó </a:t>
            </a:r>
            <a:r>
              <a:rPr lang="hu-HU" sz="2400" b="1" dirty="0" smtClean="0">
                <a:solidFill>
                  <a:srgbClr val="FF0000"/>
                </a:solidFill>
                <a:latin typeface="Arial" panose="020B0604020202020204" pitchFamily="34" charset="0"/>
                <a:cs typeface="Arial" panose="020B0604020202020204" pitchFamily="34" charset="0"/>
              </a:rPr>
              <a:t>partján</a:t>
            </a:r>
          </a:p>
          <a:p>
            <a:r>
              <a:rPr lang="hu-HU" sz="2400" b="1" dirty="0" smtClean="0">
                <a:latin typeface="Arial" panose="020B0604020202020204" pitchFamily="34" charset="0"/>
                <a:cs typeface="Arial" panose="020B0604020202020204" pitchFamily="34" charset="0"/>
              </a:rPr>
              <a:t>1850</a:t>
            </a:r>
          </a:p>
          <a:p>
            <a:r>
              <a:rPr lang="hu-HU" sz="2400" b="1" dirty="0" smtClean="0">
                <a:latin typeface="Arial" panose="020B0604020202020204" pitchFamily="34" charset="0"/>
                <a:cs typeface="Arial" panose="020B0604020202020204" pitchFamily="34" charset="0"/>
              </a:rPr>
              <a:t>147 cm x 113 cm</a:t>
            </a:r>
          </a:p>
          <a:p>
            <a:r>
              <a:rPr lang="hu-HU" sz="2400" b="1" dirty="0" err="1">
                <a:latin typeface="Arial" panose="020B0604020202020204" pitchFamily="34" charset="0"/>
                <a:cs typeface="Arial" panose="020B0604020202020204" pitchFamily="34" charset="0"/>
              </a:rPr>
              <a:t>Beaux-Arts</a:t>
            </a:r>
            <a:r>
              <a:rPr lang="hu-HU" sz="2400" b="1" dirty="0">
                <a:latin typeface="Arial" panose="020B0604020202020204" pitchFamily="34" charset="0"/>
                <a:cs typeface="Arial" panose="020B0604020202020204" pitchFamily="34" charset="0"/>
              </a:rPr>
              <a:t> de Paris </a:t>
            </a:r>
            <a:endParaRPr lang="hu-HU" sz="2400" b="1" dirty="0" smtClean="0">
              <a:latin typeface="Arial" panose="020B0604020202020204" pitchFamily="34" charset="0"/>
              <a:cs typeface="Arial" panose="020B0604020202020204" pitchFamily="34" charset="0"/>
            </a:endParaRPr>
          </a:p>
          <a:p>
            <a:r>
              <a:rPr lang="hu-HU" sz="2400" b="1" dirty="0" smtClean="0">
                <a:latin typeface="Arial" panose="020B0604020202020204" pitchFamily="34" charset="0"/>
                <a:cs typeface="Arial" panose="020B0604020202020204" pitchFamily="34" charset="0"/>
              </a:rPr>
              <a:t>Párizsi Szépművészeti Múzeum</a:t>
            </a:r>
          </a:p>
        </p:txBody>
      </p:sp>
      <p:pic>
        <p:nvPicPr>
          <p:cNvPr id="2050" name="Picture 2" descr="Fájl: Bouguereau, Zénobia retrouvée par les bergers sur les bords de l Araxe, 1850 (56502924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882" y="1"/>
            <a:ext cx="52431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34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43608" y="836712"/>
            <a:ext cx="6840760" cy="5616624"/>
          </a:xfrm>
          <a:prstGeom prst="rect">
            <a:avLst/>
          </a:prstGeom>
        </p:spPr>
        <p:txBody>
          <a:bodyPr wrap="square">
            <a:spAutoFit/>
          </a:bodyPr>
          <a:lstStyle/>
          <a:p>
            <a:r>
              <a:rPr lang="hu-HU" sz="2000" b="1" dirty="0" smtClean="0">
                <a:latin typeface="Arial" panose="020B0604020202020204" pitchFamily="34" charset="0"/>
                <a:cs typeface="Arial" panose="020B0604020202020204" pitchFamily="34" charset="0"/>
              </a:rPr>
              <a:t>Franciaországba való visszatérése után az 1854-es szalonban kiállította </a:t>
            </a:r>
            <a:r>
              <a:rPr lang="hu-HU" sz="2000" b="1" dirty="0" smtClean="0">
                <a:solidFill>
                  <a:srgbClr val="FF0000"/>
                </a:solidFill>
                <a:latin typeface="Arial" panose="020B0604020202020204" pitchFamily="34" charset="0"/>
                <a:cs typeface="Arial" panose="020B0604020202020204" pitchFamily="34" charset="0"/>
              </a:rPr>
              <a:t>A mártír diadalát (1853; </a:t>
            </a:r>
            <a:r>
              <a:rPr lang="hu-HU" sz="2000" b="1" dirty="0" err="1" smtClean="0">
                <a:solidFill>
                  <a:srgbClr val="FF0000"/>
                </a:solidFill>
                <a:latin typeface="Arial" panose="020B0604020202020204" pitchFamily="34" charset="0"/>
                <a:cs typeface="Arial" panose="020B0604020202020204" pitchFamily="34" charset="0"/>
              </a:rPr>
              <a:t>Musée</a:t>
            </a:r>
            <a:r>
              <a:rPr lang="hu-HU" sz="2000" b="1" dirty="0" smtClean="0">
                <a:solidFill>
                  <a:srgbClr val="FF0000"/>
                </a:solidFill>
                <a:latin typeface="Arial" panose="020B0604020202020204" pitchFamily="34" charset="0"/>
                <a:cs typeface="Arial" panose="020B0604020202020204" pitchFamily="34" charset="0"/>
              </a:rPr>
              <a:t> </a:t>
            </a:r>
            <a:r>
              <a:rPr lang="hu-HU" sz="2000" b="1" dirty="0" err="1" smtClean="0">
                <a:solidFill>
                  <a:srgbClr val="FF0000"/>
                </a:solidFill>
                <a:latin typeface="Arial" panose="020B0604020202020204" pitchFamily="34" charset="0"/>
                <a:cs typeface="Arial" panose="020B0604020202020204" pitchFamily="34" charset="0"/>
              </a:rPr>
              <a:t>Lunéville</a:t>
            </a:r>
            <a:r>
              <a:rPr lang="hu-HU" sz="2000" b="1" dirty="0" smtClean="0">
                <a:solidFill>
                  <a:srgbClr val="FF0000"/>
                </a:solidFill>
                <a:latin typeface="Arial" panose="020B0604020202020204" pitchFamily="34" charset="0"/>
                <a:cs typeface="Arial" panose="020B0604020202020204" pitchFamily="34" charset="0"/>
              </a:rPr>
              <a:t>, </a:t>
            </a:r>
            <a:r>
              <a:rPr lang="hu-HU" sz="2000" b="1" dirty="0" err="1" smtClean="0">
                <a:solidFill>
                  <a:srgbClr val="FF0000"/>
                </a:solidFill>
                <a:latin typeface="Arial" panose="020B0604020202020204" pitchFamily="34" charset="0"/>
                <a:cs typeface="Arial" panose="020B0604020202020204" pitchFamily="34" charset="0"/>
              </a:rPr>
              <a:t>Lunéville</a:t>
            </a:r>
            <a:r>
              <a:rPr lang="hu-HU" sz="2000" b="1" dirty="0" smtClean="0">
                <a:latin typeface="Arial" panose="020B0604020202020204" pitchFamily="34" charset="0"/>
                <a:cs typeface="Arial" panose="020B0604020202020204" pitchFamily="34" charset="0"/>
              </a:rPr>
              <a:t>). A festmény magas színvonalú kidolgozása, visszafogott színvilága és klasszikus pózai ezt követően festészetének állandó jellemzőivé váltak.</a:t>
            </a:r>
          </a:p>
          <a:p>
            <a:r>
              <a:rPr lang="hu-HU" sz="2000" b="1" dirty="0" smtClean="0">
                <a:latin typeface="Arial" panose="020B0604020202020204" pitchFamily="34" charset="0"/>
                <a:cs typeface="Arial" panose="020B0604020202020204" pitchFamily="34" charset="0"/>
              </a:rPr>
              <a:t>/1854</a:t>
            </a:r>
          </a:p>
          <a:p>
            <a:r>
              <a:rPr lang="hu-HU" sz="2000" b="1" dirty="0" smtClean="0">
                <a:latin typeface="Arial" panose="020B0604020202020204" pitchFamily="34" charset="0"/>
                <a:cs typeface="Arial" panose="020B0604020202020204" pitchFamily="34" charset="0"/>
              </a:rPr>
              <a:t>344 </a:t>
            </a:r>
            <a:r>
              <a:rPr lang="hu-HU" sz="2000" b="1" dirty="0">
                <a:latin typeface="Arial" panose="020B0604020202020204" pitchFamily="34" charset="0"/>
                <a:cs typeface="Arial" panose="020B0604020202020204" pitchFamily="34" charset="0"/>
              </a:rPr>
              <a:t>x 428 </a:t>
            </a:r>
            <a:r>
              <a:rPr lang="hu-HU" sz="2000" b="1" dirty="0" smtClean="0">
                <a:latin typeface="Arial" panose="020B0604020202020204" pitchFamily="34" charset="0"/>
                <a:cs typeface="Arial" panose="020B0604020202020204" pitchFamily="34" charset="0"/>
              </a:rPr>
              <a:t>cm,</a:t>
            </a:r>
          </a:p>
          <a:p>
            <a:r>
              <a:rPr lang="fr-FR" sz="2000" b="1" dirty="0">
                <a:latin typeface="Arial" panose="020B0604020202020204" pitchFamily="34" charset="0"/>
                <a:cs typeface="Arial" panose="020B0604020202020204" pitchFamily="34" charset="0"/>
              </a:rPr>
              <a:t>2003: </a:t>
            </a:r>
            <a:r>
              <a:rPr lang="fr-FR" sz="2000" b="1" dirty="0">
                <a:latin typeface="Arial" panose="020B0604020202020204" pitchFamily="34" charset="0"/>
                <a:cs typeface="Arial" panose="020B0604020202020204" pitchFamily="34" charset="0"/>
                <a:hlinkClick r:id="rId2" tooltip="w:en:Lunéville kastély"/>
              </a:rPr>
              <a:t>a Château de </a:t>
            </a:r>
            <a:r>
              <a:rPr lang="fr-FR" sz="2000" b="1" dirty="0" smtClean="0">
                <a:latin typeface="Arial" panose="020B0604020202020204" pitchFamily="34" charset="0"/>
                <a:cs typeface="Arial" panose="020B0604020202020204" pitchFamily="34" charset="0"/>
                <a:hlinkClick r:id="rId2" tooltip="w:en:Lunéville kastély"/>
              </a:rPr>
              <a:t>Lunéville</a:t>
            </a:r>
            <a:r>
              <a:rPr lang="hu-HU" sz="2000" b="1" dirty="0" smtClean="0">
                <a:latin typeface="Arial" panose="020B0604020202020204" pitchFamily="34" charset="0"/>
                <a:cs typeface="Arial" panose="020B0604020202020204" pitchFamily="34" charset="0"/>
              </a:rPr>
              <a:t> </a:t>
            </a:r>
            <a:r>
              <a:rPr lang="fr-FR" sz="2000" b="1" dirty="0" smtClean="0">
                <a:latin typeface="Arial" panose="020B0604020202020204" pitchFamily="34" charset="0"/>
                <a:cs typeface="Arial" panose="020B0604020202020204" pitchFamily="34" charset="0"/>
                <a:hlinkClick r:id="rId3" tooltip="tűz"/>
              </a:rPr>
              <a:t>tűzvész</a:t>
            </a:r>
            <a:r>
              <a:rPr lang="hu-HU" sz="2000" b="1" dirty="0" smtClean="0">
                <a:latin typeface="Arial" panose="020B0604020202020204" pitchFamily="34" charset="0"/>
                <a:cs typeface="Arial" panose="020B0604020202020204" pitchFamily="34" charset="0"/>
              </a:rPr>
              <a:t>/</a:t>
            </a:r>
          </a:p>
          <a:p>
            <a:endParaRPr lang="hu-HU" sz="2000" b="1" dirty="0" smtClean="0">
              <a:latin typeface="Arial" panose="020B0604020202020204" pitchFamily="34" charset="0"/>
              <a:cs typeface="Arial" panose="020B0604020202020204" pitchFamily="34" charset="0"/>
            </a:endParaRPr>
          </a:p>
          <a:p>
            <a:r>
              <a:rPr lang="hu-HU" sz="2000" b="1" dirty="0" smtClean="0">
                <a:latin typeface="Arial" panose="020B0604020202020204" pitchFamily="34" charset="0"/>
                <a:cs typeface="Arial" panose="020B0604020202020204" pitchFamily="34" charset="0"/>
              </a:rPr>
              <a:t>Halála után hírneve alábbhagyott, és munkásságát évekig helyrehozhatatlanul üresnek és közönségesnek tartották. Az utóbbi időben azonban rehabilitációt ért el, munkássága komoly tanulmányok tárgyává vált, és hatalmas árakat ért el az aukciókon.</a:t>
            </a:r>
          </a:p>
          <a:p>
            <a:endParaRPr lang="hu-HU" sz="2000" dirty="0" smtClean="0">
              <a:latin typeface="Arial" panose="020B0604020202020204" pitchFamily="34" charset="0"/>
              <a:cs typeface="Arial" panose="020B0604020202020204" pitchFamily="34" charset="0"/>
            </a:endParaRPr>
          </a:p>
          <a:p>
            <a:endParaRPr lang="hu-HU" sz="2000" dirty="0" smtClean="0">
              <a:latin typeface="Arial" panose="020B0604020202020204" pitchFamily="34" charset="0"/>
              <a:cs typeface="Arial" panose="020B0604020202020204" pitchFamily="34" charset="0"/>
            </a:endParaRPr>
          </a:p>
          <a:p>
            <a:endParaRPr lang="hu-HU" dirty="0"/>
          </a:p>
        </p:txBody>
      </p:sp>
    </p:spTree>
    <p:extLst>
      <p:ext uri="{BB962C8B-B14F-4D97-AF65-F5344CB8AC3E}">
        <p14:creationId xmlns:p14="http://schemas.microsoft.com/office/powerpoint/2010/main" val="2545001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ájl: MartyreTriomphe WA Bouguere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74"/>
            <a:ext cx="9144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304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ájl:William Adolphe Bouguereau A Szent Csalá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6115"/>
            <a:ext cx="5508104" cy="6874115"/>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79512" y="260648"/>
            <a:ext cx="4572000" cy="3108543"/>
          </a:xfrm>
          <a:prstGeom prst="rect">
            <a:avLst/>
          </a:prstGeom>
        </p:spPr>
        <p:txBody>
          <a:bodyPr>
            <a:spAutoFit/>
          </a:bodyPr>
          <a:lstStyle/>
          <a:p>
            <a:r>
              <a:rPr lang="fr-FR" sz="2000" b="1" dirty="0">
                <a:solidFill>
                  <a:srgbClr val="00B050"/>
                </a:solidFill>
                <a:latin typeface="Arial" panose="020B0604020202020204" pitchFamily="34" charset="0"/>
                <a:cs typeface="Arial" panose="020B0604020202020204" pitchFamily="34" charset="0"/>
              </a:rPr>
              <a:t>BOUGUEREAU,</a:t>
            </a:r>
            <a:endParaRPr lang="hu-HU" sz="2000" b="1" dirty="0">
              <a:solidFill>
                <a:srgbClr val="00B050"/>
              </a:solidFill>
              <a:latin typeface="Arial" panose="020B0604020202020204" pitchFamily="34" charset="0"/>
              <a:cs typeface="Arial" panose="020B0604020202020204" pitchFamily="34" charset="0"/>
            </a:endParaRPr>
          </a:p>
          <a:p>
            <a:r>
              <a:rPr lang="fr-FR" sz="2000" b="1" dirty="0">
                <a:solidFill>
                  <a:srgbClr val="00B050"/>
                </a:solidFill>
                <a:latin typeface="Arial" panose="020B0604020202020204" pitchFamily="34" charset="0"/>
                <a:cs typeface="Arial" panose="020B0604020202020204" pitchFamily="34" charset="0"/>
              </a:rPr>
              <a:t>William-Adolphe</a:t>
            </a:r>
          </a:p>
          <a:p>
            <a:r>
              <a:rPr lang="fr-FR" b="1" dirty="0">
                <a:latin typeface="Arial" panose="020B0604020202020204" pitchFamily="34" charset="0"/>
                <a:cs typeface="Arial" panose="020B0604020202020204" pitchFamily="34" charset="0"/>
              </a:rPr>
              <a:t>(sz. 1825, La Rochelle</a:t>
            </a:r>
            <a:r>
              <a:rPr lang="fr-FR" b="1" dirty="0" smtClean="0">
                <a:latin typeface="Arial" panose="020B0604020202020204" pitchFamily="34" charset="0"/>
                <a:cs typeface="Arial" panose="020B0604020202020204" pitchFamily="34" charset="0"/>
              </a:rPr>
              <a:t>,</a:t>
            </a:r>
            <a:endParaRPr lang="hu-HU" b="1" dirty="0" smtClean="0">
              <a:latin typeface="Arial" panose="020B0604020202020204" pitchFamily="34" charset="0"/>
              <a:cs typeface="Arial" panose="020B0604020202020204" pitchFamily="34" charset="0"/>
            </a:endParaRPr>
          </a:p>
          <a:p>
            <a:r>
              <a:rPr lang="fr-FR" b="1" dirty="0" smtClean="0">
                <a:latin typeface="Arial" panose="020B0604020202020204" pitchFamily="34" charset="0"/>
                <a:cs typeface="Arial" panose="020B0604020202020204" pitchFamily="34" charset="0"/>
              </a:rPr>
              <a:t>sz</a:t>
            </a:r>
            <a:r>
              <a:rPr lang="fr-FR" b="1" dirty="0">
                <a:latin typeface="Arial" panose="020B0604020202020204" pitchFamily="34" charset="0"/>
                <a:cs typeface="Arial" panose="020B0604020202020204" pitchFamily="34" charset="0"/>
              </a:rPr>
              <a:t>. 1905, La Rochelle</a:t>
            </a:r>
            <a:r>
              <a:rPr lang="fr-FR" b="1" dirty="0" smtClean="0">
                <a:latin typeface="Arial" panose="020B0604020202020204" pitchFamily="34" charset="0"/>
                <a:cs typeface="Arial" panose="020B0604020202020204" pitchFamily="34" charset="0"/>
              </a:rPr>
              <a:t>)</a:t>
            </a:r>
            <a:endParaRPr lang="hu-HU" b="1" dirty="0" smtClean="0">
              <a:latin typeface="Arial" panose="020B0604020202020204" pitchFamily="34" charset="0"/>
              <a:cs typeface="Arial" panose="020B0604020202020204" pitchFamily="34" charset="0"/>
            </a:endParaRPr>
          </a:p>
          <a:p>
            <a:r>
              <a:rPr lang="hu-HU" sz="2400" b="1" dirty="0">
                <a:solidFill>
                  <a:srgbClr val="FF0000"/>
                </a:solidFill>
                <a:latin typeface="Arial" panose="020B0604020202020204" pitchFamily="34" charset="0"/>
                <a:cs typeface="Arial" panose="020B0604020202020204" pitchFamily="34" charset="0"/>
              </a:rPr>
              <a:t>A Szent </a:t>
            </a:r>
            <a:r>
              <a:rPr lang="hu-HU" sz="2400" b="1" dirty="0" smtClean="0">
                <a:solidFill>
                  <a:srgbClr val="FF0000"/>
                </a:solidFill>
                <a:latin typeface="Arial" panose="020B0604020202020204" pitchFamily="34" charset="0"/>
                <a:cs typeface="Arial" panose="020B0604020202020204" pitchFamily="34" charset="0"/>
              </a:rPr>
              <a:t>Család</a:t>
            </a:r>
          </a:p>
          <a:p>
            <a:r>
              <a:rPr lang="hu-HU" b="1" dirty="0" smtClean="0">
                <a:latin typeface="Arial" panose="020B0604020202020204" pitchFamily="34" charset="0"/>
                <a:cs typeface="Arial" panose="020B0604020202020204" pitchFamily="34" charset="0"/>
              </a:rPr>
              <a:t>1863</a:t>
            </a:r>
          </a:p>
          <a:p>
            <a:r>
              <a:rPr lang="hu-HU" b="1" dirty="0" smtClean="0">
                <a:latin typeface="Arial" panose="020B0604020202020204" pitchFamily="34" charset="0"/>
                <a:cs typeface="Arial" panose="020B0604020202020204" pitchFamily="34" charset="0"/>
              </a:rPr>
              <a:t>Olaj, vászon</a:t>
            </a:r>
          </a:p>
          <a:p>
            <a:r>
              <a:rPr lang="hu-HU" sz="2000" b="1" dirty="0" smtClean="0">
                <a:latin typeface="Arial" panose="020B0604020202020204" pitchFamily="34" charset="0"/>
                <a:cs typeface="Arial" panose="020B0604020202020204" pitchFamily="34" charset="0"/>
              </a:rPr>
              <a:t>138,5 cm x 109 cm</a:t>
            </a:r>
          </a:p>
          <a:p>
            <a:r>
              <a:rPr lang="hu-HU" sz="2000" b="1" dirty="0" err="1">
                <a:latin typeface="Arial" panose="020B0604020202020204" pitchFamily="34" charset="0"/>
                <a:cs typeface="Arial" panose="020B0604020202020204" pitchFamily="34" charset="0"/>
              </a:rPr>
              <a:t>Chimei</a:t>
            </a:r>
            <a:r>
              <a:rPr lang="hu-HU" sz="2000" b="1" dirty="0">
                <a:latin typeface="Arial" panose="020B0604020202020204" pitchFamily="34" charset="0"/>
                <a:cs typeface="Arial" panose="020B0604020202020204" pitchFamily="34" charset="0"/>
              </a:rPr>
              <a:t> </a:t>
            </a:r>
            <a:r>
              <a:rPr lang="hu-HU" sz="2000" b="1" dirty="0" smtClean="0">
                <a:latin typeface="Arial" panose="020B0604020202020204" pitchFamily="34" charset="0"/>
                <a:cs typeface="Arial" panose="020B0604020202020204" pitchFamily="34" charset="0"/>
              </a:rPr>
              <a:t>Múzeum</a:t>
            </a:r>
          </a:p>
          <a:p>
            <a:r>
              <a:rPr lang="hu-HU" sz="2000" b="1" dirty="0" smtClean="0">
                <a:latin typeface="Arial" panose="020B0604020202020204" pitchFamily="34" charset="0"/>
                <a:cs typeface="Arial" panose="020B0604020202020204" pitchFamily="34" charset="0"/>
              </a:rPr>
              <a:t>Tajvan, Magánmúzeum</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318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694</Words>
  <Application>Microsoft Office PowerPoint</Application>
  <PresentationFormat>Diavetítés a képernyőre (4:3 oldalarány)</PresentationFormat>
  <Paragraphs>150</Paragraphs>
  <Slides>21</Slides>
  <Notes>0</Notes>
  <HiddenSlides>0</HiddenSlides>
  <MMClips>0</MMClips>
  <ScaleCrop>false</ScaleCrop>
  <HeadingPairs>
    <vt:vector size="4" baseType="variant">
      <vt:variant>
        <vt:lpstr>Téma</vt:lpstr>
      </vt:variant>
      <vt:variant>
        <vt:i4>1</vt:i4>
      </vt:variant>
      <vt:variant>
        <vt:lpstr>Diacímek</vt:lpstr>
      </vt:variant>
      <vt:variant>
        <vt:i4>21</vt:i4>
      </vt:variant>
    </vt:vector>
  </HeadingPairs>
  <TitlesOfParts>
    <vt:vector size="22" baseType="lpstr">
      <vt:lpstr>Office-téma</vt:lpstr>
      <vt:lpstr>William-Adolphe Bouguereau   1825-1905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William-Adolphe Bouguereau   1825-1905  </dc:title>
  <dc:creator>Judit</dc:creator>
  <cp:lastModifiedBy>Judit</cp:lastModifiedBy>
  <cp:revision>27</cp:revision>
  <dcterms:created xsi:type="dcterms:W3CDTF">2025-12-09T09:46:05Z</dcterms:created>
  <dcterms:modified xsi:type="dcterms:W3CDTF">2025-12-10T12:33:45Z</dcterms:modified>
</cp:coreProperties>
</file>