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27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332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85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07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791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681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196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94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370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663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67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9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767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66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87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908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303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FF6E4E-EA10-42BF-AFDA-BEABE77B23D6}" type="datetimeFigureOut">
              <a:rPr lang="hu-HU" smtClean="0"/>
              <a:t>2026. 02. 21.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8EE6-3581-407E-BAFA-2B0DDCC95D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581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arbiz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.org/en/mab/fontainebleau-et-du-gatinai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0537AD-9069-48E9-A5C4-EFADF8210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Barbizoni festők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FA266A7-35E8-4199-881F-3DEB8A12E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DE572D7-F593-4C36-8878-D91612061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372975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B60D1AC-E8CF-41C1-B8C5-7574C634A76B}"/>
              </a:ext>
            </a:extLst>
          </p:cNvPr>
          <p:cNvSpPr txBox="1"/>
          <p:nvPr/>
        </p:nvSpPr>
        <p:spPr>
          <a:xfrm>
            <a:off x="1443831" y="4361527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chemeClr val="accent1"/>
                </a:solidFill>
                <a:latin typeface="Lucida Bright" panose="02040602050505020304" pitchFamily="18" charset="0"/>
              </a:rPr>
              <a:t>Barbizoni iskola</a:t>
            </a:r>
          </a:p>
        </p:txBody>
      </p:sp>
    </p:spTree>
    <p:extLst>
      <p:ext uri="{BB962C8B-B14F-4D97-AF65-F5344CB8AC3E}">
        <p14:creationId xmlns:p14="http://schemas.microsoft.com/office/powerpoint/2010/main" val="28294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89860D8-9138-4D0E-BF13-AF2DA652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0BF70E50-EAA6-4893-A099-531078B1E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87" y="192326"/>
            <a:ext cx="9091663" cy="6435247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C9707A18-2F0E-4589-AD22-5FB1B287A09C}"/>
              </a:ext>
            </a:extLst>
          </p:cNvPr>
          <p:cNvSpPr txBox="1"/>
          <p:nvPr/>
        </p:nvSpPr>
        <p:spPr>
          <a:xfrm>
            <a:off x="1576337" y="268052"/>
            <a:ext cx="503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Algíri nők   1832</a:t>
            </a:r>
          </a:p>
        </p:txBody>
      </p:sp>
    </p:spTree>
    <p:extLst>
      <p:ext uri="{BB962C8B-B14F-4D97-AF65-F5344CB8AC3E}">
        <p14:creationId xmlns:p14="http://schemas.microsoft.com/office/powerpoint/2010/main" val="412340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5CD8D8-203A-417A-9B2D-5D7EAE94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xmlns="" id="{0738BD08-6A1F-46A3-A282-14859B833E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817" y="238225"/>
            <a:ext cx="8756583" cy="638155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91E6F71-3673-476C-B1AC-F68D5B8210C7}"/>
              </a:ext>
            </a:extLst>
          </p:cNvPr>
          <p:cNvSpPr txBox="1"/>
          <p:nvPr/>
        </p:nvSpPr>
        <p:spPr>
          <a:xfrm>
            <a:off x="1322171" y="452718"/>
            <a:ext cx="520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</a:t>
            </a:r>
            <a:r>
              <a:rPr lang="hu-HU" sz="2400" b="1" dirty="0" err="1"/>
              <a:t>khioszi</a:t>
            </a:r>
            <a:r>
              <a:rPr lang="hu-HU" sz="2400" b="1" dirty="0"/>
              <a:t> mészárlás</a:t>
            </a:r>
            <a:r>
              <a:rPr lang="hu-HU" sz="2400" dirty="0"/>
              <a:t> (1824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780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C4F0D4-C85A-4C95-8D47-7588A12C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09073594-2B99-418D-B431-D462F393C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42874"/>
            <a:ext cx="8791576" cy="65436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3E3D14E-F862-46F6-9021-FEC52BA521DD}"/>
              </a:ext>
            </a:extLst>
          </p:cNvPr>
          <p:cNvSpPr txBox="1"/>
          <p:nvPr/>
        </p:nvSpPr>
        <p:spPr>
          <a:xfrm flipH="1">
            <a:off x="10050834" y="5464643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/>
              <a:t>Villámlástól megriadt ló</a:t>
            </a:r>
            <a:r>
              <a:rPr lang="hu-HU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85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880392-6DDE-4634-B145-00B903F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66700"/>
            <a:ext cx="9469809" cy="1567498"/>
          </a:xfrm>
        </p:spPr>
        <p:txBody>
          <a:bodyPr/>
          <a:lstStyle/>
          <a:p>
            <a:r>
              <a:rPr lang="hu-HU" sz="2800" b="1" dirty="0"/>
              <a:t>Theodore Rousseau</a:t>
            </a:r>
            <a:r>
              <a:rPr lang="hu-HU" sz="2800" dirty="0"/>
              <a:t> (1812–1867) a 19. századi francia tájképfestészet egyik meghatározó alakja és a </a:t>
            </a:r>
            <a:r>
              <a:rPr lang="hu-HU" sz="2800" b="1" dirty="0"/>
              <a:t>Barbizon-iskola</a:t>
            </a:r>
            <a:r>
              <a:rPr lang="hu-HU" sz="2800" dirty="0"/>
              <a:t> elismert vezetője volt</a:t>
            </a:r>
            <a:r>
              <a:rPr lang="hu-HU" dirty="0"/>
              <a:t>.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DBAD701D-CAD7-4691-BBC8-B4D63A55C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19275"/>
            <a:ext cx="3954834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7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2445E1-6173-486E-91F2-1B29F2E2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BD2C50DE-4029-4E34-8234-EDEC7054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23" y="329610"/>
            <a:ext cx="9633098" cy="607567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C66B6F9-35E3-40FC-956F-ADB905E15519}"/>
              </a:ext>
            </a:extLst>
          </p:cNvPr>
          <p:cNvSpPr txBox="1"/>
          <p:nvPr/>
        </p:nvSpPr>
        <p:spPr>
          <a:xfrm>
            <a:off x="5640572" y="27750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909DDD2-9D50-49B0-89EE-D2A214AD33CB}"/>
              </a:ext>
            </a:extLst>
          </p:cNvPr>
          <p:cNvSpPr txBox="1"/>
          <p:nvPr/>
        </p:nvSpPr>
        <p:spPr>
          <a:xfrm>
            <a:off x="6879265" y="5366963"/>
            <a:ext cx="669851" cy="97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327B2AC-ABD6-4C0B-9544-388B459778CC}"/>
              </a:ext>
            </a:extLst>
          </p:cNvPr>
          <p:cNvSpPr txBox="1"/>
          <p:nvPr/>
        </p:nvSpPr>
        <p:spPr>
          <a:xfrm>
            <a:off x="5640572" y="27750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DF6ACFA-95EA-4832-AC44-84BE532D6607}"/>
              </a:ext>
            </a:extLst>
          </p:cNvPr>
          <p:cNvSpPr txBox="1"/>
          <p:nvPr/>
        </p:nvSpPr>
        <p:spPr>
          <a:xfrm>
            <a:off x="6656277" y="5678944"/>
            <a:ext cx="35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Az </a:t>
            </a:r>
            <a:r>
              <a:rPr lang="hu-HU" sz="2400" b="1" dirty="0" err="1"/>
              <a:t>apremonti</a:t>
            </a:r>
            <a:r>
              <a:rPr lang="hu-HU" sz="2400" b="1" dirty="0"/>
              <a:t> tölgyek</a:t>
            </a:r>
          </a:p>
        </p:txBody>
      </p:sp>
    </p:spTree>
    <p:extLst>
      <p:ext uri="{BB962C8B-B14F-4D97-AF65-F5344CB8AC3E}">
        <p14:creationId xmlns:p14="http://schemas.microsoft.com/office/powerpoint/2010/main" val="51961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D561B4-B445-45D8-B666-FB9E594D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285B645-8083-4972-80CD-8657EF620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452718"/>
            <a:ext cx="9561145" cy="595256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EC8D865-64A0-4FE6-9FF8-3DDBEF227990}"/>
              </a:ext>
            </a:extLst>
          </p:cNvPr>
          <p:cNvSpPr txBox="1"/>
          <p:nvPr/>
        </p:nvSpPr>
        <p:spPr>
          <a:xfrm>
            <a:off x="6751674" y="5837275"/>
            <a:ext cx="34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Gesztenyés</a:t>
            </a:r>
            <a:r>
              <a:rPr lang="hu-HU" sz="2400" b="1" dirty="0">
                <a:latin typeface="Lucida Bright" panose="02040602050505020304" pitchFamily="18" charset="0"/>
              </a:rPr>
              <a:t> sétány</a:t>
            </a:r>
          </a:p>
        </p:txBody>
      </p:sp>
    </p:spTree>
    <p:extLst>
      <p:ext uri="{BB962C8B-B14F-4D97-AF65-F5344CB8AC3E}">
        <p14:creationId xmlns:p14="http://schemas.microsoft.com/office/powerpoint/2010/main" val="425748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1166B8-210E-41B5-A4D8-4CD71AF7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56D210A3-7305-419C-B3FC-262250E0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11" y="313660"/>
            <a:ext cx="9526772" cy="62306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1678999-A03A-4D11-AB69-28A95E44D4C3}"/>
              </a:ext>
            </a:extLst>
          </p:cNvPr>
          <p:cNvSpPr txBox="1"/>
          <p:nvPr/>
        </p:nvSpPr>
        <p:spPr>
          <a:xfrm>
            <a:off x="9714614" y="5169676"/>
            <a:ext cx="370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Naplemente az </a:t>
            </a:r>
            <a:r>
              <a:rPr lang="hu-HU" sz="2400" b="1" dirty="0" err="1">
                <a:latin typeface="+mj-lt"/>
              </a:rPr>
              <a:t>Auvergne</a:t>
            </a:r>
            <a:r>
              <a:rPr lang="hu-HU" sz="2400" b="1" dirty="0">
                <a:latin typeface="+mj-lt"/>
              </a:rPr>
              <a:t>- </a:t>
            </a:r>
            <a:r>
              <a:rPr lang="hu-HU" sz="2400" b="1" dirty="0" err="1">
                <a:latin typeface="+mj-lt"/>
              </a:rPr>
              <a:t>ben</a:t>
            </a:r>
            <a:endParaRPr lang="hu-H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6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5D1BA0B-6F6D-43A7-9302-DA71490D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85FB4609-C8AC-4882-93FA-73F6D87E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40" y="345558"/>
            <a:ext cx="9487308" cy="616688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37A8BF6-83CD-4DD9-BF81-9F21151B9973}"/>
              </a:ext>
            </a:extLst>
          </p:cNvPr>
          <p:cNvSpPr txBox="1"/>
          <p:nvPr/>
        </p:nvSpPr>
        <p:spPr>
          <a:xfrm>
            <a:off x="9452176" y="5574285"/>
            <a:ext cx="373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Mocsár a </a:t>
            </a:r>
            <a:r>
              <a:rPr lang="hu-HU" sz="2400" b="1" dirty="0" err="1">
                <a:latin typeface="+mj-lt"/>
              </a:rPr>
              <a:t>Landes</a:t>
            </a:r>
            <a:r>
              <a:rPr lang="hu-HU" sz="2400" b="1" dirty="0">
                <a:latin typeface="+mj-lt"/>
              </a:rPr>
              <a:t> vidékén</a:t>
            </a:r>
          </a:p>
        </p:txBody>
      </p:sp>
    </p:spTree>
    <p:extLst>
      <p:ext uri="{BB962C8B-B14F-4D97-AF65-F5344CB8AC3E}">
        <p14:creationId xmlns:p14="http://schemas.microsoft.com/office/powerpoint/2010/main" val="331131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2CE43D4-7E83-4824-AF39-C5B9009E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1702833E-5FD3-456B-95A9-57FC8640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35" y="504213"/>
            <a:ext cx="9624505" cy="590106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FA60DF48-6E2E-4D87-8B29-1A0E4D5EF09A}"/>
              </a:ext>
            </a:extLst>
          </p:cNvPr>
          <p:cNvSpPr txBox="1"/>
          <p:nvPr/>
        </p:nvSpPr>
        <p:spPr>
          <a:xfrm>
            <a:off x="6622405" y="5522790"/>
            <a:ext cx="35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Út a fontainebleau -erdőben</a:t>
            </a:r>
          </a:p>
        </p:txBody>
      </p:sp>
    </p:spTree>
    <p:extLst>
      <p:ext uri="{BB962C8B-B14F-4D97-AF65-F5344CB8AC3E}">
        <p14:creationId xmlns:p14="http://schemas.microsoft.com/office/powerpoint/2010/main" val="400198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B6B810B-EA4F-4C22-BFDE-9BB1F0AE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/>
              <a:t>Jean-François Millet</a:t>
            </a:r>
            <a:r>
              <a:rPr lang="hu-HU" sz="2800" dirty="0"/>
              <a:t> (1814–1875) a 19. századi </a:t>
            </a:r>
            <a:r>
              <a:rPr lang="hu-HU" sz="2800" b="1" dirty="0"/>
              <a:t>realizmus</a:t>
            </a:r>
            <a:r>
              <a:rPr lang="hu-HU" sz="2800" dirty="0"/>
              <a:t> egyik legmeghatározóbb francia festője és a Barbizoni iskola egyik alapítója volt.</a:t>
            </a:r>
            <a:endParaRPr lang="hu-HU" sz="32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7CB36752-7059-4708-9F3F-E405A0F66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373" y="2052638"/>
            <a:ext cx="3452038" cy="44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5FC170-191B-460F-9A00-A2A72BB4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7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b="1" dirty="0">
                <a:solidFill>
                  <a:srgbClr val="C00000"/>
                </a:solidFill>
                <a:latin typeface="Lucida Bright" panose="02040602050505020304" pitchFamily="18" charset="0"/>
              </a:rPr>
              <a:t>Barbizon, a művészek faluja</a:t>
            </a:r>
            <a:r>
              <a:rPr lang="hu-HU" dirty="0">
                <a:latin typeface="Lucida Bright" panose="02040602050505020304" pitchFamily="18" charset="0"/>
              </a:rPr>
              <a:t/>
            </a:r>
            <a:br>
              <a:rPr lang="hu-HU" dirty="0">
                <a:latin typeface="Lucida Bright" panose="02040602050505020304" pitchFamily="18" charset="0"/>
              </a:rPr>
            </a:br>
            <a:r>
              <a:rPr lang="hu-HU" dirty="0">
                <a:latin typeface="Lucida Bright" panose="02040602050505020304" pitchFamily="18" charset="0"/>
              </a:rPr>
              <a:t/>
            </a:r>
            <a:br>
              <a:rPr lang="hu-HU" dirty="0">
                <a:latin typeface="Lucida Bright" panose="02040602050505020304" pitchFamily="18" charset="0"/>
              </a:rPr>
            </a:br>
            <a:endParaRPr lang="hu-HU" sz="1000" dirty="0">
              <a:latin typeface="Lucida Bright" panose="02040602050505020304" pitchFamily="18" charset="0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D45BFE00-572C-4631-807B-E09AAC23F6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10405533" cy="44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7398CBA-2299-489C-839E-421D6F96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9D6D0D90-A9CD-41D7-9D80-3A1A86419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04" y="297061"/>
            <a:ext cx="9643730" cy="617136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E1741CA-1D62-417B-AF77-DBF436030335}"/>
              </a:ext>
            </a:extLst>
          </p:cNvPr>
          <p:cNvSpPr txBox="1"/>
          <p:nvPr/>
        </p:nvSpPr>
        <p:spPr>
          <a:xfrm>
            <a:off x="10183193" y="5692004"/>
            <a:ext cx="362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Angelus</a:t>
            </a:r>
          </a:p>
        </p:txBody>
      </p:sp>
    </p:spTree>
    <p:extLst>
      <p:ext uri="{BB962C8B-B14F-4D97-AF65-F5344CB8AC3E}">
        <p14:creationId xmlns:p14="http://schemas.microsoft.com/office/powerpoint/2010/main" val="345933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C58F61-766D-47F2-A0BB-DC25F58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96BB8D60-5A2F-4C98-9866-905777DC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97" y="330162"/>
            <a:ext cx="6299636" cy="512433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DEDCA31-DD85-4BD5-BE70-AE6D0446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83318"/>
            <a:ext cx="5715703" cy="404452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BF932FF-2571-44E1-9A5E-FE2CCCC95EDE}"/>
              </a:ext>
            </a:extLst>
          </p:cNvPr>
          <p:cNvSpPr txBox="1"/>
          <p:nvPr/>
        </p:nvSpPr>
        <p:spPr>
          <a:xfrm>
            <a:off x="3733800" y="6035950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Magvető</a:t>
            </a:r>
          </a:p>
        </p:txBody>
      </p:sp>
    </p:spTree>
    <p:extLst>
      <p:ext uri="{BB962C8B-B14F-4D97-AF65-F5344CB8AC3E}">
        <p14:creationId xmlns:p14="http://schemas.microsoft.com/office/powerpoint/2010/main" val="336104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F93-D7CB-4722-A7C4-4036D78D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BD05AEEB-06AC-405B-B912-2BC97D824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00" y="452718"/>
            <a:ext cx="8108543" cy="579568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40F8F27-58E8-4991-BD17-084F33B535DC}"/>
              </a:ext>
            </a:extLst>
          </p:cNvPr>
          <p:cNvSpPr txBox="1"/>
          <p:nvPr/>
        </p:nvSpPr>
        <p:spPr>
          <a:xfrm flipH="1">
            <a:off x="1407989" y="5740400"/>
            <a:ext cx="810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Kalászszedők</a:t>
            </a:r>
          </a:p>
        </p:txBody>
      </p:sp>
    </p:spTree>
    <p:extLst>
      <p:ext uri="{BB962C8B-B14F-4D97-AF65-F5344CB8AC3E}">
        <p14:creationId xmlns:p14="http://schemas.microsoft.com/office/powerpoint/2010/main" val="90724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2070DE-97F8-4E91-8F0C-4968CF82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6" y="323850"/>
            <a:ext cx="9404723" cy="1400530"/>
          </a:xfrm>
        </p:spPr>
        <p:txBody>
          <a:bodyPr/>
          <a:lstStyle/>
          <a:p>
            <a:r>
              <a:rPr lang="hu-HU" sz="3200" b="1" dirty="0"/>
              <a:t>Gustave Courbet</a:t>
            </a:r>
            <a:r>
              <a:rPr lang="hu-HU" sz="3200" dirty="0"/>
              <a:t> (1819–1877) a 19. századi francia festészet egyik legmeghatározóbb alakja, a </a:t>
            </a:r>
            <a:r>
              <a:rPr lang="hu-HU" sz="3200" b="1" dirty="0"/>
              <a:t>realizmus</a:t>
            </a:r>
            <a:r>
              <a:rPr lang="hu-HU" sz="3200" dirty="0"/>
              <a:t> vezéregyénisége és megteremtője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A4E0E7F8-4928-49CC-A300-6E7E7FAFB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5" y="1885950"/>
            <a:ext cx="3512040" cy="47244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5CD9E4D-44F7-442A-8C19-B05CE39E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3" y="2175930"/>
            <a:ext cx="3129165" cy="41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91C672-0596-4874-8596-7F6EB034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8A88F778-1C0E-4EFD-B0CE-20EBA8BC2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64" y="1118736"/>
            <a:ext cx="9404722" cy="462052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471977A-0547-41CF-8C6B-623D1F4CA688}"/>
              </a:ext>
            </a:extLst>
          </p:cNvPr>
          <p:cNvSpPr txBox="1"/>
          <p:nvPr/>
        </p:nvSpPr>
        <p:spPr>
          <a:xfrm>
            <a:off x="7565456" y="6035950"/>
            <a:ext cx="541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Ornans-i temetés</a:t>
            </a:r>
          </a:p>
        </p:txBody>
      </p:sp>
    </p:spTree>
    <p:extLst>
      <p:ext uri="{BB962C8B-B14F-4D97-AF65-F5344CB8AC3E}">
        <p14:creationId xmlns:p14="http://schemas.microsoft.com/office/powerpoint/2010/main" val="169161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F0C972-B9E4-443C-B237-7D10B231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B264B69-D0D3-443D-ACC2-6BF91668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64" y="452718"/>
            <a:ext cx="8472488" cy="560350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8C7E7F7-54E4-436A-8DBE-160FD9B39DA4}"/>
              </a:ext>
            </a:extLst>
          </p:cNvPr>
          <p:cNvSpPr txBox="1"/>
          <p:nvPr/>
        </p:nvSpPr>
        <p:spPr>
          <a:xfrm>
            <a:off x="9518673" y="5656115"/>
            <a:ext cx="253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Kőtörők</a:t>
            </a:r>
          </a:p>
        </p:txBody>
      </p:sp>
    </p:spTree>
    <p:extLst>
      <p:ext uri="{BB962C8B-B14F-4D97-AF65-F5344CB8AC3E}">
        <p14:creationId xmlns:p14="http://schemas.microsoft.com/office/powerpoint/2010/main" val="378693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B5D7988-43FA-45A6-9609-B99EE2FF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4B7A154-E2B3-4B54-9B56-8CB58D194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1" y="524933"/>
            <a:ext cx="9542833" cy="567266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83DB0F2-1D6E-4152-8A68-E2BC534A8AD2}"/>
              </a:ext>
            </a:extLst>
          </p:cNvPr>
          <p:cNvSpPr txBox="1"/>
          <p:nvPr/>
        </p:nvSpPr>
        <p:spPr>
          <a:xfrm>
            <a:off x="7255933" y="783651"/>
            <a:ext cx="316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festő műterme</a:t>
            </a:r>
          </a:p>
        </p:txBody>
      </p:sp>
    </p:spTree>
    <p:extLst>
      <p:ext uri="{BB962C8B-B14F-4D97-AF65-F5344CB8AC3E}">
        <p14:creationId xmlns:p14="http://schemas.microsoft.com/office/powerpoint/2010/main" val="269325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A737DCC-1671-4123-8A12-6B23C5EB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DB3A1E1-D280-4BE0-A55A-CFF3E9DB6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134" y="452718"/>
            <a:ext cx="4281700" cy="595256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DCB5525-1DB9-443A-8AB5-A6E67B4F966B}"/>
              </a:ext>
            </a:extLst>
          </p:cNvPr>
          <p:cNvSpPr txBox="1"/>
          <p:nvPr/>
        </p:nvSpPr>
        <p:spPr>
          <a:xfrm>
            <a:off x="8046724" y="4773920"/>
            <a:ext cx="272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Birkózók</a:t>
            </a:r>
          </a:p>
        </p:txBody>
      </p:sp>
    </p:spTree>
    <p:extLst>
      <p:ext uri="{BB962C8B-B14F-4D97-AF65-F5344CB8AC3E}">
        <p14:creationId xmlns:p14="http://schemas.microsoft.com/office/powerpoint/2010/main" val="130027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C74299A-E678-4B4B-B78D-A6B31813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/>
              <a:t>Paál László</a:t>
            </a:r>
            <a:r>
              <a:rPr lang="hu-HU" sz="2800" dirty="0"/>
              <a:t> (1846–1879) a 19. századi magyar tájképfestészet egyik legkiemelkedőbb alakja, a </a:t>
            </a:r>
            <a:r>
              <a:rPr lang="hu-HU" sz="2800" b="1" dirty="0"/>
              <a:t>barbizoni iskola</a:t>
            </a:r>
            <a:r>
              <a:rPr lang="hu-HU" sz="2800" dirty="0"/>
              <a:t> és a </a:t>
            </a:r>
            <a:r>
              <a:rPr lang="hu-HU" sz="2800" b="1" dirty="0"/>
              <a:t>plein air</a:t>
            </a:r>
            <a:r>
              <a:rPr lang="hu-HU" sz="2800" dirty="0"/>
              <a:t> (szabadban való festés) stílusának mestere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F1636531-311C-43C3-A227-3C24C14F6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58" y="2261937"/>
            <a:ext cx="3230914" cy="447464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97DA185-FFB9-4F27-B316-51300995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93" y="1908350"/>
            <a:ext cx="3378937" cy="44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59B0FC-3ACA-482B-B037-92EBC218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097E4FF-9F5A-4C2F-9D60-7E9DDEDD0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521" y="356465"/>
            <a:ext cx="9404723" cy="583257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0A3D9C4-4E38-48DD-A221-EC0416A9AD5B}"/>
              </a:ext>
            </a:extLst>
          </p:cNvPr>
          <p:cNvSpPr txBox="1"/>
          <p:nvPr/>
        </p:nvSpPr>
        <p:spPr>
          <a:xfrm>
            <a:off x="1138834" y="5467770"/>
            <a:ext cx="507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Erdő mélyén</a:t>
            </a:r>
          </a:p>
        </p:txBody>
      </p:sp>
    </p:spTree>
    <p:extLst>
      <p:ext uri="{BB962C8B-B14F-4D97-AF65-F5344CB8AC3E}">
        <p14:creationId xmlns:p14="http://schemas.microsoft.com/office/powerpoint/2010/main" val="230976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BD7D36D-D54A-4D75-99ED-F82F58FC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53018CA-1F4F-474D-96FD-5B9ADB8797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66" y="321733"/>
            <a:ext cx="11362267" cy="628226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EF277DB6-CDB7-4F9B-A046-5F95EC10C6B6}"/>
              </a:ext>
            </a:extLst>
          </p:cNvPr>
          <p:cNvSpPr txBox="1"/>
          <p:nvPr/>
        </p:nvSpPr>
        <p:spPr>
          <a:xfrm>
            <a:off x="5638800" y="2895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E4372650-6A58-40AD-8BD4-9FE722067613}"/>
              </a:ext>
            </a:extLst>
          </p:cNvPr>
          <p:cNvSpPr txBox="1"/>
          <p:nvPr/>
        </p:nvSpPr>
        <p:spPr>
          <a:xfrm>
            <a:off x="3781425" y="452718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C00000"/>
                </a:solidFill>
                <a:latin typeface="Lucida Bright" panose="02040602050505020304" pitchFamily="18" charset="0"/>
              </a:rPr>
              <a:t>A Párizstól mintegy 40 km-re, a fontainebleau-i erdő szélén fekvő </a:t>
            </a:r>
            <a:r>
              <a:rPr lang="hu-HU" sz="2800" u="sng" dirty="0">
                <a:solidFill>
                  <a:srgbClr val="C00000"/>
                </a:solidFill>
                <a:latin typeface="Lucida Bright" panose="020406020505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Barbizon faluja</a:t>
            </a:r>
            <a:r>
              <a:rPr lang="hu-HU" sz="2800" dirty="0">
                <a:solidFill>
                  <a:srgbClr val="C00000"/>
                </a:solidFill>
                <a:latin typeface="Lucida Bright" panose="02040602050505020304" pitchFamily="18" charset="0"/>
              </a:rPr>
              <a:t> a 19. sz</a:t>
            </a:r>
            <a:r>
              <a:rPr lang="hu-HU" sz="2800" dirty="0">
                <a:solidFill>
                  <a:schemeClr val="accent1"/>
                </a:solidFill>
                <a:latin typeface="Lucida Bright" panose="02040602050505020304" pitchFamily="18" charset="0"/>
              </a:rPr>
              <a:t>á</a:t>
            </a:r>
            <a:r>
              <a:rPr lang="hu-HU" sz="2800" dirty="0">
                <a:solidFill>
                  <a:srgbClr val="C00000"/>
                </a:solidFill>
                <a:latin typeface="Lucida Bright" panose="02040602050505020304" pitchFamily="18" charset="0"/>
              </a:rPr>
              <a:t>zad közepén vált világhírűvé. A település ma is őrzi "művészfalu" jellegét.</a:t>
            </a:r>
          </a:p>
          <a:p>
            <a:pPr algn="ctr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348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B4E1F7-9ECC-4ACB-BBC2-DFA5D6A2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446F34D-AE68-417B-8FEC-A94ED721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702" y="385011"/>
            <a:ext cx="4210660" cy="620829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9BF03D3-2F99-4BF7-AC3A-6E9DFF8F634F}"/>
              </a:ext>
            </a:extLst>
          </p:cNvPr>
          <p:cNvSpPr txBox="1"/>
          <p:nvPr/>
        </p:nvSpPr>
        <p:spPr>
          <a:xfrm>
            <a:off x="7310780" y="4446872"/>
            <a:ext cx="421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Út a fontainebleau-i erdőben</a:t>
            </a:r>
          </a:p>
        </p:txBody>
      </p:sp>
    </p:spTree>
    <p:extLst>
      <p:ext uri="{BB962C8B-B14F-4D97-AF65-F5344CB8AC3E}">
        <p14:creationId xmlns:p14="http://schemas.microsoft.com/office/powerpoint/2010/main" val="7128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7F018D-189C-458D-A036-67C693C3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5430FF68-3A99-414E-8925-D03E5E86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068" y="308009"/>
            <a:ext cx="4504623" cy="618166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D1CFB17-1058-434D-BC80-2E80475469A1}"/>
              </a:ext>
            </a:extLst>
          </p:cNvPr>
          <p:cNvSpPr txBox="1"/>
          <p:nvPr/>
        </p:nvSpPr>
        <p:spPr>
          <a:xfrm>
            <a:off x="7267075" y="5120640"/>
            <a:ext cx="355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Reggel az erdőben</a:t>
            </a:r>
          </a:p>
        </p:txBody>
      </p:sp>
    </p:spTree>
    <p:extLst>
      <p:ext uri="{BB962C8B-B14F-4D97-AF65-F5344CB8AC3E}">
        <p14:creationId xmlns:p14="http://schemas.microsoft.com/office/powerpoint/2010/main" val="370543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92099A-295E-4967-81CA-19FFA6F1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FAB21313-82F1-4E80-8307-4DFB7DA6C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522642"/>
            <a:ext cx="8719270" cy="588264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2B728E7-5258-45F9-944D-6BE637CE60BD}"/>
              </a:ext>
            </a:extLst>
          </p:cNvPr>
          <p:cNvSpPr txBox="1"/>
          <p:nvPr/>
        </p:nvSpPr>
        <p:spPr>
          <a:xfrm>
            <a:off x="9504776" y="5419023"/>
            <a:ext cx="278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Békák mocsara</a:t>
            </a:r>
          </a:p>
        </p:txBody>
      </p:sp>
    </p:spTree>
    <p:extLst>
      <p:ext uri="{BB962C8B-B14F-4D97-AF65-F5344CB8AC3E}">
        <p14:creationId xmlns:p14="http://schemas.microsoft.com/office/powerpoint/2010/main" val="382863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7F6DB3-87EE-4EAC-937C-7FB2A5C8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C1295D2-1FBF-4106-924E-B09193513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356135"/>
            <a:ext cx="9009246" cy="604914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AD046C4-963D-4858-AFDD-3EE86DB8BFB9}"/>
              </a:ext>
            </a:extLst>
          </p:cNvPr>
          <p:cNvSpPr txBox="1"/>
          <p:nvPr/>
        </p:nvSpPr>
        <p:spPr>
          <a:xfrm>
            <a:off x="9822408" y="5459311"/>
            <a:ext cx="24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Berzovai utca</a:t>
            </a:r>
          </a:p>
        </p:txBody>
      </p:sp>
    </p:spTree>
    <p:extLst>
      <p:ext uri="{BB962C8B-B14F-4D97-AF65-F5344CB8AC3E}">
        <p14:creationId xmlns:p14="http://schemas.microsoft.com/office/powerpoint/2010/main" val="9744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F3E127C-D698-4F27-98EC-592DA659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2CEFCEE-6914-4131-A62F-AB86715E05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796" y="0"/>
            <a:ext cx="12342796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72A868-C4A5-4D67-B07F-797A7EE93DE4}"/>
              </a:ext>
            </a:extLst>
          </p:cNvPr>
          <p:cNvSpPr txBox="1"/>
          <p:nvPr/>
        </p:nvSpPr>
        <p:spPr>
          <a:xfrm>
            <a:off x="5638800" y="26035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F1928FE-CF3B-47D0-A281-2D8DB67318AD}"/>
              </a:ext>
            </a:extLst>
          </p:cNvPr>
          <p:cNvSpPr txBox="1"/>
          <p:nvPr/>
        </p:nvSpPr>
        <p:spPr>
          <a:xfrm>
            <a:off x="2675823" y="4754879"/>
            <a:ext cx="9298004" cy="189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961F6BE8-3C15-45AB-81E1-1D11D8E70EBC}"/>
              </a:ext>
            </a:extLst>
          </p:cNvPr>
          <p:cNvSpPr txBox="1"/>
          <p:nvPr/>
        </p:nvSpPr>
        <p:spPr>
          <a:xfrm>
            <a:off x="7411453" y="3604661"/>
            <a:ext cx="4485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</a:p>
          <a:p>
            <a:r>
              <a:rPr lang="hu-HU" sz="1600" dirty="0">
                <a:latin typeface="Lucida Bright" panose="02040602050505020304" pitchFamily="18" charset="0"/>
              </a:rPr>
              <a:t>A Párizstól délkeletre fekvő </a:t>
            </a:r>
            <a:r>
              <a:rPr lang="hu-HU" sz="1600" b="1" dirty="0">
                <a:latin typeface="Lucida Bright" panose="02040602050505020304" pitchFamily="18" charset="0"/>
              </a:rPr>
              <a:t>Fontainebleau-i erdő</a:t>
            </a:r>
            <a:r>
              <a:rPr lang="hu-HU" sz="1600" dirty="0">
                <a:latin typeface="Lucida Bright" panose="02040602050505020304" pitchFamily="18" charset="0"/>
              </a:rPr>
              <a:t> (Fórét de Fontainebleau) Franciaország egyik legfontosabb természeti és kulturális kincse, amely mintegy 25000 hektáron terül el. </a:t>
            </a:r>
          </a:p>
          <a:p>
            <a:pPr lvl="0"/>
            <a:r>
              <a:rPr lang="hu-HU" sz="1600" b="1" dirty="0">
                <a:latin typeface="Lucida Bright" panose="02040602050505020304" pitchFamily="18" charset="0"/>
              </a:rPr>
              <a:t>A világ első természetvédelmi területe:</a:t>
            </a:r>
            <a:r>
              <a:rPr lang="hu-HU" sz="1600" dirty="0">
                <a:latin typeface="Lucida Bright" panose="02040602050505020304" pitchFamily="18" charset="0"/>
              </a:rPr>
              <a:t> 1861-ben, a barbizoni festők nyomására itt hozták létre a világ első védett területét (még a Yellowstone Nemzeti Park előtt). Ma az </a:t>
            </a:r>
            <a:r>
              <a:rPr lang="hu-HU" sz="1600" u="sng" dirty="0">
                <a:latin typeface="Lucida Bright" panose="020406020505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UNESCO bioszféra-rezervátum</a:t>
            </a:r>
            <a:r>
              <a:rPr lang="hu-HU" sz="1600" u="sng" dirty="0">
                <a:latin typeface="Lucida Bright" panose="02040602050505020304" pitchFamily="18" charset="0"/>
              </a:rPr>
              <a:t>.</a:t>
            </a:r>
            <a:r>
              <a:rPr lang="hu-HU" dirty="0"/>
              <a:t> része.</a:t>
            </a:r>
          </a:p>
        </p:txBody>
      </p:sp>
    </p:spTree>
    <p:extLst>
      <p:ext uri="{BB962C8B-B14F-4D97-AF65-F5344CB8AC3E}">
        <p14:creationId xmlns:p14="http://schemas.microsoft.com/office/powerpoint/2010/main" val="11132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EA9B6CD-84A1-41B9-B8C8-038BCCC6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A0F8808-A767-46AC-A665-8F3AB47A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1033" name="Kép 11">
            <a:extLst>
              <a:ext uri="{FF2B5EF4-FFF2-40B4-BE49-F238E27FC236}">
                <a16:creationId xmlns:a16="http://schemas.microsoft.com/office/drawing/2014/main" xmlns="" id="{3A81F171-8637-403B-93AB-50E6121A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3" y="0"/>
            <a:ext cx="42386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Kép 12">
            <a:extLst>
              <a:ext uri="{FF2B5EF4-FFF2-40B4-BE49-F238E27FC236}">
                <a16:creationId xmlns:a16="http://schemas.microsoft.com/office/drawing/2014/main" xmlns="" id="{869E7554-591F-46CE-8637-A336F7AE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8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Kép 13">
            <a:extLst>
              <a:ext uri="{FF2B5EF4-FFF2-40B4-BE49-F238E27FC236}">
                <a16:creationId xmlns:a16="http://schemas.microsoft.com/office/drawing/2014/main" xmlns="" id="{7E5BEA69-071C-4F7C-841F-E4C0D495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0"/>
            <a:ext cx="4238623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660459B-69F5-48A8-882B-2A894AB6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75CAE272-D5D9-4627-8BFD-D1CC47300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2C3BBE68-5B97-471E-85CB-3845B20B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289C61C-F036-42EA-905B-0501D881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75" y="523981"/>
            <a:ext cx="4031034" cy="1400530"/>
          </a:xfrm>
        </p:spPr>
        <p:txBody>
          <a:bodyPr/>
          <a:lstStyle/>
          <a:p>
            <a:r>
              <a:rPr lang="hu-HU" sz="3200" b="1" dirty="0">
                <a:latin typeface="Lucida Sans" panose="020B0602030504020204" pitchFamily="34" charset="0"/>
              </a:rPr>
              <a:t>Eugéne Delacroix</a:t>
            </a:r>
            <a:r>
              <a:rPr lang="hu-HU" sz="3200" dirty="0">
                <a:latin typeface="Lucida Sans" panose="020B0602030504020204" pitchFamily="34" charset="0"/>
              </a:rPr>
              <a:t/>
            </a:r>
            <a:br>
              <a:rPr lang="hu-HU" sz="3200" dirty="0">
                <a:latin typeface="Lucida Sans" panose="020B0602030504020204" pitchFamily="34" charset="0"/>
              </a:rPr>
            </a:br>
            <a:r>
              <a:rPr lang="hu-HU" sz="3200" dirty="0">
                <a:latin typeface="Lucida Sans" panose="020B0602030504020204" pitchFamily="34" charset="0"/>
              </a:rPr>
              <a:t> (1798–1863) a francia </a:t>
            </a:r>
            <a:r>
              <a:rPr lang="hu-HU" sz="3200" b="1" dirty="0">
                <a:latin typeface="Lucida Sans" panose="020B0602030504020204" pitchFamily="34" charset="0"/>
              </a:rPr>
              <a:t>romantika</a:t>
            </a:r>
            <a:r>
              <a:rPr lang="hu-HU" sz="3200" dirty="0">
                <a:latin typeface="Lucida Sans" panose="020B0602030504020204" pitchFamily="34" charset="0"/>
              </a:rPr>
              <a:t> egyik legmeghatározóbb alakja, akit a modern festészet előfutárúként tisztelnek. </a:t>
            </a:r>
            <a:br>
              <a:rPr lang="hu-HU" sz="3200" dirty="0">
                <a:latin typeface="Lucida Sans" panose="020B0602030504020204" pitchFamily="34" charset="0"/>
              </a:rPr>
            </a:br>
            <a:r>
              <a:rPr lang="hu-HU" dirty="0"/>
              <a:t> </a:t>
            </a:r>
            <a:br>
              <a:rPr lang="hu-HU" dirty="0"/>
            </a:br>
            <a:endParaRPr lang="hu-HU" sz="11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13E77FF-F209-4DA6-90DD-A22F94D5C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733" y="523981"/>
            <a:ext cx="4351867" cy="54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FC6CE4-3337-4B1E-A32E-46E5E502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E24416A3-6AD2-4C79-8BCF-F53AC4ED25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88758"/>
            <a:ext cx="9604793" cy="629251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B8F5CDA-7C9C-4ECC-99FB-ADF6C516F31B}"/>
              </a:ext>
            </a:extLst>
          </p:cNvPr>
          <p:cNvSpPr txBox="1"/>
          <p:nvPr/>
        </p:nvSpPr>
        <p:spPr>
          <a:xfrm>
            <a:off x="3681663" y="62925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DDBC1BD-D1F0-4068-84D5-02B2ADE093CC}"/>
              </a:ext>
            </a:extLst>
          </p:cNvPr>
          <p:cNvSpPr txBox="1"/>
          <p:nvPr/>
        </p:nvSpPr>
        <p:spPr>
          <a:xfrm>
            <a:off x="5636794" y="270710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C0B7923-9DDA-47F0-9BF3-862D869164F9}"/>
              </a:ext>
            </a:extLst>
          </p:cNvPr>
          <p:cNvSpPr txBox="1"/>
          <p:nvPr/>
        </p:nvSpPr>
        <p:spPr>
          <a:xfrm>
            <a:off x="4379495" y="470434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13ABDDD-03FC-4EE7-BC0C-24B6011F8B45}"/>
              </a:ext>
            </a:extLst>
          </p:cNvPr>
          <p:cNvSpPr txBox="1"/>
          <p:nvPr/>
        </p:nvSpPr>
        <p:spPr>
          <a:xfrm>
            <a:off x="2800950" y="5943617"/>
            <a:ext cx="658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Szabadság vezeti a népet</a:t>
            </a:r>
            <a:r>
              <a:rPr lang="pt-BR" sz="2400" dirty="0"/>
              <a:t> (1830)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0232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1F7342-8028-41AA-8A4F-81E4D7E1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0FB2182-4A3B-44C4-8694-AC12D2461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5676" y="214745"/>
            <a:ext cx="9094177" cy="6428509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xmlns="" id="{7409277F-E7A6-4EE8-91DD-31EC29D0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33" y="5672667"/>
            <a:ext cx="3835320" cy="575732"/>
          </a:xfrm>
        </p:spPr>
        <p:txBody>
          <a:bodyPr/>
          <a:lstStyle/>
          <a:p>
            <a:r>
              <a:rPr lang="hu-HU" sz="2400" b="1" dirty="0"/>
              <a:t>Dante bárkája</a:t>
            </a:r>
            <a:r>
              <a:rPr lang="hu-HU" sz="2400" dirty="0"/>
              <a:t> (1822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18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C495BC-3877-4CAD-99E0-E905F303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1CD38D8-05DF-4DFA-B672-91B1614A58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719" y="194911"/>
            <a:ext cx="9031505" cy="646817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7E466E4-6305-4982-AAD3-7F42D99954DC}"/>
              </a:ext>
            </a:extLst>
          </p:cNvPr>
          <p:cNvSpPr txBox="1"/>
          <p:nvPr/>
        </p:nvSpPr>
        <p:spPr>
          <a:xfrm>
            <a:off x="5640404" y="27239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DA3D01F-F5AA-46DA-9C1F-575D44BFA307}"/>
              </a:ext>
            </a:extLst>
          </p:cNvPr>
          <p:cNvSpPr txBox="1"/>
          <p:nvPr/>
        </p:nvSpPr>
        <p:spPr>
          <a:xfrm>
            <a:off x="1243965" y="519393"/>
            <a:ext cx="450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 </a:t>
            </a:r>
            <a:r>
              <a:rPr lang="hu-HU" sz="2400" b="1" dirty="0" err="1"/>
              <a:t>Sardanapalus</a:t>
            </a:r>
            <a:r>
              <a:rPr lang="hu-HU" sz="2400" b="1" dirty="0"/>
              <a:t> halála</a:t>
            </a:r>
            <a:r>
              <a:rPr lang="hu-HU" sz="2400" dirty="0"/>
              <a:t> (1827)</a:t>
            </a:r>
          </a:p>
        </p:txBody>
      </p:sp>
    </p:spTree>
    <p:extLst>
      <p:ext uri="{BB962C8B-B14F-4D97-AF65-F5344CB8AC3E}">
        <p14:creationId xmlns:p14="http://schemas.microsoft.com/office/powerpoint/2010/main" val="639957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89</Words>
  <Application>Microsoft Office PowerPoint</Application>
  <PresentationFormat>Egyéni</PresentationFormat>
  <Paragraphs>37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Ion</vt:lpstr>
      <vt:lpstr>Barbizoni festők</vt:lpstr>
      <vt:lpstr>Barbizon, a művészek faluja  </vt:lpstr>
      <vt:lpstr>PowerPoint bemutató</vt:lpstr>
      <vt:lpstr>PowerPoint bemutató</vt:lpstr>
      <vt:lpstr>PowerPoint bemutató</vt:lpstr>
      <vt:lpstr>Eugéne Delacroix  (1798–1863) a francia romantika egyik legmeghatározóbb alakja, akit a modern festészet előfutárúként tisztelnek.   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Theodore Rousseau (1812–1867) a 19. századi francia tájképfestészet egyik meghatározó alakja és a Barbizon-iskola elismert vezetője volt. </vt:lpstr>
      <vt:lpstr>PowerPoint bemutató</vt:lpstr>
      <vt:lpstr>PowerPoint bemutató</vt:lpstr>
      <vt:lpstr>PowerPoint bemutató</vt:lpstr>
      <vt:lpstr>PowerPoint bemutató</vt:lpstr>
      <vt:lpstr>PowerPoint bemutató</vt:lpstr>
      <vt:lpstr>Jean-François Millet (1814–1875) a 19. századi realizmus egyik legmeghatározóbb francia festője és a Barbizoni iskola egyik alapítója volt.</vt:lpstr>
      <vt:lpstr>PowerPoint bemutató</vt:lpstr>
      <vt:lpstr>PowerPoint bemutató</vt:lpstr>
      <vt:lpstr>PowerPoint bemutató</vt:lpstr>
      <vt:lpstr>Gustave Courbet (1819–1877) a 19. századi francia festészet egyik legmeghatározóbb alakja, a realizmus vezéregyénisége és megteremtője</vt:lpstr>
      <vt:lpstr>PowerPoint bemutató</vt:lpstr>
      <vt:lpstr>PowerPoint bemutató</vt:lpstr>
      <vt:lpstr>PowerPoint bemutató</vt:lpstr>
      <vt:lpstr>PowerPoint bemutató</vt:lpstr>
      <vt:lpstr>Paál László (1846–1879) a 19. századi magyar tájképfestészet egyik legkiemelkedőbb alakja, a barbizoni iskola és a plein air (szabadban való festés) stílusának mestere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Barbizoni festők</dc:title>
  <dc:creator>user</dc:creator>
  <cp:lastModifiedBy>Judit</cp:lastModifiedBy>
  <cp:revision>45</cp:revision>
  <dcterms:created xsi:type="dcterms:W3CDTF">2026-02-14T15:37:36Z</dcterms:created>
  <dcterms:modified xsi:type="dcterms:W3CDTF">2026-02-21T07:54:25Z</dcterms:modified>
</cp:coreProperties>
</file>