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9" r:id="rId18"/>
    <p:sldId id="273" r:id="rId19"/>
    <p:sldId id="274" r:id="rId20"/>
    <p:sldId id="275" r:id="rId21"/>
    <p:sldId id="276" r:id="rId22"/>
    <p:sldId id="284" r:id="rId23"/>
    <p:sldId id="285" r:id="rId24"/>
    <p:sldId id="286" r:id="rId25"/>
    <p:sldId id="287" r:id="rId26"/>
    <p:sldId id="288" r:id="rId27"/>
    <p:sldId id="289" r:id="rId28"/>
    <p:sldId id="278" r:id="rId29"/>
    <p:sldId id="280" r:id="rId30"/>
    <p:sldId id="277" r:id="rId31"/>
    <p:sldId id="290" r:id="rId32"/>
    <p:sldId id="282" r:id="rId33"/>
    <p:sldId id="283" r:id="rId34"/>
    <p:sldId id="291" r:id="rId35"/>
    <p:sldId id="295" r:id="rId36"/>
    <p:sldId id="281" r:id="rId37"/>
    <p:sldId id="293" r:id="rId38"/>
    <p:sldId id="292" r:id="rId39"/>
    <p:sldId id="294" r:id="rId4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A2C58-2B5C-4579-9815-FCCB8D30C351}" type="datetimeFigureOut">
              <a:rPr lang="hu-HU" smtClean="0"/>
              <a:pPr/>
              <a:t>2026. 02. 14.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20541-D4F8-489E-ACFE-73AB766213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46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20541-D4F8-489E-ACFE-73AB7662135D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20541-D4F8-489E-ACFE-73AB7662135D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20541-D4F8-489E-ACFE-73AB7662135D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20541-D4F8-489E-ACFE-73AB7662135D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20541-D4F8-489E-ACFE-73AB7662135D}" type="slidenum">
              <a:rPr lang="hu-HU" smtClean="0"/>
              <a:pPr/>
              <a:t>39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E256-4614-41CA-B658-973C501FEA0C}" type="datetimeFigureOut">
              <a:rPr lang="hu-HU" smtClean="0"/>
              <a:pPr/>
              <a:t>2026. 02. 14.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6605-B97A-4214-B234-97CC96B555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E256-4614-41CA-B658-973C501FEA0C}" type="datetimeFigureOut">
              <a:rPr lang="hu-HU" smtClean="0"/>
              <a:pPr/>
              <a:t>2026. 02. 14.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6605-B97A-4214-B234-97CC96B555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E256-4614-41CA-B658-973C501FEA0C}" type="datetimeFigureOut">
              <a:rPr lang="hu-HU" smtClean="0"/>
              <a:pPr/>
              <a:t>2026. 02. 14.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6605-B97A-4214-B234-97CC96B555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E256-4614-41CA-B658-973C501FEA0C}" type="datetimeFigureOut">
              <a:rPr lang="hu-HU" smtClean="0"/>
              <a:pPr/>
              <a:t>2026. 02. 14.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6605-B97A-4214-B234-97CC96B555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E256-4614-41CA-B658-973C501FEA0C}" type="datetimeFigureOut">
              <a:rPr lang="hu-HU" smtClean="0"/>
              <a:pPr/>
              <a:t>2026. 02. 14.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6605-B97A-4214-B234-97CC96B555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E256-4614-41CA-B658-973C501FEA0C}" type="datetimeFigureOut">
              <a:rPr lang="hu-HU" smtClean="0"/>
              <a:pPr/>
              <a:t>2026. 02. 14.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6605-B97A-4214-B234-97CC96B555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E256-4614-41CA-B658-973C501FEA0C}" type="datetimeFigureOut">
              <a:rPr lang="hu-HU" smtClean="0"/>
              <a:pPr/>
              <a:t>2026. 02. 14.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6605-B97A-4214-B234-97CC96B555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E256-4614-41CA-B658-973C501FEA0C}" type="datetimeFigureOut">
              <a:rPr lang="hu-HU" smtClean="0"/>
              <a:pPr/>
              <a:t>2026. 02. 14.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6605-B97A-4214-B234-97CC96B555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E256-4614-41CA-B658-973C501FEA0C}" type="datetimeFigureOut">
              <a:rPr lang="hu-HU" smtClean="0"/>
              <a:pPr/>
              <a:t>2026. 02. 14.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6605-B97A-4214-B234-97CC96B555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E256-4614-41CA-B658-973C501FEA0C}" type="datetimeFigureOut">
              <a:rPr lang="hu-HU" smtClean="0"/>
              <a:pPr/>
              <a:t>2026. 02. 14.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6605-B97A-4214-B234-97CC96B555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E256-4614-41CA-B658-973C501FEA0C}" type="datetimeFigureOut">
              <a:rPr lang="hu-HU" smtClean="0"/>
              <a:pPr/>
              <a:t>2026. 02. 14.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6605-B97A-4214-B234-97CC96B555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CE256-4614-41CA-B658-973C501FEA0C}" type="datetimeFigureOut">
              <a:rPr lang="hu-HU" smtClean="0"/>
              <a:pPr/>
              <a:t>2026. 02. 14.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6605-B97A-4214-B234-97CC96B5559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213285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PORTRÉ FESTÉSZET</a:t>
            </a:r>
          </a:p>
          <a:p>
            <a:pPr algn="ctr"/>
            <a:r>
              <a:rPr lang="hu-HU" sz="4000" b="1" dirty="0" smtClean="0">
                <a:latin typeface="Arial Black" pitchFamily="34" charset="0"/>
              </a:rPr>
              <a:t> A XIX. SZÁZADBAN MAGYARORSZÁGON</a:t>
            </a:r>
            <a:endParaRPr lang="hu-HU" sz="40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683568" y="6021288"/>
            <a:ext cx="242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Rozgonyi Lászlóné 2025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User\Downloads\3_Kreutzinger_Kazinczy_18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0"/>
            <a:ext cx="6017895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052736"/>
            <a:ext cx="3059832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Joseph </a:t>
            </a:r>
            <a:r>
              <a:rPr lang="hu-HU" sz="2400" b="1" u="sng" dirty="0" err="1" smtClean="0"/>
              <a:t>Kreutzinger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Kazinczy Ferenc képmása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1808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51 x 45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Magyar Tudományos  Akadémia, Budapest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751344"/>
            <a:ext cx="3635896" cy="286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Donát János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 Kazinczy Ferenc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1812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97 x 46 cm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Nemzeti Múzeum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Történelmi Képcsarnok Festmény gyűjtemény Budapest</a:t>
            </a:r>
            <a:endParaRPr lang="hu-HU" sz="2400" dirty="0"/>
          </a:p>
        </p:txBody>
      </p:sp>
      <p:pic>
        <p:nvPicPr>
          <p:cNvPr id="2050" name="Picture 2" descr="http://kazinczyferencmuzeum.hu/wp-content/uploads/2020/08/Donat_Kazinczy-790x1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0"/>
            <a:ext cx="5328592" cy="6906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692696"/>
            <a:ext cx="3672408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Johann </a:t>
            </a:r>
            <a:r>
              <a:rPr lang="hu-HU" sz="2400" b="1" u="sng" dirty="0" err="1" smtClean="0"/>
              <a:t>Ender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Széchenyi Ferenc portréja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1823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fr-FR" sz="2400" dirty="0" smtClean="0"/>
              <a:t>318</a:t>
            </a:r>
            <a:r>
              <a:rPr lang="hu-HU" sz="2400" dirty="0" smtClean="0"/>
              <a:t> </a:t>
            </a:r>
            <a:r>
              <a:rPr lang="fr-FR" sz="2400" dirty="0" smtClean="0"/>
              <a:t> </a:t>
            </a:r>
            <a:r>
              <a:rPr lang="hu-HU" sz="2400" dirty="0" smtClean="0"/>
              <a:t>x </a:t>
            </a:r>
            <a:r>
              <a:rPr lang="fr-FR" sz="2400" dirty="0" smtClean="0"/>
              <a:t>220 cm</a:t>
            </a:r>
            <a:r>
              <a:rPr lang="hu-HU" sz="2400" dirty="0" smtClean="0"/>
              <a:t> </a:t>
            </a:r>
            <a:br>
              <a:rPr lang="hu-HU" sz="2400" dirty="0" smtClean="0"/>
            </a:br>
            <a:r>
              <a:rPr lang="hu-HU" sz="2400" dirty="0" smtClean="0"/>
              <a:t>Magyar Nemzeti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Múzeum, Budapest </a:t>
            </a:r>
            <a:endParaRPr lang="hu-HU" sz="2400" dirty="0"/>
          </a:p>
        </p:txBody>
      </p:sp>
      <p:pic>
        <p:nvPicPr>
          <p:cNvPr id="1026" name="Picture 2" descr="https://upload.wikimedia.org/wikipedia/commons/c/c0/Johann_Ender_-_Portrait_of_Ferenc_Sz%C3%A9ch%C3%A9ny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-10433"/>
            <a:ext cx="4771964" cy="6868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124744"/>
            <a:ext cx="4211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Friedrich von </a:t>
            </a:r>
            <a:r>
              <a:rPr lang="hu-HU" sz="2400" b="1" u="sng" dirty="0" err="1" smtClean="0"/>
              <a:t>Amerling</a:t>
            </a:r>
            <a:r>
              <a:rPr lang="hu-HU" sz="2400" b="1" u="sng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Gróf Széchenyi István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portréja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1934 (1836)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 vászon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280 x 160 cm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Tudományos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Akadémia Gyűjteménye Budapest</a:t>
            </a:r>
            <a:endParaRPr lang="hu-HU" sz="2400" dirty="0"/>
          </a:p>
        </p:txBody>
      </p:sp>
      <p:pic>
        <p:nvPicPr>
          <p:cNvPr id="37890" name="Picture 2" descr="https://upload.wikimedia.org/wikipedia/commons/thumb/e/e0/Amerling_sz%C3%A9chenyi.jpg/960px-Amerling_sz%C3%A9cheny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0"/>
            <a:ext cx="43086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980728"/>
            <a:ext cx="3096344" cy="255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Barabás Miklós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Deák Ferenc portréja </a:t>
            </a:r>
            <a:r>
              <a:rPr lang="hu-HU" sz="2400" dirty="0" smtClean="0"/>
              <a:t>1841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 vászon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98 x 79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Tudományos Akadémia gyűjteménye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Budapest</a:t>
            </a:r>
            <a:endParaRPr lang="hu-HU" sz="2400" dirty="0"/>
          </a:p>
        </p:txBody>
      </p:sp>
      <p:pic>
        <p:nvPicPr>
          <p:cNvPr id="11265" name="Picture 1" descr="C:\Users\User\Downloads\10_Barabás_Deák_18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6664" y="0"/>
            <a:ext cx="54478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836712"/>
            <a:ext cx="367240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Than Mór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Deák Ferenc portréja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1870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280 x 170 cm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Tudományos Akadémia gyűjteménye Budapest</a:t>
            </a:r>
            <a:endParaRPr lang="hu-HU" sz="2400" dirty="0"/>
          </a:p>
        </p:txBody>
      </p:sp>
      <p:pic>
        <p:nvPicPr>
          <p:cNvPr id="35842" name="Picture 2" descr="thumb_5977_default_big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4139952" y="0"/>
            <a:ext cx="4714874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79512" y="4077072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 smtClean="0"/>
              <a:t>A Than Mór által festett Deák-portré, amely 1867-ben készült (Forrás: Magyar Nemzeti Múzeum, Festménygyűjtemény)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692696"/>
            <a:ext cx="338437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Györgyi </a:t>
            </a:r>
            <a:r>
              <a:rPr lang="hu-HU" sz="2400" b="1" u="sng" dirty="0" err="1" smtClean="0"/>
              <a:t>Gierlg</a:t>
            </a:r>
            <a:r>
              <a:rPr lang="hu-HU" sz="2400" b="1" u="sng" dirty="0" smtClean="0"/>
              <a:t> Alajos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Deák Ferenc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1861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203 x 143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Magyar Nemzeti Galéria Budapest </a:t>
            </a:r>
            <a:endParaRPr lang="hu-HU" sz="24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87723" y="0"/>
            <a:ext cx="48327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0"/>
            <a:ext cx="5486400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79512" y="751344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Marastoni</a:t>
            </a:r>
            <a:r>
              <a:rPr lang="hu-HU" sz="2400" b="1" u="sng" dirty="0" smtClean="0"/>
              <a:t> Jakab </a:t>
            </a:r>
            <a:r>
              <a:rPr lang="hu-HU" sz="2400" b="1" dirty="0" smtClean="0"/>
              <a:t>Friedrich Ferenc vívómester portréja </a:t>
            </a: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1837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93 x 73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Nemzeti Múzeum, Történelmi Képcsarnok, 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836712"/>
            <a:ext cx="36724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Marastoni</a:t>
            </a:r>
            <a:r>
              <a:rPr lang="hu-HU" sz="2400" b="1" u="sng" dirty="0" smtClean="0"/>
              <a:t> Jakab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Nő tükör előtt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1840-es évek</a:t>
            </a:r>
            <a:br>
              <a:rPr lang="hu-HU" sz="2400" dirty="0" smtClean="0"/>
            </a:br>
            <a:r>
              <a:rPr lang="hu-HU" sz="2400" dirty="0" smtClean="0"/>
              <a:t>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77 x 60,5 cm</a:t>
            </a:r>
            <a:br>
              <a:rPr lang="hu-HU" sz="2400" dirty="0" smtClean="0"/>
            </a:br>
            <a:r>
              <a:rPr lang="hu-HU" sz="2400" dirty="0" err="1" smtClean="0"/>
              <a:t>Metská</a:t>
            </a:r>
            <a:r>
              <a:rPr lang="hu-HU" sz="2400" dirty="0" smtClean="0"/>
              <a:t> </a:t>
            </a:r>
            <a:r>
              <a:rPr lang="hu-HU" sz="2400" dirty="0" err="1" smtClean="0"/>
              <a:t>Galeria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Pozsony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5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1" y="0"/>
            <a:ext cx="5486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620688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Barabás Miklós  </a:t>
            </a:r>
            <a:r>
              <a:rPr lang="hu-HU" sz="2400" b="1" dirty="0" smtClean="0"/>
              <a:t>Vörösmarty Mihály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1836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76 x 61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Magyar Tudományos Akadémia Művészeti Gyűjtemény, Budapest</a:t>
            </a:r>
            <a:endParaRPr lang="hu-HU" sz="2400" dirty="0"/>
          </a:p>
        </p:txBody>
      </p:sp>
      <p:pic>
        <p:nvPicPr>
          <p:cNvPr id="6146" name="Picture 2" descr="Fájl:Barabas-vorosmart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2793" y="0"/>
            <a:ext cx="52916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870158"/>
            <a:ext cx="2880320" cy="255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Marastoni</a:t>
            </a:r>
            <a:r>
              <a:rPr lang="hu-HU" sz="2400" b="1" u="sng" dirty="0" smtClean="0"/>
              <a:t> Jakab </a:t>
            </a:r>
            <a:r>
              <a:rPr lang="hu-HU" sz="2400" b="1" dirty="0" smtClean="0"/>
              <a:t>Önarckép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1845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92 x 75 cm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Nemzeti Múzeum Történelmi Képcsarnok</a:t>
            </a:r>
            <a:endParaRPr lang="hu-HU" sz="2400" dirty="0"/>
          </a:p>
        </p:txBody>
      </p:sp>
      <p:pic>
        <p:nvPicPr>
          <p:cNvPr id="1028" name="Picture 4" descr="Giacomo Marastoni önarcképe, 1845 Magyar Nemzeti Múzeum, Történelmi Képcsarnok"/>
          <p:cNvPicPr>
            <a:picLocks noChangeAspect="1" noChangeArrowheads="1"/>
          </p:cNvPicPr>
          <p:nvPr/>
        </p:nvPicPr>
        <p:blipFill>
          <a:blip r:embed="rId3" cstate="email">
            <a:lum bright="20000" contrast="10000"/>
          </a:blip>
          <a:srcRect/>
          <a:stretch>
            <a:fillRect/>
          </a:stretch>
        </p:blipFill>
        <p:spPr bwMode="auto">
          <a:xfrm>
            <a:off x="3491880" y="0"/>
            <a:ext cx="54512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340768"/>
            <a:ext cx="3240360" cy="255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Anton  </a:t>
            </a:r>
            <a:r>
              <a:rPr lang="hu-HU" sz="2400" b="1" u="sng" dirty="0" err="1" smtClean="0"/>
              <a:t>Einsle</a:t>
            </a:r>
            <a:endParaRPr lang="hu-HU" sz="2400" b="1" u="sng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Kölcsey Ferenc portréja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1835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66 x 52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Magyar Tudományos Akadémia Művészeti Gyűjtemény, Budapest</a:t>
            </a:r>
            <a:endParaRPr lang="hu-HU" sz="2400" dirty="0"/>
          </a:p>
        </p:txBody>
      </p:sp>
      <p:sp>
        <p:nvSpPr>
          <p:cNvPr id="5122" name="AutoShape 2" descr="https://mta.hu/data/dokumentumok/muveszeti_gyujtemeny/Galeria/7_Einsle_K%C3%B6lcsey_18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4" name="AutoShape 4" descr="https://mta.hu/data/dokumentumok/muveszeti_gyujtemeny/Galeria/7_Einsle_K%C3%B6lcsey_18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5" name="Picture 5" descr="C:\Users\User\Downloads\7_Einsle_Kölcsey_18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0"/>
            <a:ext cx="53020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870158"/>
            <a:ext cx="3384376" cy="255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Barabás Miklós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Arany János portréja </a:t>
            </a:r>
            <a:r>
              <a:rPr lang="hu-HU" sz="2400" dirty="0" smtClean="0"/>
              <a:t>1884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158 x 118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Tudományos Akadémia Gyűjteménye Budapest</a:t>
            </a:r>
            <a:endParaRPr lang="hu-HU" sz="2400" b="1" dirty="0"/>
          </a:p>
        </p:txBody>
      </p:sp>
      <p:sp>
        <p:nvSpPr>
          <p:cNvPr id="4098" name="AutoShape 2" descr="https://mta200.hu/data/generated/articles/106/1065/article-106586/Barab_s_Mikl_s_Arany_J_nos_1884_focuspointscale_w878_fx-0.079180743243243_fy0.47448979591837.webp?key=811e739370f3a87e6e1397981b7bfbc3&amp;v=176105695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00" name="AutoShape 4" descr="https://mta200.hu/data/generated/articles/106/1065/article-106586/Barab_s_Mikl_s_Arany_J_nos_1884_focuspointscale_w878_fx-0.079180743243243_fy0.47448979591837.webp?key=811e739370f3a87e6e1397981b7bfbc3&amp;v=176105695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02" name="AutoShape 6" descr="https://mta200.hu/data/generated/articles/106/1065/article-106586/Barab_s_Mikl_s_Arany_J_nos_1884_focuspointscale_w878_fx-0.079180743243243_fy0.47448979591837.webp?key=811e739370f3a87e6e1397981b7bfbc3&amp;v=176105695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04" name="AutoShape 8" descr="Barabás Miklós: Arany János | MTA 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06" name="AutoShape 10" descr="Barabás Miklós: Arany János | MTA 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08" name="AutoShape 12" descr="Barabás Miklós: Arany János | MTA 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10" name="AutoShape 14" descr="Barabás Miklós: Arany János | MTA 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11" name="Picture 15" descr="C:\Users\User\Downloads\Barab_s_Mikl_s_Arany_J_nos_1884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1" y="-1"/>
            <a:ext cx="5172822" cy="6859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980728"/>
            <a:ext cx="3923928" cy="19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Molnár József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Turbános </a:t>
            </a:r>
            <a:r>
              <a:rPr lang="hu-HU" sz="2400" b="1" dirty="0"/>
              <a:t>férfi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-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o</a:t>
            </a:r>
            <a:r>
              <a:rPr lang="hu-HU" sz="2400" dirty="0" smtClean="0"/>
              <a:t>laj</a:t>
            </a:r>
            <a:r>
              <a:rPr lang="hu-HU" sz="2400" dirty="0"/>
              <a:t>, </a:t>
            </a:r>
            <a:r>
              <a:rPr lang="hu-HU" sz="2400" dirty="0" smtClean="0"/>
              <a:t>karton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/>
              <a:t>41 x 30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Magántulajdon</a:t>
            </a:r>
          </a:p>
        </p:txBody>
      </p:sp>
      <p:pic>
        <p:nvPicPr>
          <p:cNvPr id="4098" name="Picture 2" descr="https://www.hung-art.hu/kep/m/molnar_j/muvek/portr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3122" y="0"/>
            <a:ext cx="50708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0"/>
            <a:ext cx="5344160" cy="685800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251520" y="1177935"/>
            <a:ext cx="273630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Donát János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Férfi tervrajzzal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1823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Herman Ottó Múzeum – Városi Képtár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764704"/>
            <a:ext cx="38519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  </a:t>
            </a:r>
            <a:r>
              <a:rPr lang="hu-HU" sz="2400" b="1" dirty="0" err="1" smtClean="0"/>
              <a:t>Schoefft</a:t>
            </a:r>
            <a:r>
              <a:rPr lang="hu-HU" sz="2400" b="1" dirty="0" smtClean="0"/>
              <a:t> Ágost után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u="sng" dirty="0" err="1" smtClean="0"/>
              <a:t>Schoefft</a:t>
            </a:r>
            <a:r>
              <a:rPr lang="hu-HU" sz="2400" b="1" u="sng" dirty="0" smtClean="0"/>
              <a:t> József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Széchenyi István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Vaskapunál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1836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150 x x113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Bakony Múzeum, Veszprém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47106" name="Picture 2" descr="https://www.hung-art.hu/kep/s/schoefft/muvek/szechen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3513" y="0"/>
            <a:ext cx="5177790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79512" y="4941168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festményt később idősebb </a:t>
            </a:r>
            <a:r>
              <a:rPr lang="hu-HU" dirty="0" err="1" smtClean="0"/>
              <a:t>Schoefft</a:t>
            </a:r>
            <a:r>
              <a:rPr lang="hu-HU" dirty="0" smtClean="0"/>
              <a:t> József több példányban is lemásolta. Az itt bemutatott kép e másolatok egyike.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566678"/>
            <a:ext cx="3060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Borsos József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Nemzetőr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1848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110 x 86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Nemzeti Múzeum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Történelmi Képcsarnok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Budapest</a:t>
            </a:r>
            <a:endParaRPr lang="hu-HU" sz="2400" dirty="0"/>
          </a:p>
        </p:txBody>
      </p:sp>
      <p:pic>
        <p:nvPicPr>
          <p:cNvPr id="48130" name="Picture 2" descr="https://upload.wikimedia.org/wikipedia/commons/thumb/e/e2/Borsos_J%C3%B3zsef_Nemzet%C5%91r.JPG/960px-Borsos_J%C3%B3zsef_Nemzet%C5%91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2312" y="0"/>
            <a:ext cx="53008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476672"/>
            <a:ext cx="3563888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Brocky</a:t>
            </a:r>
            <a:r>
              <a:rPr lang="hu-HU" sz="2400" b="1" u="sng" dirty="0" smtClean="0"/>
              <a:t> Károly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Kmety György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 honvédtábornok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képmása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1850 körül</a:t>
            </a:r>
            <a:br>
              <a:rPr lang="hu-HU" sz="2400" dirty="0" smtClean="0"/>
            </a:b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61 x 51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Nemzeti Múzeum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Történelmi Képcsarnok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Budapest</a:t>
            </a:r>
            <a:endParaRPr lang="hu-HU" sz="2400" dirty="0"/>
          </a:p>
        </p:txBody>
      </p:sp>
      <p:pic>
        <p:nvPicPr>
          <p:cNvPr id="49154" name="Picture 2" descr="https://www.hung-art.hu/kep/b/brocky/muvek/2/brock2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69005" y="0"/>
            <a:ext cx="56749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620688"/>
            <a:ext cx="30243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Kovács Mihály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Előkelő magyar férfi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1850 körül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74 x 56 cm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Dobó István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Vármúzeum, Eger</a:t>
            </a:r>
          </a:p>
          <a:p>
            <a:endParaRPr lang="hu-HU" sz="2400" dirty="0"/>
          </a:p>
        </p:txBody>
      </p:sp>
      <p:pic>
        <p:nvPicPr>
          <p:cNvPr id="50178" name="Picture 2" descr="https://upload.wikimedia.org/wikipedia/commons/thumb/4/45/Kov%C3%A1cs_Magyar_f%C3%A9rfi.jpg/960px-Kov%C3%A1cs_Magyar_f%C3%A9rf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41390"/>
            <a:ext cx="5220072" cy="6775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836712"/>
            <a:ext cx="3240360" cy="255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Barabás Miklós </a:t>
            </a:r>
            <a:r>
              <a:rPr lang="hu-HU" sz="2400" b="1" dirty="0" smtClean="0"/>
              <a:t>Önarckép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1841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83 x 65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Nemzeti Galéria  A fővárosi képtárból Budapest </a:t>
            </a:r>
            <a:endParaRPr lang="hu-HU" sz="2400" dirty="0"/>
          </a:p>
        </p:txBody>
      </p:sp>
      <p:pic>
        <p:nvPicPr>
          <p:cNvPr id="2050" name="Picture 2" descr="https://upload.wikimedia.org/wikipedia/commons/d/d3/Barab%C3%A1s_%C3%96narck%C3%A9p_18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45767"/>
            <a:ext cx="5328592" cy="6766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692696"/>
            <a:ext cx="3096344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Kovács Mihály </a:t>
            </a:r>
            <a:r>
              <a:rPr lang="hu-HU" sz="2400" b="1" dirty="0" smtClean="0"/>
              <a:t>Önarckép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1850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Janus Pannonius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Múzeum, Pécs</a:t>
            </a:r>
            <a:endParaRPr lang="hu-HU" sz="2400" dirty="0"/>
          </a:p>
        </p:txBody>
      </p:sp>
      <p:pic>
        <p:nvPicPr>
          <p:cNvPr id="40962" name="Picture 2" descr="https://upload.wikimedia.org/wikipedia/commons/5/54/Kov%C3%A1cs_Mih%C3%A1ly_%C3%B6narck%C3%A9p_18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98892" y="0"/>
            <a:ext cx="56215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332656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400"/>
              </a:lnSpc>
            </a:pPr>
            <a:r>
              <a:rPr lang="hu-HU" sz="2400" b="1" u="sng" dirty="0"/>
              <a:t>Barabás </a:t>
            </a:r>
            <a:r>
              <a:rPr lang="hu-HU" sz="2400" b="1" u="sng" dirty="0" smtClean="0"/>
              <a:t>Miklós</a:t>
            </a:r>
            <a:r>
              <a:rPr lang="hu-HU" sz="2400" b="1" dirty="0" smtClean="0"/>
              <a:t>: Róma a </a:t>
            </a:r>
            <a:r>
              <a:rPr lang="hu-HU" sz="2400" b="1" dirty="0" err="1" smtClean="0"/>
              <a:t>Ponte</a:t>
            </a:r>
            <a:r>
              <a:rPr lang="hu-HU" sz="2400" b="1" dirty="0" smtClean="0"/>
              <a:t>  </a:t>
            </a:r>
            <a:r>
              <a:rPr lang="hu-HU" sz="2400" b="1" dirty="0" err="1" smtClean="0"/>
              <a:t>Rottónde</a:t>
            </a:r>
            <a:r>
              <a:rPr lang="hu-HU" sz="2400" dirty="0" smtClean="0"/>
              <a:t>, </a:t>
            </a:r>
            <a:r>
              <a:rPr lang="hu-HU" sz="2400" dirty="0" smtClean="0"/>
              <a:t>1835</a:t>
            </a:r>
            <a:r>
              <a:rPr lang="hu-HU" sz="2400" dirty="0" smtClean="0"/>
              <a:t>, akvarell, ceruza </a:t>
            </a:r>
          </a:p>
          <a:p>
            <a:pPr algn="ctr" fontAlgn="base">
              <a:lnSpc>
                <a:spcPts val="2400"/>
              </a:lnSpc>
            </a:pPr>
            <a:r>
              <a:rPr lang="hu-HU" sz="2400" dirty="0" smtClean="0"/>
              <a:t>Papír, 24 x 34 cm, Szépművészeti Múzeum, Budapest</a:t>
            </a:r>
            <a:endParaRPr lang="hu-HU" sz="2400" dirty="0"/>
          </a:p>
        </p:txBody>
      </p:sp>
      <p:pic>
        <p:nvPicPr>
          <p:cNvPr id="10241" name="Picture 1" descr="C:\Users\User\Downloads\vjg_painting_4_6433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477" y="1052736"/>
            <a:ext cx="7473046" cy="5618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1177935"/>
            <a:ext cx="378092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Kovács Mihály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Kossuth kalapos önarckép </a:t>
            </a:r>
            <a:r>
              <a:rPr lang="hu-HU" sz="2400" dirty="0" smtClean="0"/>
              <a:t>1850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44 x 31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Szépművészeti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Múzeum, Budapest</a:t>
            </a:r>
            <a:endParaRPr lang="hu-HU" sz="2400" dirty="0"/>
          </a:p>
        </p:txBody>
      </p:sp>
      <p:pic>
        <p:nvPicPr>
          <p:cNvPr id="3074" name="Picture 2" descr="https://www.hung-art.hu/kep/k/kovacs/muvek/2/kovac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39343" y="0"/>
            <a:ext cx="44789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548680"/>
            <a:ext cx="237626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Barabás Miklós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Női  arckép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1831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30 x 62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Göcsej Múzeum Zalaegerszeg</a:t>
            </a:r>
            <a:endParaRPr lang="hu-HU" sz="2400" dirty="0"/>
          </a:p>
        </p:txBody>
      </p:sp>
      <p:pic>
        <p:nvPicPr>
          <p:cNvPr id="51202" name="Picture 2" descr="https://upload.wikimedia.org/wikipedia/commons/thumb/e/e9/Barab%C3%A1s_N%C5%91i_arck%C3%A9p.jpg/960px-Barab%C3%A1s_N%C5%91i_arck%C3%A9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0"/>
            <a:ext cx="5400004" cy="680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20688"/>
            <a:ext cx="3347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Borsos József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Női képmás bársonymentében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1850-es évek eleje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102 x 80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Nemzeti Galéria Budapest</a:t>
            </a:r>
          </a:p>
        </p:txBody>
      </p:sp>
      <p:pic>
        <p:nvPicPr>
          <p:cNvPr id="10242" name="Picture 2" descr="Fájl:Borsos Nő bársonymentéb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54688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182231"/>
            <a:ext cx="3096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Borsos József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Nő csipkegallérral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63 x 50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Magyar Nemzeti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Galéria, Budapest</a:t>
            </a:r>
          </a:p>
          <a:p>
            <a:pPr>
              <a:lnSpc>
                <a:spcPts val="2400"/>
              </a:lnSpc>
            </a:pPr>
            <a:endParaRPr lang="hu-HU" sz="2400" dirty="0" smtClean="0"/>
          </a:p>
        </p:txBody>
      </p:sp>
      <p:pic>
        <p:nvPicPr>
          <p:cNvPr id="3074" name="Picture 2" descr="https://mng.hu/app/uploads/2025/10/808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6120" y="0"/>
            <a:ext cx="53492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5516" y="188640"/>
            <a:ext cx="8712968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Györgyi </a:t>
            </a:r>
            <a:r>
              <a:rPr lang="hu-HU" sz="2400" b="1" u="sng" dirty="0" err="1" smtClean="0"/>
              <a:t>Giergl</a:t>
            </a:r>
            <a:r>
              <a:rPr lang="hu-HU" sz="2400" b="1" u="sng" dirty="0" smtClean="0"/>
              <a:t> Alajos: </a:t>
            </a:r>
            <a:r>
              <a:rPr lang="hu-HU" sz="2400" b="1" dirty="0" smtClean="0"/>
              <a:t>Vadásztársaság a Gerecse hegységben</a:t>
            </a:r>
            <a:r>
              <a:rPr lang="hu-HU" sz="2400" dirty="0" smtClean="0"/>
              <a:t>, 1859   olaj, vászon, 143 x 159 cm, (179) Szépművészeti Múzeum, Budapest</a:t>
            </a:r>
            <a:endParaRPr lang="hu-HU" sz="2400" dirty="0"/>
          </a:p>
        </p:txBody>
      </p:sp>
      <p:pic>
        <p:nvPicPr>
          <p:cNvPr id="3074" name="Picture 2" descr="Gyorgyi_Giergl_Alajos_Vadasztarsasag_a_Gerecse_hegysegben_uj-112926.jpg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895214" y="836712"/>
            <a:ext cx="7353571" cy="5831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upload.wikimedia.org/wikipedia/commons/thumb/3/3a/La_ronda_de_noche%2C_por_Rembrandt_van_Rijn.jpg/1280px-La_ronda_de_noche%2C_por_Rembrandt_van_Rijn.jpg?uselang=f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22" y="908720"/>
            <a:ext cx="7315156" cy="594928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Rembrandt</a:t>
            </a:r>
            <a:r>
              <a:rPr lang="hu-HU" sz="2400" b="1" dirty="0" smtClean="0"/>
              <a:t>: Éjjeli őrjárat</a:t>
            </a:r>
            <a:r>
              <a:rPr lang="hu-HU" sz="2400" dirty="0" smtClean="0"/>
              <a:t>, 1642, olaj, vászon, </a:t>
            </a:r>
            <a:r>
              <a:rPr lang="fr-FR" sz="2400" dirty="0" smtClean="0"/>
              <a:t>363 </a:t>
            </a:r>
            <a:r>
              <a:rPr lang="hu-HU" sz="2400" dirty="0" smtClean="0"/>
              <a:t>x</a:t>
            </a:r>
            <a:r>
              <a:rPr lang="fr-FR" sz="2400" dirty="0" smtClean="0"/>
              <a:t> 437 cm</a:t>
            </a:r>
            <a:r>
              <a:rPr lang="hu-HU" sz="2400" dirty="0" smtClean="0"/>
              <a:t> </a:t>
            </a:r>
            <a:br>
              <a:rPr lang="hu-HU" sz="2400" dirty="0" smtClean="0"/>
            </a:br>
            <a:r>
              <a:rPr lang="hu-HU" sz="2400" dirty="0" smtClean="0"/>
              <a:t> </a:t>
            </a:r>
            <a:r>
              <a:rPr lang="hu-HU" sz="2400" dirty="0" err="1" smtClean="0"/>
              <a:t>Rijksmuseum</a:t>
            </a:r>
            <a:r>
              <a:rPr lang="hu-HU" sz="2400" dirty="0" smtClean="0"/>
              <a:t>,  Amszterdam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692696"/>
            <a:ext cx="3024336" cy="255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Weber</a:t>
            </a:r>
            <a:r>
              <a:rPr lang="hu-HU" sz="2400" b="1" u="sng" dirty="0" smtClean="0"/>
              <a:t> Henrik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 </a:t>
            </a:r>
            <a:r>
              <a:rPr lang="hu-HU" sz="2400" b="1" dirty="0" err="1" smtClean="0"/>
              <a:t>Weber</a:t>
            </a:r>
            <a:r>
              <a:rPr lang="hu-HU" sz="2400" b="1" dirty="0" smtClean="0"/>
              <a:t> család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1846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210 x 160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 Budapesti Történeti Múzeum  Kiscelli Múzeum</a:t>
            </a:r>
            <a:endParaRPr lang="hu-HU" sz="2400" dirty="0"/>
          </a:p>
        </p:txBody>
      </p:sp>
      <p:pic>
        <p:nvPicPr>
          <p:cNvPr id="44034" name="Picture 2" descr="https://www.wga.hu/art/w/weber/famil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0"/>
            <a:ext cx="5323355" cy="684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548680"/>
            <a:ext cx="3240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Barabás Miklós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Családi kép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 (A </a:t>
            </a:r>
            <a:r>
              <a:rPr lang="hu-HU" sz="2400" b="1" dirty="0" err="1" smtClean="0"/>
              <a:t>Degenfeld</a:t>
            </a:r>
            <a:r>
              <a:rPr lang="hu-HU" sz="2400" b="1" dirty="0" smtClean="0"/>
              <a:t> család) 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1854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Herman Ottó Múzeum  Városi Galéria, Miskolc</a:t>
            </a:r>
          </a:p>
        </p:txBody>
      </p:sp>
      <p:pic>
        <p:nvPicPr>
          <p:cNvPr id="54274" name="Picture 2" descr="https://www.hung-art.hu/kep/b/barabas/muvek/1850-59/degenf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90896" y="0"/>
            <a:ext cx="51289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476673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Weber</a:t>
            </a:r>
            <a:r>
              <a:rPr lang="hu-HU" sz="2400" b="1" u="sng" dirty="0" smtClean="0"/>
              <a:t> Henrik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Mosonyi  Mihály zeneszerző felesége arcképe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1840-es évek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84 x 62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Nemzeti Galéria, Budapest</a:t>
            </a:r>
          </a:p>
        </p:txBody>
      </p:sp>
      <p:pic>
        <p:nvPicPr>
          <p:cNvPr id="55298" name="Picture 2" descr="https://www.wga.hu/art/w/weber/mosony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0806" y="-1"/>
            <a:ext cx="5551673" cy="6858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620688"/>
            <a:ext cx="30243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Györgyi </a:t>
            </a:r>
            <a:r>
              <a:rPr lang="hu-HU" sz="2400" b="1" u="sng" dirty="0" err="1" smtClean="0"/>
              <a:t>Giergl</a:t>
            </a:r>
            <a:r>
              <a:rPr lang="hu-HU" sz="2400" b="1" u="sng" dirty="0" smtClean="0"/>
              <a:t> Alajos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Czóbel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István, Emma, Minka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1854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95 x 72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Magyar Nemzeti Múzeum Történelmi Képcsarnok, Budapest</a:t>
            </a:r>
          </a:p>
          <a:p>
            <a:endParaRPr lang="hu-HU" sz="2400" dirty="0"/>
          </a:p>
        </p:txBody>
      </p:sp>
      <p:pic>
        <p:nvPicPr>
          <p:cNvPr id="53250" name="Picture 2" descr="https://upload.wikimedia.org/wikipedia/commons/8/83/Gy%C3%B6rgyi%2C_Alajos_-_Portrait_of_Istv%C3%A1n%2C_Emma_and_Minka_Cz%C3%B3bel_%281857%29.jpg?uselang=f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3" y="0"/>
            <a:ext cx="50849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04664"/>
            <a:ext cx="3312368" cy="286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Johann Nepomuk </a:t>
            </a:r>
            <a:r>
              <a:rPr lang="hu-HU" sz="2400" b="1" u="sng" dirty="0" err="1" smtClean="0"/>
              <a:t>Ender</a:t>
            </a:r>
            <a:r>
              <a:rPr lang="hu-HU" sz="2400" b="1" u="sng" dirty="0" smtClean="0"/>
              <a:t> </a:t>
            </a:r>
            <a:r>
              <a:rPr lang="hu-HU" sz="2400" b="1" dirty="0" smtClean="0"/>
              <a:t>Gróf Széchenyi István Görögországi útján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1818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akvarell, papír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232 x 179  mm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Magyar Tudományos Akadémia, Művészeti Gyűjtemény, Budapest</a:t>
            </a:r>
            <a:endParaRPr lang="hu-HU" sz="2400" dirty="0"/>
          </a:p>
        </p:txBody>
      </p:sp>
      <p:pic>
        <p:nvPicPr>
          <p:cNvPr id="18434" name="Picture 2" descr="https://upload.wikimedia.org/wikipedia/commons/f/f9/Ender_Szechenyi_18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5142" y="0"/>
            <a:ext cx="48229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870158"/>
            <a:ext cx="3456384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Johann Nepomuk </a:t>
            </a:r>
            <a:r>
              <a:rPr lang="hu-HU" sz="2400" b="1" u="sng" dirty="0" err="1" smtClean="0"/>
              <a:t>Ender</a:t>
            </a:r>
            <a:r>
              <a:rPr lang="hu-HU" sz="2400" b="1" u="sng" dirty="0" smtClean="0"/>
              <a:t> </a:t>
            </a:r>
            <a:r>
              <a:rPr lang="hu-HU" sz="2400" b="1" dirty="0" smtClean="0"/>
              <a:t>Görög lány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1821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76 x 61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Magyar Tudományos Akadémia, Művészeti Gyűjtemény Budapest</a:t>
            </a:r>
            <a:endParaRPr lang="hu-HU" sz="2400" dirty="0"/>
          </a:p>
        </p:txBody>
      </p:sp>
      <p:pic>
        <p:nvPicPr>
          <p:cNvPr id="20481" name="Picture 1" descr="C:\Users\User\Downloads\4_Ender_Görög_lány_18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0"/>
            <a:ext cx="49977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8640960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Than Mór: </a:t>
            </a:r>
            <a:r>
              <a:rPr lang="hu-HU" sz="2400" b="1" dirty="0" smtClean="0"/>
              <a:t>Barabás Miklós műterme</a:t>
            </a:r>
            <a:r>
              <a:rPr lang="hu-HU" sz="2400" dirty="0" smtClean="0"/>
              <a:t>, 1846-47, vízfestmény</a:t>
            </a:r>
            <a:r>
              <a:rPr lang="hu-HU" sz="2400" dirty="0"/>
              <a:t>, </a:t>
            </a:r>
            <a:r>
              <a:rPr lang="hu-HU" sz="2400" dirty="0" smtClean="0"/>
              <a:t>papír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13 x </a:t>
            </a:r>
            <a:r>
              <a:rPr lang="hu-HU" sz="2400" dirty="0" smtClean="0"/>
              <a:t>17 cm, </a:t>
            </a:r>
            <a:r>
              <a:rPr lang="hu-HU" sz="2400" dirty="0" smtClean="0"/>
              <a:t>Szépművészeti Múzeum, (Magyar Nemzeti Galéria) </a:t>
            </a:r>
            <a:r>
              <a:rPr lang="hu-HU" sz="2400" dirty="0"/>
              <a:t>Budapest</a:t>
            </a:r>
          </a:p>
        </p:txBody>
      </p:sp>
      <p:pic>
        <p:nvPicPr>
          <p:cNvPr id="25602" name="Picture 2" descr="https://upload.wikimedia.org/wikipedia/commons/1/13/Than_M%C3%B3r_Barab%C3%A1s_Mikl%C3%B3s_m%C5%B1term%C3%A9b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1881" y="1196752"/>
            <a:ext cx="7440238" cy="5512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692696"/>
            <a:ext cx="3168352" cy="255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Barabás Miklós </a:t>
            </a:r>
            <a:r>
              <a:rPr lang="hu-HU" sz="2400" b="1" dirty="0" smtClean="0"/>
              <a:t>Műteremben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(Teleki Róza</a:t>
            </a:r>
            <a:r>
              <a:rPr lang="hu-HU" sz="2400" dirty="0" smtClean="0"/>
              <a:t>)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1838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akvarell, papír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248  x 175 mm Szépművészeti Múzeum Budapest</a:t>
            </a:r>
            <a:endParaRPr lang="hu-HU" sz="2400" dirty="0"/>
          </a:p>
        </p:txBody>
      </p:sp>
      <p:pic>
        <p:nvPicPr>
          <p:cNvPr id="24578" name="Picture 2" descr="https://www.hung-art.hu/kep/b/barabas/muvek/akvarell/teleki_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0"/>
            <a:ext cx="47928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5760" y="476672"/>
            <a:ext cx="322210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Kozina</a:t>
            </a:r>
            <a:r>
              <a:rPr lang="hu-HU" sz="2400" b="1" u="sng" dirty="0" smtClean="0"/>
              <a:t> Sándor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/>
              <a:t>Önarckép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1832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olaj</a:t>
            </a:r>
            <a:r>
              <a:rPr lang="hu-HU" sz="2400" dirty="0"/>
              <a:t>, </a:t>
            </a:r>
            <a:r>
              <a:rPr lang="hu-HU" sz="2400" dirty="0" smtClean="0"/>
              <a:t>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/>
              <a:t>73 x 58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Magyar Nemzeti </a:t>
            </a:r>
            <a:r>
              <a:rPr lang="hu-HU" sz="2400" dirty="0" smtClean="0"/>
              <a:t>Galéria, Budapest</a:t>
            </a:r>
            <a:endParaRPr lang="hu-HU" sz="2400" dirty="0"/>
          </a:p>
        </p:txBody>
      </p:sp>
      <p:pic>
        <p:nvPicPr>
          <p:cNvPr id="26630" name="Picture 6" descr="https://upload.wikimedia.org/wikipedia/commons/thumb/9/9b/Kozina_S%C3%A1ndor_%C3%96narck%C3%A9p_1832.jpg/960px-Kozina_S%C3%A1ndor_%C3%96narck%C3%A9p_18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0"/>
            <a:ext cx="5486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764704"/>
            <a:ext cx="3348880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Kozina</a:t>
            </a:r>
            <a:r>
              <a:rPr lang="hu-HU" sz="2400" b="1" u="sng" dirty="0" smtClean="0"/>
              <a:t> Sándor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 Fejérváry Gábor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1837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Akvarell, ceruza,  papír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22 x 18 cm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Szépművészeti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Múzeum, Budapest</a:t>
            </a:r>
          </a:p>
        </p:txBody>
      </p:sp>
      <p:pic>
        <p:nvPicPr>
          <p:cNvPr id="23554" name="Picture 2" descr="Fájl:Fejérváry Gáb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0"/>
            <a:ext cx="50505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750</Words>
  <Application>Microsoft Office PowerPoint</Application>
  <PresentationFormat>Diavetítés a képernyőre (4:3 oldalarány)</PresentationFormat>
  <Paragraphs>215</Paragraphs>
  <Slides>39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0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Szilágyi Klári</dc:title>
  <dc:creator>.Piroska</dc:creator>
  <cp:lastModifiedBy>Judit</cp:lastModifiedBy>
  <cp:revision>176</cp:revision>
  <dcterms:created xsi:type="dcterms:W3CDTF">2026-01-24T18:25:11Z</dcterms:created>
  <dcterms:modified xsi:type="dcterms:W3CDTF">2026-02-14T07:58:04Z</dcterms:modified>
</cp:coreProperties>
</file>