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6" r:id="rId2"/>
    <p:sldId id="348" r:id="rId3"/>
    <p:sldId id="349" r:id="rId4"/>
    <p:sldId id="351" r:id="rId5"/>
    <p:sldId id="353" r:id="rId6"/>
    <p:sldId id="358" r:id="rId7"/>
    <p:sldId id="355" r:id="rId8"/>
    <p:sldId id="354" r:id="rId9"/>
    <p:sldId id="356" r:id="rId10"/>
    <p:sldId id="357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6" r:id="rId28"/>
    <p:sldId id="439" r:id="rId29"/>
    <p:sldId id="378" r:id="rId30"/>
    <p:sldId id="379" r:id="rId31"/>
    <p:sldId id="380" r:id="rId32"/>
    <p:sldId id="385" r:id="rId33"/>
    <p:sldId id="382" r:id="rId34"/>
    <p:sldId id="383" r:id="rId35"/>
    <p:sldId id="384" r:id="rId36"/>
    <p:sldId id="406" r:id="rId37"/>
    <p:sldId id="386" r:id="rId38"/>
    <p:sldId id="387" r:id="rId39"/>
    <p:sldId id="388" r:id="rId40"/>
    <p:sldId id="389" r:id="rId41"/>
    <p:sldId id="391" r:id="rId42"/>
    <p:sldId id="392" r:id="rId43"/>
    <p:sldId id="393" r:id="rId44"/>
    <p:sldId id="395" r:id="rId45"/>
    <p:sldId id="396" r:id="rId46"/>
    <p:sldId id="399" r:id="rId47"/>
    <p:sldId id="400" r:id="rId48"/>
    <p:sldId id="401" r:id="rId49"/>
    <p:sldId id="402" r:id="rId50"/>
    <p:sldId id="403" r:id="rId51"/>
    <p:sldId id="404" r:id="rId52"/>
    <p:sldId id="405" r:id="rId53"/>
    <p:sldId id="407" r:id="rId54"/>
    <p:sldId id="410" r:id="rId55"/>
    <p:sldId id="408" r:id="rId56"/>
    <p:sldId id="409" r:id="rId57"/>
    <p:sldId id="411" r:id="rId58"/>
    <p:sldId id="441" r:id="rId59"/>
    <p:sldId id="412" r:id="rId60"/>
    <p:sldId id="413" r:id="rId61"/>
    <p:sldId id="414" r:id="rId62"/>
    <p:sldId id="415" r:id="rId63"/>
    <p:sldId id="416" r:id="rId64"/>
    <p:sldId id="417" r:id="rId65"/>
    <p:sldId id="419" r:id="rId66"/>
    <p:sldId id="420" r:id="rId67"/>
    <p:sldId id="421" r:id="rId68"/>
    <p:sldId id="422" r:id="rId69"/>
    <p:sldId id="423" r:id="rId70"/>
    <p:sldId id="424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  <p:sldId id="434" r:id="rId81"/>
    <p:sldId id="435" r:id="rId82"/>
    <p:sldId id="437" r:id="rId83"/>
    <p:sldId id="436" r:id="rId84"/>
    <p:sldId id="442" r:id="rId85"/>
    <p:sldId id="438" r:id="rId86"/>
    <p:sldId id="440" r:id="rId87"/>
  </p:sldIdLst>
  <p:sldSz cx="9144000" cy="6858000" type="screen4x3"/>
  <p:notesSz cx="6858000" cy="9144000"/>
  <p:photoAlbum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2B0A2-33EA-4F4B-9A0A-571530A6167E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61632-B969-4C72-9AEF-2B9041382AF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86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61632-B969-4C72-9AEF-2B9041382AF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13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214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3849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70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402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706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892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29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05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54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983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38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EEED-B7AB-417F-B95C-47931063A3EB}" type="datetimeFigureOut">
              <a:rPr lang="hu-HU" smtClean="0"/>
              <a:t>2026. 03. 12.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692E-56EE-4F67-853C-687B33183C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5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m.mult-kor.hu/mindig-elszamolt-minden-forinttal-a-dualizmus-kulnc-bankara-lanczy-leo-20201116" TargetMode="External"/><Relationship Id="rId4" Type="http://schemas.openxmlformats.org/officeDocument/2006/relationships/image" Target="../media/image2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jm.hu/a-benczur-palota-sotet-multja-es-fenyes-jelen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A_budapesti_V%C3%A1rosligeti_fasor_%C3%A9p%C3%BClete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26064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2026.03.04.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</a:t>
            </a:r>
            <a:b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Séta a Bajza és </a:t>
            </a:r>
            <a:br>
              <a:rPr lang="hu-H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Benczúr utcában, és a</a:t>
            </a:r>
            <a:br>
              <a:rPr lang="hu-H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Kőrössy</a:t>
            </a:r>
            <a:r>
              <a:rPr lang="hu-H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villa</a:t>
            </a:r>
            <a:br>
              <a:rPr lang="hu-HU" sz="27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Városligeti fasor 47. 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ResoArt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Villa</a:t>
            </a:r>
            <a:b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Benczúr </a:t>
            </a:r>
            <a:r>
              <a:rPr lang="hu-H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ház-Postamúzeum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Benczúr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utca</a:t>
            </a:r>
            <a: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95536" y="6267455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szaju2026.03.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 descr="20260304_1457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31567" y="2345441"/>
            <a:ext cx="5157064" cy="3867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5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37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705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37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63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38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875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385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8032" y="-558031"/>
            <a:ext cx="8064449" cy="9180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17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42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20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555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87" r="8889"/>
          <a:stretch/>
        </p:blipFill>
        <p:spPr>
          <a:xfrm rot="5400000">
            <a:off x="1453339" y="166332"/>
            <a:ext cx="6858000" cy="6525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56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735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57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16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584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00548" y="31092"/>
            <a:ext cx="6858000" cy="6795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9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021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50" t="15839" r="46012" b="10785"/>
          <a:stretch/>
        </p:blipFill>
        <p:spPr>
          <a:xfrm rot="5400000">
            <a:off x="1142829" y="-1142828"/>
            <a:ext cx="6966863" cy="9252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279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240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73663" y="-1273664"/>
            <a:ext cx="6858002" cy="9405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11561" y="260648"/>
            <a:ext cx="309634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 Benczúr u.44.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1910</a:t>
            </a:r>
          </a:p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Örömy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József(1832-1918)</a:t>
            </a:r>
          </a:p>
          <a:p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Villa irodaház. A Liechtenstein LGT Group pénzügyi vállalat tulajdonában/bérében</a:t>
            </a:r>
          </a:p>
        </p:txBody>
      </p:sp>
    </p:spTree>
    <p:extLst>
      <p:ext uri="{BB962C8B-B14F-4D97-AF65-F5344CB8AC3E}">
        <p14:creationId xmlns:p14="http://schemas.microsoft.com/office/powerpoint/2010/main" val="31388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10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3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12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66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121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04757" y="-1133104"/>
            <a:ext cx="6934485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94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121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5562" y="-1091075"/>
            <a:ext cx="7049390" cy="918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3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12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4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39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9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4258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2009" y="-1372509"/>
            <a:ext cx="7208498" cy="92525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596498" y="11089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Budapest, Benczúr u.18.sz.</a:t>
            </a:r>
          </a:p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Kínai Nagykövetség, konzuli részleg</a:t>
            </a:r>
            <a:endParaRPr lang="hu-H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0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4342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758"/>
          <a:stretch/>
        </p:blipFill>
        <p:spPr>
          <a:xfrm rot="5400000">
            <a:off x="2924737" y="610390"/>
            <a:ext cx="6858001" cy="563721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79512" y="332656"/>
            <a:ext cx="2592288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hu-HU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Budapest </a:t>
            </a:r>
          </a:p>
          <a:p>
            <a:pPr fontAlgn="base"/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Benczúr utca 17 – Bajza utca 27 </a:t>
            </a:r>
            <a:endParaRPr lang="hu-H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u-HU" sz="12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Benczúr u.-Bajza u. sarok</a:t>
            </a:r>
          </a:p>
          <a:p>
            <a:pPr fontAlgn="base"/>
            <a:r>
              <a:rPr lang="hu-HU" b="1" cap="all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Lánczy-villa</a:t>
            </a:r>
            <a:r>
              <a:rPr lang="hu-HU" b="1" cap="all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/>
            <a:r>
              <a:rPr lang="hu-HU" sz="11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egy </a:t>
            </a:r>
            <a:r>
              <a:rPr lang="hu-HU" sz="1100" b="1" cap="all" dirty="0">
                <a:latin typeface="Arial" panose="020B0604020202020204" pitchFamily="34" charset="0"/>
                <a:cs typeface="Arial" panose="020B0604020202020204" pitchFamily="34" charset="0"/>
              </a:rPr>
              <a:t>Pestépítő bankár </a:t>
            </a:r>
            <a:r>
              <a:rPr lang="hu-HU" sz="1100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otthona</a:t>
            </a:r>
          </a:p>
          <a:p>
            <a:pPr fontAlgn="base"/>
            <a:r>
              <a:rPr lang="hu-H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Korb</a:t>
            </a:r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Flóris és </a:t>
            </a:r>
            <a:r>
              <a:rPr lang="hu-HU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Giergl</a:t>
            </a:r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Kálmán</a:t>
            </a:r>
            <a:endParaRPr lang="hu-HU" b="1" cap="all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www.meselohazak.hu/wp-content/uploads/2025/11/lanczy_leo_portre.c6c08d34.fill-490x520-1-283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500"/>
            <a:ext cx="2695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76992" y="3117185"/>
            <a:ext cx="29115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Lánczy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Leó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(1852-1921)</a:t>
            </a:r>
          </a:p>
          <a:p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közgazdász</a:t>
            </a:r>
            <a:r>
              <a:rPr lang="hu-HU" sz="1600" b="1" dirty="0">
                <a:latin typeface="Arial" panose="020B0604020202020204" pitchFamily="34" charset="0"/>
                <a:cs typeface="Arial" panose="020B0604020202020204" pitchFamily="34" charset="0"/>
              </a:rPr>
              <a:t>, a Pesti Magyar Kereskedelmi Bank </a:t>
            </a:r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elnöke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53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76628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Dokumentum" showAsIcon="1" r:id="rId3" imgW="914400" imgH="771480" progId="Word.Document.12">
                  <p:embed/>
                </p:oleObj>
              </mc:Choice>
              <mc:Fallback>
                <p:oleObj name="Dokumentum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1945632" y="1412776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Ennél a dia kockánál a diavetítésből vissza kell lépni, és egy kattintásra olvasható a szöveg.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Utána újból  diavetítésre kell váltani.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286000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smtClean="0">
                <a:hlinkClick r:id="rId5"/>
              </a:rPr>
              <a:t>+ információ:</a:t>
            </a:r>
          </a:p>
          <a:p>
            <a:r>
              <a:rPr lang="hu-HU" dirty="0" smtClean="0">
                <a:hlinkClick r:id="rId5"/>
              </a:rPr>
              <a:t>https</a:t>
            </a:r>
            <a:r>
              <a:rPr lang="hu-HU" dirty="0">
                <a:hlinkClick r:id="rId5"/>
              </a:rPr>
              <a:t>://</a:t>
            </a:r>
            <a:r>
              <a:rPr lang="hu-HU" dirty="0" smtClean="0">
                <a:hlinkClick r:id="rId5"/>
              </a:rPr>
              <a:t>m.mult-kor.hu/mindig-elszamolt-minden-forinttal-a-dualizmus-kulnc-bankara-lanczy-leo-20201116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849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46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97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24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7569" y="836871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95536" y="692696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 Benczúr u.42.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Irodaház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1992</a:t>
            </a:r>
          </a:p>
          <a:p>
            <a:r>
              <a:rPr lang="hu-HU" dirty="0" smtClean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65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346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meselohazak.hu/wp-content/uploads/2025/11/034b_nagykep-198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2" y="1356302"/>
            <a:ext cx="3539082" cy="536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67544" y="144413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1898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025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78467" y="-1178467"/>
            <a:ext cx="6858000" cy="92149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403648" y="548680"/>
            <a:ext cx="4158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 Városligeti fasor 34-36</a:t>
            </a:r>
          </a:p>
          <a:p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Andrássy palota</a:t>
            </a:r>
          </a:p>
          <a:p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Gyalus László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(1865-1941)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ÁÉB Bank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Zrt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működött benne,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most a  MASZ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12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73338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323528" y="404664"/>
            <a:ext cx="337326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Wodianer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ház</a:t>
            </a:r>
          </a:p>
          <a:p>
            <a:r>
              <a:rPr lang="hu-H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 Városligeti fasor 45.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1907-1908</a:t>
            </a:r>
          </a:p>
          <a:p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Vidor Emil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(1867-1952)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Magyar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Katolikus Püspöki 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Konferencia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 (MKPK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testülete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9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10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3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10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10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251520" y="332656"/>
            <a:ext cx="34291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Kőrössy-villa</a:t>
            </a:r>
            <a:endParaRPr lang="hu-H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ma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ResoArt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Villa)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 Városligeti fasor45.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1899-1900</a:t>
            </a:r>
          </a:p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Kőrössy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Albert Kálmán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(1869-1955)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0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27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83568" y="11967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1904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9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440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323528" y="332656"/>
            <a:ext cx="349326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Klösz</a:t>
            </a:r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villa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Fasor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Irodaház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Budapest Városligeti fasor 49.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1894</a:t>
            </a:r>
          </a:p>
          <a:p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Schubert Ármin</a:t>
            </a:r>
          </a:p>
          <a:p>
            <a:r>
              <a:rPr lang="hu-H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Hikisch</a:t>
            </a:r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Lajos(1844-1924)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806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44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22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1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94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281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70179" y="-1213587"/>
            <a:ext cx="7203641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/>
          <p:cNvSpPr txBox="1"/>
          <p:nvPr/>
        </p:nvSpPr>
        <p:spPr>
          <a:xfrm>
            <a:off x="395536" y="476672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 Benczúr u.34.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ENSZ villa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64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15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2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47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2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2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3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8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3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8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4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76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60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9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6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58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70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4580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17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30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9437" y="857958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467545" y="692696"/>
            <a:ext cx="338437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Benczúr utca 32. </a:t>
            </a:r>
            <a:endParaRPr lang="hu-HU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1900-as évek elején épült.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Építtetője: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Neumann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Frigyes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China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Railway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 Group Limited (kínai állami vasúttársaság) közvetlen kereskedelmi képviselete és magyarországi központja</a:t>
            </a:r>
            <a:r>
              <a:rPr lang="hu-H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r>
              <a:rPr lang="hu-HU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40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184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08980" y="-885450"/>
            <a:ext cx="6858000" cy="8628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7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194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22037" y="-615891"/>
            <a:ext cx="6847390" cy="8100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0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194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81059" y="-600886"/>
            <a:ext cx="6961395" cy="7956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15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28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3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354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76521" y="-564960"/>
            <a:ext cx="6898463" cy="8028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2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35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4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35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1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3716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93" b="3592"/>
          <a:stretch/>
        </p:blipFill>
        <p:spPr>
          <a:xfrm rot="5400000">
            <a:off x="1835241" y="-437479"/>
            <a:ext cx="5455919" cy="91350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77144" y="116632"/>
            <a:ext cx="4724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IVÁNYI GRÜNWALD, Béla</a:t>
            </a:r>
          </a:p>
          <a:p>
            <a:r>
              <a:rPr lang="nn-NO" b="1" dirty="0">
                <a:latin typeface="Arial" panose="020B0604020202020204" pitchFamily="34" charset="0"/>
                <a:cs typeface="Arial" panose="020B0604020202020204" pitchFamily="34" charset="0"/>
              </a:rPr>
              <a:t>(b. 1867, Somogysom, d. 1940, Budapest)</a:t>
            </a:r>
          </a:p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kertben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1911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8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71800" y="2276872"/>
            <a:ext cx="2911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Faragó Géza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(1877-1928)</a:t>
            </a:r>
          </a:p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bűnből az enyészetbe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1905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Tempera, kartonra festve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8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373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6656" y="-779304"/>
            <a:ext cx="6886185" cy="838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7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3731"/>
          <p:cNvPicPr>
            <a:picLocks noGrp="1" noChangeAspect="1"/>
          </p:cNvPicPr>
          <p:nvPr isPhoto="1"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46737" y="-1246740"/>
            <a:ext cx="6858001" cy="9351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251520" y="116632"/>
            <a:ext cx="388843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Budapest </a:t>
            </a:r>
            <a:r>
              <a:rPr lang="hu-H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VI., Benczúr utca 27</a:t>
            </a:r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Benczúr ház</a:t>
            </a:r>
          </a:p>
          <a:p>
            <a:r>
              <a:rPr lang="hu-H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Postamúzeum</a:t>
            </a:r>
          </a:p>
          <a:p>
            <a:r>
              <a:rPr lang="hu-HU" sz="2000" b="1" dirty="0" err="1">
                <a:solidFill>
                  <a:srgbClr val="00B050"/>
                </a:solidFill>
              </a:rPr>
              <a:t>Marmorek</a:t>
            </a:r>
            <a:r>
              <a:rPr lang="hu-HU" sz="2000" b="1" dirty="0">
                <a:solidFill>
                  <a:srgbClr val="00B050"/>
                </a:solidFill>
              </a:rPr>
              <a:t> </a:t>
            </a:r>
            <a:r>
              <a:rPr lang="hu-HU" sz="2000" b="1" dirty="0" smtClean="0">
                <a:solidFill>
                  <a:srgbClr val="00B050"/>
                </a:solidFill>
              </a:rPr>
              <a:t>Oszkár</a:t>
            </a:r>
          </a:p>
          <a:p>
            <a:r>
              <a:rPr lang="hu-HU" sz="2000" dirty="0" smtClean="0"/>
              <a:t>(1863– 1909)</a:t>
            </a:r>
          </a:p>
          <a:p>
            <a:r>
              <a:rPr lang="hu-HU" sz="2000" dirty="0" smtClean="0"/>
              <a:t> </a:t>
            </a:r>
            <a:r>
              <a:rPr lang="hu-HU" sz="2000" dirty="0"/>
              <a:t>zsidó </a:t>
            </a:r>
            <a:r>
              <a:rPr lang="hu-HU" sz="2000" dirty="0" smtClean="0"/>
              <a:t>származású</a:t>
            </a:r>
          </a:p>
          <a:p>
            <a:r>
              <a:rPr lang="hu-HU" sz="2000" dirty="0" smtClean="0"/>
              <a:t>osztrák</a:t>
            </a:r>
            <a:r>
              <a:rPr lang="hu-HU" sz="2000" dirty="0"/>
              <a:t> </a:t>
            </a:r>
            <a:r>
              <a:rPr lang="hu-HU" sz="2000" b="1" dirty="0"/>
              <a:t>építész</a:t>
            </a:r>
            <a:r>
              <a:rPr lang="hu-HU" sz="2000" dirty="0"/>
              <a:t>.</a:t>
            </a:r>
            <a:endParaRPr lang="hu-HU" sz="2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7622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380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52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38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4411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07504" y="76470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n-NO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IVÁNYI GRÜNWALD, Béla</a:t>
            </a:r>
          </a:p>
          <a:p>
            <a:r>
              <a:rPr lang="nn-NO" b="1" dirty="0">
                <a:latin typeface="Arial" panose="020B0604020202020204" pitchFamily="34" charset="0"/>
                <a:cs typeface="Arial" panose="020B0604020202020204" pitchFamily="34" charset="0"/>
              </a:rPr>
              <a:t>(b. 1867, Somogysom, d. 1940, Budapest</a:t>
            </a:r>
            <a:r>
              <a:rPr lang="nn-NO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Aranykor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1915 körül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Olaj, vászon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145 x 104,5 cm</a:t>
            </a:r>
          </a:p>
          <a:p>
            <a:endParaRPr lang="nn-N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11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39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85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39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86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4203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227704">
            <a:off x="1375794" y="-1074829"/>
            <a:ext cx="6367914" cy="94838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07504" y="3990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CSONTVÁRY KOSZTKA, Tivadar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(b. 1853, Kisszeben, d. 1919, Budapest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23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544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005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6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064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098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07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66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08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4325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683568" y="62068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Zsolnay kiállítás</a:t>
            </a:r>
            <a:endParaRPr lang="hu-H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82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36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57151" y="844384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églalap 2"/>
          <p:cNvSpPr/>
          <p:nvPr/>
        </p:nvSpPr>
        <p:spPr>
          <a:xfrm>
            <a:off x="107504" y="5229200"/>
            <a:ext cx="36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hlinkClick r:id="rId3"/>
              </a:rPr>
              <a:t>https://vjm.hu/a-benczur-palota-sotet-multja-es-fenyes-jelene</a:t>
            </a:r>
            <a:r>
              <a:rPr lang="hu-HU" dirty="0" smtClean="0">
                <a:hlinkClick r:id="rId3"/>
              </a:rPr>
              <a:t>/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94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08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412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0951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9798" y="374049"/>
            <a:ext cx="6858001" cy="6109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7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110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62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11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09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195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5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20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6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20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415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20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06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23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74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435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36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8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51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9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6520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06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70225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23723" y="282408"/>
            <a:ext cx="6924389" cy="6316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107504" y="1412775"/>
            <a:ext cx="2578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Perlrott</a:t>
            </a:r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Csaba Vilmos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(1880-1955)</a:t>
            </a:r>
          </a:p>
          <a:p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Parkland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1910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70214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650150" y="-635850"/>
            <a:ext cx="6858000" cy="8129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zövegdoboz 2"/>
          <p:cNvSpPr txBox="1"/>
          <p:nvPr/>
        </p:nvSpPr>
        <p:spPr>
          <a:xfrm>
            <a:off x="251520" y="260648"/>
            <a:ext cx="1655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Tihanyi Lajos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(1885-1938)</a:t>
            </a:r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310583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Tihanyi Lajos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(1885-1938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Nyár </a:t>
            </a:r>
            <a:r>
              <a:rPr lang="hu-H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Szécsénykovácsiban</a:t>
            </a:r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7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70257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0752" y="-686283"/>
            <a:ext cx="6873083" cy="8215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66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hlinkClick r:id="rId2"/>
              </a:rPr>
              <a:t>https://hu.wikipedia.org/wiki/A_budapesti_V%C3%A1rosligeti_fasor_%</a:t>
            </a:r>
            <a:r>
              <a:rPr lang="hu-HU" dirty="0" smtClean="0">
                <a:hlinkClick r:id="rId2"/>
              </a:rPr>
              <a:t>C3%A9p%C3%BCletei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6142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0260304_123710"/>
          <p:cNvPicPr>
            <a:picLocks noGrp="1" noChangeAspect="1"/>
          </p:cNvPicPr>
          <p:nvPr isPhoto="1"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342219" y="658031"/>
            <a:ext cx="6858001" cy="5541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36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4520</TotalTime>
  <Words>293</Words>
  <Application>Microsoft Office PowerPoint</Application>
  <PresentationFormat>Diavetítés a képernyőre (4:3 oldalarány)</PresentationFormat>
  <Paragraphs>93</Paragraphs>
  <Slides>86</Slides>
  <Notes>1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86</vt:i4>
      </vt:variant>
    </vt:vector>
  </HeadingPairs>
  <TitlesOfParts>
    <vt:vector size="88" baseType="lpstr">
      <vt:lpstr>Office-téma</vt:lpstr>
      <vt:lpstr>Dokumentum</vt:lpstr>
      <vt:lpstr>2026.03.04. Budapest Séta a Bajza és  Benczúr utcában, és a Kőrössy villa  Városligeti fasor 47.  ResoArt Villa Benczúr ház-Postamúzeum Benczúr utca 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2026.03.06. Budapest Kőrössy villa Városligeti fasor 47.  ResoArt Villa</dc:title>
  <dc:creator>Judit</dc:creator>
  <cp:lastModifiedBy>Judit</cp:lastModifiedBy>
  <cp:revision>34</cp:revision>
  <dcterms:created xsi:type="dcterms:W3CDTF">2026-03-06T08:20:30Z</dcterms:created>
  <dcterms:modified xsi:type="dcterms:W3CDTF">2026-03-12T08:40:01Z</dcterms:modified>
</cp:coreProperties>
</file>