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87" r:id="rId3"/>
    <p:sldId id="497" r:id="rId4"/>
    <p:sldId id="388" r:id="rId5"/>
    <p:sldId id="389" r:id="rId6"/>
    <p:sldId id="391" r:id="rId7"/>
    <p:sldId id="392" r:id="rId8"/>
    <p:sldId id="393" r:id="rId9"/>
    <p:sldId id="394" r:id="rId10"/>
    <p:sldId id="395" r:id="rId11"/>
    <p:sldId id="396" r:id="rId12"/>
    <p:sldId id="397" r:id="rId13"/>
    <p:sldId id="398" r:id="rId14"/>
    <p:sldId id="399" r:id="rId15"/>
    <p:sldId id="400" r:id="rId16"/>
    <p:sldId id="401" r:id="rId17"/>
    <p:sldId id="404" r:id="rId18"/>
    <p:sldId id="405" r:id="rId19"/>
    <p:sldId id="407" r:id="rId20"/>
    <p:sldId id="408" r:id="rId21"/>
    <p:sldId id="409" r:id="rId22"/>
    <p:sldId id="410" r:id="rId23"/>
    <p:sldId id="411" r:id="rId24"/>
    <p:sldId id="413" r:id="rId25"/>
    <p:sldId id="415" r:id="rId26"/>
    <p:sldId id="416" r:id="rId27"/>
    <p:sldId id="417" r:id="rId28"/>
    <p:sldId id="418" r:id="rId29"/>
    <p:sldId id="419" r:id="rId30"/>
    <p:sldId id="420" r:id="rId31"/>
    <p:sldId id="421" r:id="rId32"/>
    <p:sldId id="422" r:id="rId33"/>
    <p:sldId id="423" r:id="rId34"/>
    <p:sldId id="424" r:id="rId35"/>
    <p:sldId id="425" r:id="rId36"/>
    <p:sldId id="426" r:id="rId37"/>
    <p:sldId id="427" r:id="rId38"/>
    <p:sldId id="428" r:id="rId39"/>
    <p:sldId id="429" r:id="rId40"/>
    <p:sldId id="430" r:id="rId41"/>
    <p:sldId id="431" r:id="rId42"/>
    <p:sldId id="432" r:id="rId43"/>
    <p:sldId id="433" r:id="rId44"/>
    <p:sldId id="434" r:id="rId45"/>
    <p:sldId id="435" r:id="rId46"/>
    <p:sldId id="436" r:id="rId47"/>
    <p:sldId id="437" r:id="rId48"/>
    <p:sldId id="438" r:id="rId49"/>
    <p:sldId id="439" r:id="rId50"/>
    <p:sldId id="441" r:id="rId51"/>
    <p:sldId id="442" r:id="rId52"/>
    <p:sldId id="443" r:id="rId53"/>
    <p:sldId id="445" r:id="rId54"/>
    <p:sldId id="446" r:id="rId55"/>
    <p:sldId id="447" r:id="rId56"/>
    <p:sldId id="448" r:id="rId57"/>
    <p:sldId id="450" r:id="rId58"/>
    <p:sldId id="452" r:id="rId59"/>
    <p:sldId id="453" r:id="rId60"/>
    <p:sldId id="455" r:id="rId61"/>
    <p:sldId id="456" r:id="rId62"/>
    <p:sldId id="459" r:id="rId63"/>
    <p:sldId id="461" r:id="rId64"/>
    <p:sldId id="460" r:id="rId65"/>
    <p:sldId id="462" r:id="rId66"/>
    <p:sldId id="464" r:id="rId67"/>
    <p:sldId id="465" r:id="rId68"/>
    <p:sldId id="466" r:id="rId69"/>
    <p:sldId id="467" r:id="rId70"/>
    <p:sldId id="468" r:id="rId71"/>
    <p:sldId id="469" r:id="rId72"/>
    <p:sldId id="470" r:id="rId73"/>
    <p:sldId id="471" r:id="rId74"/>
    <p:sldId id="472" r:id="rId75"/>
    <p:sldId id="473" r:id="rId76"/>
    <p:sldId id="474" r:id="rId77"/>
    <p:sldId id="475" r:id="rId78"/>
    <p:sldId id="476" r:id="rId79"/>
    <p:sldId id="477" r:id="rId80"/>
    <p:sldId id="478" r:id="rId81"/>
    <p:sldId id="479" r:id="rId82"/>
    <p:sldId id="480" r:id="rId83"/>
    <p:sldId id="481" r:id="rId84"/>
    <p:sldId id="482" r:id="rId85"/>
    <p:sldId id="484" r:id="rId86"/>
    <p:sldId id="485" r:id="rId87"/>
    <p:sldId id="486" r:id="rId88"/>
    <p:sldId id="487" r:id="rId89"/>
    <p:sldId id="488" r:id="rId90"/>
    <p:sldId id="489" r:id="rId91"/>
    <p:sldId id="490" r:id="rId92"/>
    <p:sldId id="491" r:id="rId93"/>
    <p:sldId id="492" r:id="rId94"/>
    <p:sldId id="493" r:id="rId95"/>
    <p:sldId id="494" r:id="rId96"/>
    <p:sldId id="495" r:id="rId97"/>
    <p:sldId id="496" r:id="rId98"/>
    <p:sldId id="498" r:id="rId99"/>
    <p:sldId id="499" r:id="rId100"/>
    <p:sldId id="500" r:id="rId101"/>
    <p:sldId id="501" r:id="rId102"/>
    <p:sldId id="502" r:id="rId103"/>
    <p:sldId id="503" r:id="rId104"/>
    <p:sldId id="504" r:id="rId105"/>
    <p:sldId id="505" r:id="rId106"/>
    <p:sldId id="506" r:id="rId107"/>
    <p:sldId id="507" r:id="rId108"/>
    <p:sldId id="508" r:id="rId109"/>
    <p:sldId id="509" r:id="rId110"/>
    <p:sldId id="510" r:id="rId111"/>
    <p:sldId id="511" r:id="rId112"/>
    <p:sldId id="513" r:id="rId113"/>
    <p:sldId id="514" r:id="rId114"/>
    <p:sldId id="515" r:id="rId115"/>
    <p:sldId id="516" r:id="rId116"/>
  </p:sldIdLst>
  <p:sldSz cx="9144000" cy="6858000" type="screen4x3"/>
  <p:notesSz cx="6858000" cy="9144000"/>
  <p:photoAlbum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2" d="100"/>
        <a:sy n="4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presProps" Target="pres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FBBD-A660-4774-A4D3-BCE1A0122294}" type="datetimeFigureOut">
              <a:rPr lang="hu-HU" smtClean="0"/>
              <a:t>2026. 03. 12.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F28AD-AD50-45FC-A093-84BB9A60490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6377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FBBD-A660-4774-A4D3-BCE1A0122294}" type="datetimeFigureOut">
              <a:rPr lang="hu-HU" smtClean="0"/>
              <a:t>2026. 03. 12.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F28AD-AD50-45FC-A093-84BB9A60490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7492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FBBD-A660-4774-A4D3-BCE1A0122294}" type="datetimeFigureOut">
              <a:rPr lang="hu-HU" smtClean="0"/>
              <a:t>2026. 03. 12.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F28AD-AD50-45FC-A093-84BB9A60490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9708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FBBD-A660-4774-A4D3-BCE1A0122294}" type="datetimeFigureOut">
              <a:rPr lang="hu-HU" smtClean="0"/>
              <a:t>2026. 03. 12.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F28AD-AD50-45FC-A093-84BB9A60490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9386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FBBD-A660-4774-A4D3-BCE1A0122294}" type="datetimeFigureOut">
              <a:rPr lang="hu-HU" smtClean="0"/>
              <a:t>2026. 03. 12.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F28AD-AD50-45FC-A093-84BB9A60490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2424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FBBD-A660-4774-A4D3-BCE1A0122294}" type="datetimeFigureOut">
              <a:rPr lang="hu-HU" smtClean="0"/>
              <a:t>2026. 03. 12.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F28AD-AD50-45FC-A093-84BB9A60490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4196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FBBD-A660-4774-A4D3-BCE1A0122294}" type="datetimeFigureOut">
              <a:rPr lang="hu-HU" smtClean="0"/>
              <a:t>2026. 03. 12.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F28AD-AD50-45FC-A093-84BB9A60490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2026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FBBD-A660-4774-A4D3-BCE1A0122294}" type="datetimeFigureOut">
              <a:rPr lang="hu-HU" smtClean="0"/>
              <a:t>2026. 03. 12.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F28AD-AD50-45FC-A093-84BB9A60490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3991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FBBD-A660-4774-A4D3-BCE1A0122294}" type="datetimeFigureOut">
              <a:rPr lang="hu-HU" smtClean="0"/>
              <a:t>2026. 03. 12.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F28AD-AD50-45FC-A093-84BB9A60490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7445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FBBD-A660-4774-A4D3-BCE1A0122294}" type="datetimeFigureOut">
              <a:rPr lang="hu-HU" smtClean="0"/>
              <a:t>2026. 03. 12.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F28AD-AD50-45FC-A093-84BB9A60490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7342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FBBD-A660-4774-A4D3-BCE1A0122294}" type="datetimeFigureOut">
              <a:rPr lang="hu-HU" smtClean="0"/>
              <a:t>2026. 03. 12.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F28AD-AD50-45FC-A093-84BB9A60490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4963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2FBBD-A660-4774-A4D3-BCE1A0122294}" type="datetimeFigureOut">
              <a:rPr lang="hu-HU" smtClean="0"/>
              <a:t>2026. 03. 12.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F28AD-AD50-45FC-A093-84BB9A60490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5291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pestbuda.hu/cikk/20220427_melto_a_fouri_kornyezethez_145_eve_keszult_el_az_adam_palota_es_gyonyoru_falfestmenyei" TargetMode="External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estbuda.hu/cikk/20210120_a_szep_kapuk_mestere_jungfer_gyula_alkotasai_reprezentativ_kozepuleteinket_diszitik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1884" TargetMode="External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hu.wikipedia.org/w/index.php?title=M%C3%A1ty%C3%A1s-k%C3%BAt&amp;action=edit&amp;redlink=1" TargetMode="External"/><Relationship Id="rId4" Type="http://schemas.openxmlformats.org/officeDocument/2006/relationships/hyperlink" Target="https://hu.wikipedia.org/wiki/Strobl_Alajo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-1836712" y="141277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2026.03.07.</a:t>
            </a:r>
            <a:b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Budapest</a:t>
            </a:r>
            <a:b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Wenckheim</a:t>
            </a:r>
            <a:r>
              <a:rPr lang="hu-HU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palota, </a:t>
            </a:r>
            <a:r>
              <a:rPr lang="hu-HU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Festetics </a:t>
            </a:r>
            <a:r>
              <a:rPr lang="hu-HU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palota, </a:t>
            </a:r>
            <a:r>
              <a:rPr lang="hu-HU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Magyar </a:t>
            </a:r>
            <a:r>
              <a:rPr lang="hu-HU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Nemzeti Múzeum,</a:t>
            </a:r>
            <a:br>
              <a:rPr lang="hu-HU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Várkert bazár</a:t>
            </a:r>
            <a:endParaRPr lang="hu-HU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-900608" y="4293096"/>
            <a:ext cx="6400800" cy="1752600"/>
          </a:xfrm>
        </p:spPr>
        <p:txBody>
          <a:bodyPr/>
          <a:lstStyle/>
          <a:p>
            <a:r>
              <a:rPr lang="hu-HU" b="1" dirty="0" smtClean="0"/>
              <a:t>MID </a:t>
            </a:r>
            <a:r>
              <a:rPr lang="hu-HU" b="1" dirty="0" err="1" smtClean="0"/>
              <a:t>Travel</a:t>
            </a:r>
            <a:endParaRPr lang="hu-HU" b="1" dirty="0" smtClean="0"/>
          </a:p>
          <a:p>
            <a:r>
              <a:rPr lang="hu-HU" b="1" dirty="0" smtClean="0"/>
              <a:t>szervezés</a:t>
            </a:r>
            <a:endParaRPr lang="hu-HU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251520" y="6309320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szaju2026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 descr="20260307_15500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43831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244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09535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997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15271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419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15272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87623" y="814358"/>
            <a:ext cx="6912768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085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15273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601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15280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975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15304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291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15353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432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églalap 2"/>
          <p:cNvSpPr/>
          <p:nvPr/>
        </p:nvSpPr>
        <p:spPr>
          <a:xfrm>
            <a:off x="251520" y="548680"/>
            <a:ext cx="35283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kapukat 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Ybl Miklós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 tervei alapján készítette el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Jungfer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Gyula 1883-ban.</a:t>
            </a: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Különleges felajánlás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: Ybl eredetileg az olcsóbb öntöttvasból tervezte a rácsokat, de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Jungfer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– hogy bizonyítsa szakmai rátermettségét – 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kovácsoltvasból készítette el őket öntöttvas áron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. Ez a munka hozta meg számára az országos hírnevet.</a:t>
            </a:r>
          </a:p>
        </p:txBody>
      </p:sp>
    </p:spTree>
    <p:extLst>
      <p:ext uri="{BB962C8B-B14F-4D97-AF65-F5344CB8AC3E}">
        <p14:creationId xmlns:p14="http://schemas.microsoft.com/office/powerpoint/2010/main" val="142273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15494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2" y="-20671"/>
            <a:ext cx="9252521" cy="69393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521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15500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744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16102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029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16102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119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09535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595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16104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821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16113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225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16114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971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16403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432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églalap 2"/>
          <p:cNvSpPr/>
          <p:nvPr/>
        </p:nvSpPr>
        <p:spPr>
          <a:xfrm>
            <a:off x="179513" y="188640"/>
            <a:ext cx="38209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Semmelweis Orvostörténeti </a:t>
            </a:r>
            <a:r>
              <a:rPr lang="hu-H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Múzeum</a:t>
            </a: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Budapest, Apród utca 1-3.</a:t>
            </a: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1790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körül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épült</a:t>
            </a: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Itt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született Semmelweis Ignác 1818-ban.</a:t>
            </a:r>
          </a:p>
        </p:txBody>
      </p:sp>
    </p:spTree>
    <p:extLst>
      <p:ext uri="{BB962C8B-B14F-4D97-AF65-F5344CB8AC3E}">
        <p14:creationId xmlns:p14="http://schemas.microsoft.com/office/powerpoint/2010/main" val="195107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16404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154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16404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867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09535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983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09542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182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09542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389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10044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453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10053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367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10102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935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10104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285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10112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19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50412_10475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41387" y="844213"/>
            <a:ext cx="6872899" cy="51546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églalap 2"/>
          <p:cNvSpPr/>
          <p:nvPr/>
        </p:nvSpPr>
        <p:spPr>
          <a:xfrm>
            <a:off x="179512" y="404664"/>
            <a:ext cx="3600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Igazságtalannak tartotta a trianoni békediktátumot a brit sajtómágnás, Lord </a:t>
            </a:r>
            <a:r>
              <a:rPr lang="hu-H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Rothermere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, és 1927-ben írt cikkében a magyarlakta határ menti zónák visszacsatolását javasolta. A hálás magyarság </a:t>
            </a:r>
            <a:r>
              <a:rPr lang="hu-H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díszkutat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állíttatott a tiszteletére, amelyet kilencven évvel ezelőtt avattak fel a </a:t>
            </a:r>
            <a:r>
              <a:rPr lang="hu-H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Wenckheim-palota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(ma fővárosi könyvtár) </a:t>
            </a:r>
            <a:r>
              <a:rPr lang="hu-H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előtti </a:t>
            </a:r>
            <a:r>
              <a:rPr lang="hu-H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téren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1929-ben.</a:t>
            </a: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Hódmezővásárhelyen a Szántó Kovács János utca volt </a:t>
            </a:r>
            <a:r>
              <a:rPr lang="hu-H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Rothemere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 utca az 1930-as években.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4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10114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132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10122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83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10123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495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10303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015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10314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110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10355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815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10361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975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10373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61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10382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608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10382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476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14523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33117" y="838910"/>
            <a:ext cx="6878960" cy="51592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églalap 2"/>
          <p:cNvSpPr/>
          <p:nvPr/>
        </p:nvSpPr>
        <p:spPr>
          <a:xfrm>
            <a:off x="179512" y="332656"/>
            <a:ext cx="36724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Wenckheim-palota</a:t>
            </a:r>
            <a:endParaRPr lang="hu-HU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Budapest VIII.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ker. </a:t>
            </a: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Szabó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Ervin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tér 1.</a:t>
            </a: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1889</a:t>
            </a:r>
          </a:p>
          <a:p>
            <a:r>
              <a:rPr lang="hu-HU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Meinig</a:t>
            </a:r>
            <a:r>
              <a:rPr lang="hu-H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Arthur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(1853- 1904)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hu-H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1931 óta a Fővárosi Szabó Ervin </a:t>
            </a:r>
            <a:endParaRPr lang="hu-H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Könyvtár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 központi épülete</a:t>
            </a:r>
          </a:p>
        </p:txBody>
      </p:sp>
    </p:spTree>
    <p:extLst>
      <p:ext uri="{BB962C8B-B14F-4D97-AF65-F5344CB8AC3E}">
        <p14:creationId xmlns:p14="http://schemas.microsoft.com/office/powerpoint/2010/main" val="270375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10385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88103" y="790557"/>
            <a:ext cx="6908939" cy="5181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252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10390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219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10391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148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10391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938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10423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543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10425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717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10432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212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10434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031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10501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754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10513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844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09514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5686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églalap 2"/>
          <p:cNvSpPr/>
          <p:nvPr/>
        </p:nvSpPr>
        <p:spPr>
          <a:xfrm>
            <a:off x="323528" y="332656"/>
            <a:ext cx="35283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Jungfer</a:t>
            </a:r>
            <a:r>
              <a:rPr lang="hu-H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Gyula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 (1841–1908) </a:t>
            </a:r>
            <a:endParaRPr lang="hu-H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19. századi magyar iparművészet egyik legmeghatározóbb alakja, „a műlakatosság </a:t>
            </a: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Cellinije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”, aki világhírűvé emelte a hazai </a:t>
            </a: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díszműkovácsolást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873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10515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880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11030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200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11033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672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11034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619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11051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372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11062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840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11071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516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11113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131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11340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210694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églalap 2"/>
          <p:cNvSpPr/>
          <p:nvPr/>
        </p:nvSpPr>
        <p:spPr>
          <a:xfrm>
            <a:off x="179512" y="260648"/>
            <a:ext cx="388843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Magyar Nemzeti </a:t>
            </a:r>
            <a:r>
              <a:rPr lang="hu-H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Múzeum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 (MNM) </a:t>
            </a:r>
            <a:endParaRPr lang="hu-H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Budapest, Múzeum krt.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14-16</a:t>
            </a: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1837 és 1847 között</a:t>
            </a:r>
            <a:endParaRPr lang="hu-H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Pollack </a:t>
            </a:r>
            <a:r>
              <a:rPr lang="hu-H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Mihály 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(1773-1855)</a:t>
            </a:r>
          </a:p>
          <a:p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Állandó kiállítások: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 Magyarország története két részben (államalapítástól a török korig, majd a 20. századig), a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Seuso-kincs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valamint római kori kőtár.</a:t>
            </a: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Időszaki kiállítás: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 2026. január 23-tól látogatható az 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„Attila”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 című nagyszabású nemzetközi tárlat.</a:t>
            </a:r>
          </a:p>
          <a:p>
            <a:endParaRPr lang="hu-H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b="1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3959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11341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740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09521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006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12110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662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12110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931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12112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581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12124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569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12130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649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12130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531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12144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123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12291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432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ép 2" descr="20260307_122906"/>
          <p:cNvPicPr>
            <a:picLocks noGrp="1" noChangeAspect="1"/>
          </p:cNvPicPr>
          <p:nvPr isPhoto="1"/>
        </p:nvPicPr>
        <p:blipFill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378458" y="-973793"/>
            <a:ext cx="1261873" cy="4018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016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12312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432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ép 2" descr="20260307_123046"/>
          <p:cNvPicPr>
            <a:picLocks noGrp="1" noChangeAspect="1"/>
          </p:cNvPicPr>
          <p:nvPr isPhoto="1"/>
        </p:nvPicPr>
        <p:blipFill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306481" y="-577387"/>
            <a:ext cx="1387537" cy="4000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319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123312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405067" y="119067"/>
            <a:ext cx="6889644" cy="658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ép 2" descr="20260307_123331"/>
          <p:cNvPicPr>
            <a:picLocks noGrp="1" noChangeAspect="1"/>
          </p:cNvPicPr>
          <p:nvPr isPhoto="1"/>
        </p:nvPicPr>
        <p:blipFill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490487" y="666061"/>
            <a:ext cx="3510618" cy="25557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333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09531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22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123857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17132" y="586516"/>
            <a:ext cx="6913134" cy="57401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682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12400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244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ép 2" descr="20260307_124033"/>
          <p:cNvPicPr>
            <a:picLocks noGrp="1" noChangeAspect="1"/>
          </p:cNvPicPr>
          <p:nvPr isPhoto="1"/>
        </p:nvPicPr>
        <p:blipFill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404521" y="-1020387"/>
            <a:ext cx="1302438" cy="3851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298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12495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14474" y="309130"/>
            <a:ext cx="7484424" cy="5613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ép 2" descr="20260307_124933"/>
          <p:cNvPicPr>
            <a:picLocks noGrp="1" noChangeAspect="1"/>
          </p:cNvPicPr>
          <p:nvPr isPhoto="1"/>
        </p:nvPicPr>
        <p:blipFill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333193" y="-289131"/>
            <a:ext cx="874966" cy="35587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656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125130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68720" y="-53104"/>
            <a:ext cx="6858000" cy="6964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63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125033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344485" y="-140805"/>
            <a:ext cx="6957393" cy="70402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723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12520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70471" y="842061"/>
            <a:ext cx="6858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ép 2" descr="20260307_125210"/>
          <p:cNvPicPr>
            <a:picLocks noGrp="1" noChangeAspect="1"/>
          </p:cNvPicPr>
          <p:nvPr isPhoto="1"/>
        </p:nvPicPr>
        <p:blipFill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699138" y="-33942"/>
            <a:ext cx="1169897" cy="34872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542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13020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208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13565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432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églalap 2"/>
          <p:cNvSpPr/>
          <p:nvPr/>
        </p:nvSpPr>
        <p:spPr>
          <a:xfrm>
            <a:off x="251520" y="332656"/>
            <a:ext cx="364715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Festetics család városi </a:t>
            </a:r>
            <a:r>
              <a:rPr lang="hu-H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palotája</a:t>
            </a: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VIII. Pollack M. tér 10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1862-65</a:t>
            </a:r>
          </a:p>
          <a:p>
            <a:r>
              <a:rPr lang="hu-H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Ybl </a:t>
            </a:r>
            <a:r>
              <a:rPr lang="hu-H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Miklós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(1814-1891) </a:t>
            </a:r>
          </a:p>
        </p:txBody>
      </p:sp>
    </p:spTree>
    <p:extLst>
      <p:ext uri="{BB962C8B-B14F-4D97-AF65-F5344CB8AC3E}">
        <p14:creationId xmlns:p14="http://schemas.microsoft.com/office/powerpoint/2010/main" val="68624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14020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095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14024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43250" y="838867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/>
          <p:cNvSpPr txBox="1"/>
          <p:nvPr/>
        </p:nvSpPr>
        <p:spPr>
          <a:xfrm>
            <a:off x="395536" y="476672"/>
            <a:ext cx="352839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Bródy Sándor utcai bejárattal szemben</a:t>
            </a: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Bródy </a:t>
            </a:r>
            <a:r>
              <a:rPr lang="hu-H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sándor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 utca 16. </a:t>
            </a:r>
          </a:p>
          <a:p>
            <a:r>
              <a:rPr lang="hu-H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Törley palota</a:t>
            </a: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1893–95 </a:t>
            </a:r>
            <a:endParaRPr lang="hu-H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Ray Rezső Lajos</a:t>
            </a: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Építész</a:t>
            </a:r>
          </a:p>
          <a:p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b="1" dirty="0" smtClean="0"/>
              <a:t>kovácsoltvas </a:t>
            </a:r>
            <a:r>
              <a:rPr lang="hu-HU" b="1" dirty="0"/>
              <a:t>mellvéd </a:t>
            </a:r>
            <a:r>
              <a:rPr lang="hu-HU" b="1" dirty="0" smtClean="0"/>
              <a:t>:</a:t>
            </a: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bár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a források nem nevezik meg egyértelműen minden egyes elem mesterét, a korszak legjelentősebb palotáin (mint például a közeli 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Ádám-palotán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) gyakran a híres műlakatos, </a:t>
            </a: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Jungfer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Gyula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 dolgozott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8902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09533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294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14025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536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14031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091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14054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560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14055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011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14082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06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14103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346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14104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974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14110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607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14121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229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14122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052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09533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019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14124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409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14125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209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14132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37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14142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906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14163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814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14172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87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14174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457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14180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880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14252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118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14305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702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09533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74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14315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501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14330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655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14331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825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14341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648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14365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455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14440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432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églalap 2"/>
          <p:cNvSpPr/>
          <p:nvPr/>
        </p:nvSpPr>
        <p:spPr>
          <a:xfrm>
            <a:off x="323528" y="188640"/>
            <a:ext cx="3600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Károlyi-palota</a:t>
            </a: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Budapest Pollack Mihály tér 3.</a:t>
            </a: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1869-71 </a:t>
            </a:r>
          </a:p>
          <a:p>
            <a:r>
              <a:rPr lang="hu-H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Ybl Miklós</a:t>
            </a: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(1814-1891)</a:t>
            </a:r>
          </a:p>
          <a:p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Az évtizedekig a háztömbben működő Magyar Rádió és Televízió egyik épületeként, műszaki raktárként funkcionáló egykori palota mára nagyon rossz állapotba került. </a:t>
            </a:r>
            <a:endParaRPr lang="hu-H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2246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14464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54501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églalap 2"/>
          <p:cNvSpPr/>
          <p:nvPr/>
        </p:nvSpPr>
        <p:spPr>
          <a:xfrm>
            <a:off x="107504" y="26064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Bókay</a:t>
            </a:r>
            <a:r>
              <a:rPr lang="hu-H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János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(1822–1884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hu-H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orvosprofesszor bérháza</a:t>
            </a: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Budapest</a:t>
            </a: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VIII. Múzeum utca 9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hu-H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Ybl Miklós</a:t>
            </a: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(1814-1891)</a:t>
            </a: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1870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09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14464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078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15264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432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églalap 3"/>
          <p:cNvSpPr/>
          <p:nvPr/>
        </p:nvSpPr>
        <p:spPr>
          <a:xfrm>
            <a:off x="179512" y="548680"/>
            <a:ext cx="352839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Állították a Magyar Mérnök és Építészegylet kezdeményezésére. A kiírt pályázatra többen jelentkeztek. </a:t>
            </a:r>
            <a:endParaRPr lang="hu-H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Megnyerte </a:t>
            </a:r>
            <a:r>
              <a:rPr lang="hu-H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Mayer Ede</a:t>
            </a:r>
            <a:r>
              <a:rPr lang="hu-H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Felállítás: 1896.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talpazata mészkő, 440 cm magas. A szobor bronz, 310 cm nagyságú. Ybl álló alakjának jobb kezében körző, a baljában tervrajzok. A talpazat lépcsőjén bronz babérkoszorú az építőművészet jelvényeivel.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Felirat a talpazaton: </a:t>
            </a:r>
            <a:endParaRPr lang="hu-H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hu-H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Ybl Miklós/ 1814-1891"</a:t>
            </a:r>
          </a:p>
        </p:txBody>
      </p:sp>
    </p:spTree>
    <p:extLst>
      <p:ext uri="{BB962C8B-B14F-4D97-AF65-F5344CB8AC3E}">
        <p14:creationId xmlns:p14="http://schemas.microsoft.com/office/powerpoint/2010/main" val="306286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7_15270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210694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églalap 2"/>
          <p:cNvSpPr/>
          <p:nvPr/>
        </p:nvSpPr>
        <p:spPr>
          <a:xfrm>
            <a:off x="323528" y="332656"/>
            <a:ext cx="3600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Várkert </a:t>
            </a:r>
            <a:r>
              <a:rPr lang="hu-H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Bazár</a:t>
            </a: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1875-1883</a:t>
            </a: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neoreneszánsz</a:t>
            </a:r>
            <a:endParaRPr lang="hu-H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Ybl Miklós</a:t>
            </a: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(1814-1891)</a:t>
            </a:r>
          </a:p>
          <a:p>
            <a:endParaRPr lang="hu-H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Eredetileg kereskedelmi funkciót töltött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be,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  <a:hlinkClick r:id="rId3" tooltip="1884"/>
              </a:rPr>
              <a:t>1884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-ben 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  <a:hlinkClick r:id="rId4" tooltip="Strobl Alajos"/>
              </a:rPr>
              <a:t>Strobl Alajos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 (a 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  <a:hlinkClick r:id="rId5" tooltip="Mátyás-kút (a lap nem létezik)"/>
              </a:rPr>
              <a:t>Mátyás-kút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 alkotója) volt az első szobrász, aki a bazár árkádsorán saját műtermet tudhatott a magáénak. Őt még körülbelül nyolcvan művésztársa követte az elkövetkezett száz év során.</a:t>
            </a:r>
          </a:p>
        </p:txBody>
      </p:sp>
    </p:spTree>
    <p:extLst>
      <p:ext uri="{BB962C8B-B14F-4D97-AF65-F5344CB8AC3E}">
        <p14:creationId xmlns:p14="http://schemas.microsoft.com/office/powerpoint/2010/main" val="4476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3963</TotalTime>
  <Words>271</Words>
  <Application>Microsoft Office PowerPoint</Application>
  <PresentationFormat>Diavetítés a képernyőre (4:3 oldalarány)</PresentationFormat>
  <Paragraphs>70</Paragraphs>
  <Slides>115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115</vt:i4>
      </vt:variant>
    </vt:vector>
  </HeadingPairs>
  <TitlesOfParts>
    <vt:vector size="116" baseType="lpstr">
      <vt:lpstr>Office-téma</vt:lpstr>
      <vt:lpstr>2026.03.07. Budapest Wenckheim palota,  Festetics palota,  Magyar Nemzeti Múzeum, Várkert bazár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2026.03.07. Budapest Wenckheim palota, Festetics palota, Magyar Nemzeti Múzeum, Várkert bazár</dc:title>
  <dc:creator>Judit</dc:creator>
  <cp:lastModifiedBy>Judit</cp:lastModifiedBy>
  <cp:revision>18</cp:revision>
  <dcterms:created xsi:type="dcterms:W3CDTF">2026-03-09T14:42:42Z</dcterms:created>
  <dcterms:modified xsi:type="dcterms:W3CDTF">2026-03-12T08:57:05Z</dcterms:modified>
</cp:coreProperties>
</file>