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256" r:id="rId2"/>
    <p:sldId id="257" r:id="rId3"/>
    <p:sldId id="300" r:id="rId4"/>
    <p:sldId id="265" r:id="rId5"/>
    <p:sldId id="266" r:id="rId6"/>
    <p:sldId id="260" r:id="rId7"/>
    <p:sldId id="259" r:id="rId8"/>
    <p:sldId id="267" r:id="rId9"/>
    <p:sldId id="286" r:id="rId10"/>
    <p:sldId id="287" r:id="rId11"/>
    <p:sldId id="288" r:id="rId12"/>
    <p:sldId id="289" r:id="rId13"/>
    <p:sldId id="290" r:id="rId14"/>
    <p:sldId id="357" r:id="rId15"/>
    <p:sldId id="292" r:id="rId16"/>
    <p:sldId id="291" r:id="rId17"/>
    <p:sldId id="261" r:id="rId18"/>
    <p:sldId id="268" r:id="rId19"/>
    <p:sldId id="358" r:id="rId20"/>
    <p:sldId id="297" r:id="rId21"/>
    <p:sldId id="298" r:id="rId22"/>
    <p:sldId id="271" r:id="rId23"/>
    <p:sldId id="270" r:id="rId24"/>
    <p:sldId id="262" r:id="rId25"/>
    <p:sldId id="263" r:id="rId26"/>
    <p:sldId id="272" r:id="rId27"/>
    <p:sldId id="285" r:id="rId28"/>
    <p:sldId id="275" r:id="rId29"/>
    <p:sldId id="274" r:id="rId30"/>
    <p:sldId id="283" r:id="rId31"/>
    <p:sldId id="299" r:id="rId32"/>
    <p:sldId id="276" r:id="rId33"/>
    <p:sldId id="315" r:id="rId34"/>
    <p:sldId id="314" r:id="rId35"/>
    <p:sldId id="293" r:id="rId36"/>
    <p:sldId id="294" r:id="rId37"/>
    <p:sldId id="296" r:id="rId38"/>
    <p:sldId id="302" r:id="rId39"/>
    <p:sldId id="304" r:id="rId40"/>
    <p:sldId id="306" r:id="rId41"/>
    <p:sldId id="308" r:id="rId42"/>
    <p:sldId id="359" r:id="rId43"/>
    <p:sldId id="309" r:id="rId44"/>
    <p:sldId id="312" r:id="rId45"/>
    <p:sldId id="316" r:id="rId46"/>
    <p:sldId id="322" r:id="rId47"/>
    <p:sldId id="338" r:id="rId48"/>
    <p:sldId id="348" r:id="rId49"/>
    <p:sldId id="332" r:id="rId50"/>
    <p:sldId id="340" r:id="rId51"/>
    <p:sldId id="339" r:id="rId52"/>
    <p:sldId id="333" r:id="rId53"/>
    <p:sldId id="334" r:id="rId54"/>
    <p:sldId id="336" r:id="rId55"/>
    <p:sldId id="337" r:id="rId56"/>
    <p:sldId id="317" r:id="rId57"/>
    <p:sldId id="318" r:id="rId58"/>
    <p:sldId id="320" r:id="rId59"/>
    <p:sldId id="325" r:id="rId60"/>
    <p:sldId id="327" r:id="rId61"/>
    <p:sldId id="330" r:id="rId62"/>
    <p:sldId id="328" r:id="rId63"/>
    <p:sldId id="344" r:id="rId64"/>
    <p:sldId id="346" r:id="rId65"/>
    <p:sldId id="353" r:id="rId66"/>
    <p:sldId id="347" r:id="rId67"/>
    <p:sldId id="281" r:id="rId68"/>
    <p:sldId id="351" r:id="rId69"/>
    <p:sldId id="352" r:id="rId70"/>
    <p:sldId id="354" r:id="rId71"/>
    <p:sldId id="356" r:id="rId72"/>
    <p:sldId id="280" r:id="rId73"/>
    <p:sldId id="360" r:id="rId74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411" autoAdjust="0"/>
  </p:normalViewPr>
  <p:slideViewPr>
    <p:cSldViewPr>
      <p:cViewPr>
        <p:scale>
          <a:sx n="62" d="100"/>
          <a:sy n="62" d="100"/>
        </p:scale>
        <p:origin x="-3024" y="-8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3710F2-EB7C-4D91-A281-D84B3D0A5407}" type="datetimeFigureOut">
              <a:rPr lang="hu-HU" smtClean="0"/>
              <a:pPr/>
              <a:t>2026. 02. 26.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D123EA-3B7D-4F23-BCAF-EB3E772D347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0930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123EA-3B7D-4F23-BCAF-EB3E772D347B}" type="slidenum">
              <a:rPr lang="hu-HU" smtClean="0"/>
              <a:pPr/>
              <a:t>24</a:t>
            </a:fld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6CAB9-822B-4805-A2A7-836D0E6BC254}" type="datetimeFigureOut">
              <a:rPr lang="hu-HU"/>
              <a:pPr>
                <a:defRPr/>
              </a:pPr>
              <a:t>2026. 02. 26.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BB014-42BF-49F0-9DE3-8A4520E9752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 spd="slow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7884B-B99C-448E-9E77-348EA60E3BE1}" type="datetimeFigureOut">
              <a:rPr lang="hu-HU"/>
              <a:pPr>
                <a:defRPr/>
              </a:pPr>
              <a:t>2026. 02. 26.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9CB4F-6BC3-4633-A4D0-6324AC4963F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 spd="slow" advTm="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909F2-8C5E-4C7A-8D71-02591FE5A25B}" type="datetimeFigureOut">
              <a:rPr lang="hu-HU"/>
              <a:pPr>
                <a:defRPr/>
              </a:pPr>
              <a:t>2026. 02. 26.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AE215-269F-4426-ACC8-AB7C351D30A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23B96-5860-4543-AE4B-2CF56FECCCF1}" type="datetimeFigureOut">
              <a:rPr lang="hu-HU"/>
              <a:pPr>
                <a:defRPr/>
              </a:pPr>
              <a:t>2026. 02. 26.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12023-8DA6-44B9-9BB0-A8E77EDD064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F1F91-F840-412E-843D-912B301BA78F}" type="datetimeFigureOut">
              <a:rPr lang="hu-HU"/>
              <a:pPr>
                <a:defRPr/>
              </a:pPr>
              <a:t>2026. 02. 26.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FFD8A-7996-473B-8402-8C797A08CAB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8BF79-022A-4AB7-B184-88FCCE4A668B}" type="datetimeFigureOut">
              <a:rPr lang="hu-HU"/>
              <a:pPr>
                <a:defRPr/>
              </a:pPr>
              <a:t>2026. 02. 26.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C7D22-A12B-441C-A981-A69A3B00639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7E8A5-411E-419D-94ED-BF07C3F472F8}" type="datetimeFigureOut">
              <a:rPr lang="hu-HU"/>
              <a:pPr>
                <a:defRPr/>
              </a:pPr>
              <a:t>2026. 02. 26.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CF16D-77A9-4385-80E2-2D8D0676941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3F9D5-7672-4CD4-BE66-CC059F04F7B1}" type="datetimeFigureOut">
              <a:rPr lang="hu-HU"/>
              <a:pPr>
                <a:defRPr/>
              </a:pPr>
              <a:t>2026. 02. 26.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16B77-F125-49D1-9B0F-1FB447C4275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 spd="slow" advTm="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73C9D-6891-4783-97E2-D51E350DDC5D}" type="datetimeFigureOut">
              <a:rPr lang="hu-HU"/>
              <a:pPr>
                <a:defRPr/>
              </a:pPr>
              <a:t>2026. 02. 26.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8BF35-AAD3-478A-B7F9-EBD471BAE4C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 spd="slow" advTm="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4A074-1AEB-41A7-9AA2-DCD83524B4D5}" type="datetimeFigureOut">
              <a:rPr lang="hu-HU"/>
              <a:pPr>
                <a:defRPr/>
              </a:pPr>
              <a:t>2026. 02. 26.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D85D2-8A0B-4FC9-B76B-386FF3126CE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 spd="slow" advTm="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6F836-9985-4C61-B674-E28A514C79D5}" type="datetimeFigureOut">
              <a:rPr lang="hu-HU"/>
              <a:pPr>
                <a:defRPr/>
              </a:pPr>
              <a:t>2026. 02. 26.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7EF7C-F579-41A9-BEAF-74BD1F6E65E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 spd="slow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531E16C-CA0B-49DC-B901-B868E602251F}" type="datetimeFigureOut">
              <a:rPr lang="hu-HU"/>
              <a:pPr>
                <a:defRPr/>
              </a:pPr>
              <a:t>2026. 02. 26.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2EE05A0-34C7-4BDF-95DA-0F3CCBA104B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500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Palazzo_Te_a_Mantova" TargetMode="External"/><Relationship Id="rId2" Type="http://schemas.openxmlformats.org/officeDocument/2006/relationships/hyperlink" Target="https://commons.wikimedia.org/wiki/Giulio_Romano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title=Amore_e_Psiche&amp;action=edit&amp;redlink=1" TargetMode="External"/><Relationship Id="rId2" Type="http://schemas.openxmlformats.org/officeDocument/2006/relationships/hyperlink" Target="https://commons.wikimedia.org/wiki/Giulio_Romano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hyperlink" Target="https://commons.wikimedia.org/wiki/Palazzo_Te_a_Mantova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Mantova felülről - fotó Roberto Merlo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4763" y="3079750"/>
            <a:ext cx="9148763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5" descr="https://images-na.ssl-images-amazon.com/images/I/51TLF12paWL._AC_UL320_SR218,320_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20664047">
            <a:off x="651946" y="1393879"/>
            <a:ext cx="1835150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2555776" y="0"/>
            <a:ext cx="4104456" cy="980728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>
              <a:defRPr/>
            </a:pPr>
            <a:r>
              <a:rPr lang="hu-HU" sz="4000" b="1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 A N T O V A</a:t>
            </a:r>
          </a:p>
        </p:txBody>
      </p:sp>
      <p:pic>
        <p:nvPicPr>
          <p:cNvPr id="2053" name="Picture 7" descr="Giulio Romano - Fresco on the south wall (detail) - WGA09548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348038" y="993775"/>
            <a:ext cx="2363787" cy="245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560551">
            <a:off x="6186427" y="1386791"/>
            <a:ext cx="2533650" cy="235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Szövegdoboz 7"/>
          <p:cNvSpPr txBox="1"/>
          <p:nvPr/>
        </p:nvSpPr>
        <p:spPr>
          <a:xfrm>
            <a:off x="1043608" y="6093296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DELL\Pictures\zene jel 3.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501008"/>
            <a:ext cx="2555776" cy="2197967"/>
          </a:xfrm>
          <a:prstGeom prst="rect">
            <a:avLst/>
          </a:prstGeom>
          <a:noFill/>
        </p:spPr>
      </p:pic>
      <p:sp>
        <p:nvSpPr>
          <p:cNvPr id="9" name="Szövegdoboz 8"/>
          <p:cNvSpPr txBox="1"/>
          <p:nvPr/>
        </p:nvSpPr>
        <p:spPr>
          <a:xfrm>
            <a:off x="2051720" y="4221088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Giuseppe Verdi, Rigoletto </a:t>
            </a:r>
            <a:r>
              <a:rPr lang="hu-HU" b="1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Melodies</a:t>
            </a:r>
            <a:r>
              <a:rPr lang="hu-HU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Piano</a:t>
            </a:r>
            <a:endParaRPr lang="hu-HU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8000">
    <p:fade/>
    <p:sndAc>
      <p:stSnd loop="1">
        <p:snd r:embed="rId2" name="Giuseppe_Verdi-_Rigoletto_Melodies_Piano_Vers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ile:Galleria degli Specchi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492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ile:Mantua 2013 01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7463"/>
            <a:ext cx="9299575" cy="697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ile:Lorenzo Leonbruno - Ceiling decoration (detail) - WGA1288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20638"/>
            <a:ext cx="5799138" cy="6848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Szövegdoboz 1"/>
          <p:cNvSpPr txBox="1">
            <a:spLocks noChangeArrowheads="1"/>
          </p:cNvSpPr>
          <p:nvPr/>
        </p:nvSpPr>
        <p:spPr bwMode="auto">
          <a:xfrm>
            <a:off x="6227763" y="765175"/>
            <a:ext cx="2641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2400" b="1">
                <a:solidFill>
                  <a:schemeClr val="bg1"/>
                </a:solidFill>
              </a:rPr>
              <a:t>Lorenzo Leonbruno</a:t>
            </a:r>
          </a:p>
          <a:p>
            <a:r>
              <a:rPr lang="hu-HU" altLang="hu-HU" sz="2400" b="1">
                <a:solidFill>
                  <a:schemeClr val="bg1"/>
                </a:solidFill>
              </a:rPr>
              <a:t>festő</a:t>
            </a:r>
          </a:p>
          <a:p>
            <a:r>
              <a:rPr lang="hu-HU" altLang="hu-HU" sz="2400" b="1">
                <a:solidFill>
                  <a:schemeClr val="bg1"/>
                </a:solidFill>
              </a:rPr>
              <a:t>/1489-1537/</a:t>
            </a: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upload.wikimedia.org/wikipedia/commons/thumb/0/05/Mantua_2013_013.jpg/800px-Mantua_2013_01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4925" y="0"/>
            <a:ext cx="9186885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Szövegdoboz 1"/>
          <p:cNvSpPr txBox="1">
            <a:spLocks noChangeArrowheads="1"/>
          </p:cNvSpPr>
          <p:nvPr/>
        </p:nvSpPr>
        <p:spPr bwMode="auto">
          <a:xfrm>
            <a:off x="250825" y="188913"/>
            <a:ext cx="25415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2000" b="1">
                <a:solidFill>
                  <a:schemeClr val="bg1"/>
                </a:solidFill>
              </a:rPr>
              <a:t>Gobelin szoba</a:t>
            </a:r>
          </a:p>
          <a:p>
            <a:r>
              <a:rPr lang="hu-HU" altLang="hu-HU" sz="2000" b="1">
                <a:solidFill>
                  <a:schemeClr val="bg1"/>
                </a:solidFill>
              </a:rPr>
              <a:t>Raffaello vázlata után </a:t>
            </a:r>
          </a:p>
          <a:p>
            <a:r>
              <a:rPr lang="hu-HU" altLang="hu-HU" sz="2000" b="1">
                <a:solidFill>
                  <a:schemeClr val="bg1"/>
                </a:solidFill>
              </a:rPr>
              <a:t>flamand mesterek</a:t>
            </a: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alace 20ducale_salone %%% 20dei 20fiumi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16013" y="12700"/>
            <a:ext cx="695325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ile:Mantua 2013 02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Szövegdoboz 1"/>
          <p:cNvSpPr txBox="1">
            <a:spLocks noChangeArrowheads="1"/>
          </p:cNvSpPr>
          <p:nvPr/>
        </p:nvSpPr>
        <p:spPr bwMode="auto">
          <a:xfrm>
            <a:off x="317500" y="404813"/>
            <a:ext cx="29162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2000" b="1" dirty="0"/>
              <a:t>Domus Nova /1480-1484</a:t>
            </a:r>
            <a:r>
              <a:rPr lang="hu-HU" altLang="hu-HU" dirty="0"/>
              <a:t>/</a:t>
            </a:r>
          </a:p>
        </p:txBody>
      </p:sp>
      <p:sp>
        <p:nvSpPr>
          <p:cNvPr id="16388" name="Szövegdoboz 2"/>
          <p:cNvSpPr txBox="1">
            <a:spLocks noChangeArrowheads="1"/>
          </p:cNvSpPr>
          <p:nvPr/>
        </p:nvSpPr>
        <p:spPr bwMode="auto">
          <a:xfrm>
            <a:off x="317500" y="820738"/>
            <a:ext cx="2327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2000" b="1" dirty="0"/>
              <a:t>Luca </a:t>
            </a:r>
            <a:r>
              <a:rPr lang="hu-HU" altLang="hu-HU" sz="2000" b="1" dirty="0" err="1"/>
              <a:t>Fancelli</a:t>
            </a:r>
            <a:r>
              <a:rPr lang="hu-HU" altLang="hu-HU" sz="2000" b="1" dirty="0"/>
              <a:t> építész</a:t>
            </a: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ile:Mantova-Castello di San Giorgio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Szövegdoboz 1"/>
          <p:cNvSpPr txBox="1">
            <a:spLocks noChangeArrowheads="1"/>
          </p:cNvSpPr>
          <p:nvPr/>
        </p:nvSpPr>
        <p:spPr bwMode="auto">
          <a:xfrm>
            <a:off x="467544" y="332656"/>
            <a:ext cx="27606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2400" b="1" dirty="0">
                <a:solidFill>
                  <a:schemeClr val="bg1"/>
                </a:solidFill>
              </a:rPr>
              <a:t>1536 </a:t>
            </a:r>
            <a:r>
              <a:rPr lang="hu-HU" altLang="hu-HU" sz="2400" b="1" dirty="0" err="1">
                <a:solidFill>
                  <a:schemeClr val="bg1"/>
                </a:solidFill>
              </a:rPr>
              <a:t>Giulio</a:t>
            </a:r>
            <a:r>
              <a:rPr lang="hu-HU" altLang="hu-HU" sz="2400" b="1" dirty="0">
                <a:solidFill>
                  <a:schemeClr val="bg1"/>
                </a:solidFill>
              </a:rPr>
              <a:t> Romano</a:t>
            </a:r>
            <a:endParaRPr lang="hu-HU" altLang="hu-H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upload.wikimedia.org/wikipedia/commons/b/bd/SanGiorgioMN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23850" y="-242888"/>
            <a:ext cx="10663238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églalap 1"/>
          <p:cNvSpPr>
            <a:spLocks noChangeArrowheads="1"/>
          </p:cNvSpPr>
          <p:nvPr/>
        </p:nvSpPr>
        <p:spPr bwMode="auto">
          <a:xfrm>
            <a:off x="0" y="0"/>
            <a:ext cx="39814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2400" b="1" dirty="0">
                <a:solidFill>
                  <a:schemeClr val="bg1"/>
                </a:solidFill>
              </a:rPr>
              <a:t>Szent György vár /1395-1406/</a:t>
            </a: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églalap 1"/>
          <p:cNvSpPr>
            <a:spLocks noChangeArrowheads="1"/>
          </p:cNvSpPr>
          <p:nvPr/>
        </p:nvSpPr>
        <p:spPr bwMode="auto">
          <a:xfrm>
            <a:off x="323528" y="404664"/>
            <a:ext cx="45720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hu-HU" sz="2400" b="1" dirty="0">
                <a:solidFill>
                  <a:schemeClr val="bg1"/>
                </a:solidFill>
              </a:rPr>
              <a:t>MANTEGNA, Andrea</a:t>
            </a:r>
          </a:p>
          <a:p>
            <a:r>
              <a:rPr lang="it-IT" altLang="hu-HU" dirty="0">
                <a:solidFill>
                  <a:schemeClr val="bg1"/>
                </a:solidFill>
              </a:rPr>
              <a:t>Italian painter </a:t>
            </a:r>
            <a:endParaRPr lang="hu-HU" altLang="hu-HU" dirty="0">
              <a:solidFill>
                <a:schemeClr val="bg1"/>
              </a:solidFill>
            </a:endParaRPr>
          </a:p>
          <a:p>
            <a:r>
              <a:rPr lang="it-IT" altLang="hu-HU" dirty="0">
                <a:solidFill>
                  <a:schemeClr val="bg1"/>
                </a:solidFill>
              </a:rPr>
              <a:t>(b. 1431, Isola di Carturo, </a:t>
            </a:r>
            <a:endParaRPr lang="hu-HU" altLang="hu-HU" dirty="0">
              <a:solidFill>
                <a:schemeClr val="bg1"/>
              </a:solidFill>
            </a:endParaRPr>
          </a:p>
          <a:p>
            <a:r>
              <a:rPr lang="it-IT" altLang="hu-HU" dirty="0">
                <a:solidFill>
                  <a:schemeClr val="bg1"/>
                </a:solidFill>
              </a:rPr>
              <a:t>d. 1506, Mantova)</a:t>
            </a:r>
          </a:p>
        </p:txBody>
      </p:sp>
      <p:sp>
        <p:nvSpPr>
          <p:cNvPr id="3" name="Téglalap 2"/>
          <p:cNvSpPr/>
          <p:nvPr/>
        </p:nvSpPr>
        <p:spPr>
          <a:xfrm>
            <a:off x="323528" y="1412776"/>
            <a:ext cx="8064822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hu-HU" b="1" dirty="0" smtClean="0">
              <a:solidFill>
                <a:schemeClr val="bg1"/>
              </a:solidFill>
            </a:endParaRPr>
          </a:p>
          <a:p>
            <a:pPr>
              <a:defRPr/>
            </a:pPr>
            <a:endParaRPr lang="hu-HU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hu-HU" sz="2000" b="1" dirty="0" smtClean="0">
                <a:solidFill>
                  <a:schemeClr val="bg1"/>
                </a:solidFill>
              </a:rPr>
              <a:t>1460-ban </a:t>
            </a:r>
            <a:r>
              <a:rPr lang="hu-HU" sz="2000" b="1" dirty="0">
                <a:solidFill>
                  <a:schemeClr val="bg1"/>
                </a:solidFill>
              </a:rPr>
              <a:t>költözik végleg Mantovába. Amikor a mantovai hercegek udvari művésze lesz, festői stílusa már határozottan kialakult. Itt találkozik olyan emberekkel, akik nagy szerepet játszanak életében, gazdagítják művészetét. </a:t>
            </a:r>
            <a:r>
              <a:rPr lang="hu-HU" sz="2000" b="1" dirty="0" err="1">
                <a:solidFill>
                  <a:schemeClr val="bg1"/>
                </a:solidFill>
              </a:rPr>
              <a:t>Ludovico</a:t>
            </a:r>
            <a:r>
              <a:rPr lang="hu-HU" sz="2000" b="1" dirty="0">
                <a:solidFill>
                  <a:schemeClr val="bg1"/>
                </a:solidFill>
              </a:rPr>
              <a:t> </a:t>
            </a:r>
            <a:r>
              <a:rPr lang="hu-HU" sz="2000" b="1" dirty="0" err="1">
                <a:solidFill>
                  <a:schemeClr val="bg1"/>
                </a:solidFill>
              </a:rPr>
              <a:t>Gonzaga</a:t>
            </a:r>
            <a:r>
              <a:rPr lang="hu-HU" sz="2000" b="1" dirty="0">
                <a:solidFill>
                  <a:schemeClr val="bg1"/>
                </a:solidFill>
              </a:rPr>
              <a:t> márki magas jövedelmet biztosít számára, és az udvari festő címet adományozza neki, amit </a:t>
            </a:r>
            <a:r>
              <a:rPr lang="hu-HU" sz="2000" b="1" dirty="0" err="1">
                <a:solidFill>
                  <a:schemeClr val="bg1"/>
                </a:solidFill>
              </a:rPr>
              <a:t>Mantegna</a:t>
            </a:r>
            <a:r>
              <a:rPr lang="hu-HU" sz="2000" b="1" dirty="0">
                <a:solidFill>
                  <a:schemeClr val="bg1"/>
                </a:solidFill>
              </a:rPr>
              <a:t> élete végéig megőriz. A  </a:t>
            </a:r>
            <a:r>
              <a:rPr lang="hu-HU" sz="2000" b="1" dirty="0" err="1">
                <a:solidFill>
                  <a:schemeClr val="bg1"/>
                </a:solidFill>
              </a:rPr>
              <a:t>Gonzaga</a:t>
            </a:r>
            <a:r>
              <a:rPr lang="hu-HU" sz="2000" b="1" dirty="0">
                <a:solidFill>
                  <a:schemeClr val="bg1"/>
                </a:solidFill>
              </a:rPr>
              <a:t> családban  </a:t>
            </a:r>
            <a:r>
              <a:rPr lang="hu-HU" sz="2000" b="1" dirty="0" err="1">
                <a:solidFill>
                  <a:schemeClr val="bg1"/>
                </a:solidFill>
              </a:rPr>
              <a:t>Ludovicónak</a:t>
            </a:r>
            <a:r>
              <a:rPr lang="hu-HU" sz="2000" b="1" dirty="0">
                <a:solidFill>
                  <a:schemeClr val="bg1"/>
                </a:solidFill>
              </a:rPr>
              <a:t>, majd </a:t>
            </a:r>
            <a:r>
              <a:rPr lang="hu-HU" sz="2000" b="1" dirty="0" err="1" smtClean="0">
                <a:solidFill>
                  <a:schemeClr val="bg1"/>
                </a:solidFill>
              </a:rPr>
              <a:t>Federiconak</a:t>
            </a:r>
            <a:r>
              <a:rPr lang="hu-HU" sz="2000" b="1" dirty="0" smtClean="0">
                <a:solidFill>
                  <a:schemeClr val="bg1"/>
                </a:solidFill>
              </a:rPr>
              <a:t> </a:t>
            </a:r>
            <a:r>
              <a:rPr lang="hu-HU" sz="2000" b="1" dirty="0">
                <a:solidFill>
                  <a:schemeClr val="bg1"/>
                </a:solidFill>
              </a:rPr>
              <a:t>és </a:t>
            </a:r>
            <a:r>
              <a:rPr lang="hu-HU" sz="2000" b="1" dirty="0" err="1">
                <a:solidFill>
                  <a:schemeClr val="bg1"/>
                </a:solidFill>
              </a:rPr>
              <a:t>Fracescának</a:t>
            </a:r>
            <a:r>
              <a:rPr lang="hu-HU" sz="2000" b="1" dirty="0">
                <a:solidFill>
                  <a:schemeClr val="bg1"/>
                </a:solidFill>
              </a:rPr>
              <a:t> dolgozott. </a:t>
            </a:r>
            <a:endParaRPr lang="hu-HU" sz="2000" b="1" dirty="0" smtClean="0">
              <a:solidFill>
                <a:schemeClr val="bg1"/>
              </a:solidFill>
            </a:endParaRPr>
          </a:p>
          <a:p>
            <a:pPr>
              <a:defRPr/>
            </a:pPr>
            <a:r>
              <a:rPr lang="hu-HU" sz="2000" b="1" dirty="0" smtClean="0">
                <a:solidFill>
                  <a:schemeClr val="bg1"/>
                </a:solidFill>
              </a:rPr>
              <a:t>A </a:t>
            </a:r>
            <a:r>
              <a:rPr lang="hu-HU" sz="2000" b="1" dirty="0" err="1">
                <a:solidFill>
                  <a:schemeClr val="bg1"/>
                </a:solidFill>
              </a:rPr>
              <a:t>Gonzaga-udvar</a:t>
            </a:r>
            <a:r>
              <a:rPr lang="hu-HU" sz="2000" b="1" dirty="0">
                <a:solidFill>
                  <a:schemeClr val="bg1"/>
                </a:solidFill>
              </a:rPr>
              <a:t> humanista tudósai, munkásságára is kihatnak, bővíti irodalmi és archeológiai ismereteit. </a:t>
            </a:r>
            <a:endParaRPr lang="hu-HU" sz="2000" b="1" dirty="0" smtClean="0">
              <a:solidFill>
                <a:schemeClr val="bg1"/>
              </a:solidFill>
            </a:endParaRPr>
          </a:p>
          <a:p>
            <a:pPr>
              <a:defRPr/>
            </a:pPr>
            <a:endParaRPr lang="hu-HU" b="1" dirty="0" smtClean="0">
              <a:solidFill>
                <a:schemeClr val="bg1"/>
              </a:solidFill>
            </a:endParaRPr>
          </a:p>
          <a:p>
            <a:pPr>
              <a:defRPr/>
            </a:pPr>
            <a:r>
              <a:rPr lang="hu-HU" sz="2000" b="1" dirty="0" smtClean="0">
                <a:solidFill>
                  <a:schemeClr val="accent6"/>
                </a:solidFill>
              </a:rPr>
              <a:t>1459-ben </a:t>
            </a:r>
            <a:r>
              <a:rPr lang="hu-HU" sz="2000" b="1" dirty="0">
                <a:solidFill>
                  <a:schemeClr val="accent6"/>
                </a:solidFill>
              </a:rPr>
              <a:t>a </a:t>
            </a:r>
            <a:r>
              <a:rPr lang="hu-HU" sz="2000" b="1" i="1" dirty="0" smtClean="0">
                <a:solidFill>
                  <a:schemeClr val="accent6"/>
                </a:solidFill>
              </a:rPr>
              <a:t>Szent György</a:t>
            </a:r>
            <a:r>
              <a:rPr lang="hu-HU" sz="2000" b="1" i="1" dirty="0">
                <a:solidFill>
                  <a:schemeClr val="accent6"/>
                </a:solidFill>
              </a:rPr>
              <a:t> vár </a:t>
            </a:r>
            <a:r>
              <a:rPr lang="hu-HU" sz="2000" b="1" dirty="0">
                <a:solidFill>
                  <a:schemeClr val="accent6"/>
                </a:solidFill>
              </a:rPr>
              <a:t>kápolnáját </a:t>
            </a:r>
            <a:r>
              <a:rPr lang="hu-HU" sz="2000" b="1" dirty="0" smtClean="0">
                <a:solidFill>
                  <a:schemeClr val="accent6"/>
                </a:solidFill>
              </a:rPr>
              <a:t>díszíti, ekkor készültek azok  a </a:t>
            </a:r>
            <a:r>
              <a:rPr lang="hu-HU" sz="2000" b="1" dirty="0" err="1" smtClean="0">
                <a:solidFill>
                  <a:schemeClr val="accent6"/>
                </a:solidFill>
              </a:rPr>
              <a:t>Vasari</a:t>
            </a:r>
            <a:r>
              <a:rPr lang="hu-HU" sz="2000" b="1" dirty="0" smtClean="0">
                <a:solidFill>
                  <a:schemeClr val="accent6"/>
                </a:solidFill>
              </a:rPr>
              <a:t> által is megcsodált freskók, amik később elvesztek.  Szakértők 1827-től  triptichonként kezelnek olyan képeket , melyek a kápolnához kötődtek.  Így van kiállítva az Uffiziben, mint egységesen tervezett oltárkép</a:t>
            </a:r>
            <a:r>
              <a:rPr lang="hu-HU" b="1" dirty="0" smtClean="0">
                <a:solidFill>
                  <a:schemeClr val="accent6"/>
                </a:solidFill>
              </a:rPr>
              <a:t>.</a:t>
            </a:r>
          </a:p>
        </p:txBody>
      </p:sp>
      <p:sp>
        <p:nvSpPr>
          <p:cNvPr id="4" name="Téglalap 3"/>
          <p:cNvSpPr/>
          <p:nvPr/>
        </p:nvSpPr>
        <p:spPr>
          <a:xfrm>
            <a:off x="7668344" y="6165304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u-HU" sz="2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7668344" y="623731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Kattints!</a:t>
            </a:r>
            <a:endParaRPr lang="hu-H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Trittico degli uffiz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31878" cy="572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2915816" y="123944"/>
            <a:ext cx="39562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b="1" dirty="0">
                <a:solidFill>
                  <a:schemeClr val="accent6"/>
                </a:solidFill>
              </a:rPr>
              <a:t>Uffizi </a:t>
            </a:r>
            <a:r>
              <a:rPr lang="hu-HU" sz="2000" b="1" dirty="0" err="1">
                <a:solidFill>
                  <a:schemeClr val="accent6"/>
                </a:solidFill>
              </a:rPr>
              <a:t>Tryptich</a:t>
            </a:r>
            <a:r>
              <a:rPr lang="hu-HU" sz="2000" b="1" dirty="0">
                <a:solidFill>
                  <a:schemeClr val="accent6"/>
                </a:solidFill>
              </a:rPr>
              <a:t> </a:t>
            </a:r>
            <a:r>
              <a:rPr lang="hu-HU" sz="2000" b="1" dirty="0" err="1">
                <a:solidFill>
                  <a:schemeClr val="accent6"/>
                </a:solidFill>
              </a:rPr>
              <a:t>by</a:t>
            </a:r>
            <a:r>
              <a:rPr lang="hu-HU" sz="2000" b="1" dirty="0">
                <a:solidFill>
                  <a:schemeClr val="accent6"/>
                </a:solidFill>
              </a:rPr>
              <a:t> Andrea </a:t>
            </a:r>
            <a:r>
              <a:rPr lang="hu-HU" sz="2000" b="1" dirty="0" err="1">
                <a:solidFill>
                  <a:schemeClr val="accent6"/>
                </a:solidFill>
              </a:rPr>
              <a:t>Mantegna</a:t>
            </a:r>
            <a:endParaRPr lang="hu-HU" sz="20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553691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églalap 1"/>
          <p:cNvSpPr>
            <a:spLocks noChangeArrowheads="1"/>
          </p:cNvSpPr>
          <p:nvPr/>
        </p:nvSpPr>
        <p:spPr bwMode="auto">
          <a:xfrm>
            <a:off x="247128" y="1049154"/>
            <a:ext cx="432048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altLang="hu-HU" sz="2000" b="1" dirty="0">
                <a:solidFill>
                  <a:schemeClr val="bg1"/>
                </a:solidFill>
              </a:rPr>
              <a:t>Az észak-olaszországi Mantova (latinul </a:t>
            </a:r>
            <a:r>
              <a:rPr lang="hu-HU" altLang="hu-HU" sz="2000" b="1" dirty="0" err="1">
                <a:solidFill>
                  <a:schemeClr val="bg1"/>
                </a:solidFill>
              </a:rPr>
              <a:t>Mantua</a:t>
            </a:r>
            <a:r>
              <a:rPr lang="hu-HU" altLang="hu-HU" sz="2000" b="1" dirty="0">
                <a:solidFill>
                  <a:schemeClr val="bg1"/>
                </a:solidFill>
              </a:rPr>
              <a:t>) Lombardia híres művészeti és kulturális </a:t>
            </a:r>
            <a:r>
              <a:rPr lang="hu-HU" altLang="hu-HU" sz="2000" b="1" dirty="0" smtClean="0">
                <a:solidFill>
                  <a:schemeClr val="bg1"/>
                </a:solidFill>
              </a:rPr>
              <a:t>öröksége; a városállam </a:t>
            </a:r>
            <a:r>
              <a:rPr lang="hu-HU" altLang="hu-HU" sz="2000" b="1" dirty="0">
                <a:solidFill>
                  <a:schemeClr val="bg1"/>
                </a:solidFill>
              </a:rPr>
              <a:t>a </a:t>
            </a:r>
            <a:r>
              <a:rPr lang="hu-HU" altLang="hu-HU" sz="2000" b="1" dirty="0" err="1">
                <a:solidFill>
                  <a:schemeClr val="bg1"/>
                </a:solidFill>
              </a:rPr>
              <a:t>Gonzaga</a:t>
            </a:r>
            <a:r>
              <a:rPr lang="hu-HU" altLang="hu-HU" sz="2000" b="1" dirty="0">
                <a:solidFill>
                  <a:schemeClr val="bg1"/>
                </a:solidFill>
              </a:rPr>
              <a:t> család uralma alatt élte virágkorát. A lenyűgöző hercegi paloták és templomok a reneszánsz építészeti fantáziát dicsérik. Mantova a mai napig mit sem vesztett varázslatos középkori bájából, ezért az olaszok gyakran "Csipkerózsika"</a:t>
            </a:r>
            <a:r>
              <a:rPr lang="hu-HU" altLang="hu-HU" sz="2000" b="1" dirty="0" err="1">
                <a:solidFill>
                  <a:schemeClr val="bg1"/>
                </a:solidFill>
              </a:rPr>
              <a:t>-ként</a:t>
            </a:r>
            <a:r>
              <a:rPr lang="hu-HU" altLang="hu-HU" sz="2000" b="1" dirty="0">
                <a:solidFill>
                  <a:schemeClr val="bg1"/>
                </a:solidFill>
              </a:rPr>
              <a:t> emlegetik. A leglátványosabb műemlékek a 15. és 16. században épültek </a:t>
            </a:r>
            <a:r>
              <a:rPr lang="hu-HU" altLang="hu-HU" sz="2400" b="1" dirty="0">
                <a:solidFill>
                  <a:schemeClr val="bg1"/>
                </a:solidFill>
              </a:rPr>
              <a:t>a </a:t>
            </a:r>
            <a:r>
              <a:rPr lang="hu-HU" altLang="hu-HU" sz="2400" b="1" dirty="0" err="1">
                <a:solidFill>
                  <a:schemeClr val="bg1"/>
                </a:solidFill>
              </a:rPr>
              <a:t>Gonzaga</a:t>
            </a:r>
            <a:r>
              <a:rPr lang="hu-HU" altLang="hu-HU" sz="2400" b="1" dirty="0">
                <a:solidFill>
                  <a:schemeClr val="bg1"/>
                </a:solidFill>
              </a:rPr>
              <a:t> dinasztia </a:t>
            </a:r>
            <a:r>
              <a:rPr lang="hu-HU" altLang="hu-HU" sz="2000" b="1" dirty="0">
                <a:solidFill>
                  <a:schemeClr val="bg1"/>
                </a:solidFill>
              </a:rPr>
              <a:t>védnöksége alatt. </a:t>
            </a:r>
          </a:p>
          <a:p>
            <a:endParaRPr lang="hu-HU" altLang="hu-HU" dirty="0"/>
          </a:p>
          <a:p>
            <a:endParaRPr lang="hu-HU" altLang="hu-HU" dirty="0"/>
          </a:p>
        </p:txBody>
      </p:sp>
      <p:pic>
        <p:nvPicPr>
          <p:cNvPr id="3075" name="Picture 4" descr="Mantova (Olaszország)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44433" y="404664"/>
            <a:ext cx="4499567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lyamatábra: Bekötés 1"/>
          <p:cNvSpPr/>
          <p:nvPr/>
        </p:nvSpPr>
        <p:spPr>
          <a:xfrm rot="11086671" flipH="1" flipV="1">
            <a:off x="6385950" y="1256487"/>
            <a:ext cx="148477" cy="216844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7452320" y="6237312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6444208" y="630932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Kattints!</a:t>
            </a:r>
            <a:endParaRPr lang="hu-H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Téglalap 2"/>
          <p:cNvSpPr>
            <a:spLocks noChangeArrowheads="1"/>
          </p:cNvSpPr>
          <p:nvPr/>
        </p:nvSpPr>
        <p:spPr bwMode="auto">
          <a:xfrm>
            <a:off x="3060522" y="2049041"/>
            <a:ext cx="4572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hu-HU" sz="2000" b="1" dirty="0">
                <a:solidFill>
                  <a:schemeClr val="accent6"/>
                </a:solidFill>
              </a:rPr>
              <a:t>The Adoration of the Magi</a:t>
            </a:r>
            <a:br>
              <a:rPr lang="en-US" altLang="hu-HU" sz="2000" b="1" dirty="0">
                <a:solidFill>
                  <a:schemeClr val="accent6"/>
                </a:solidFill>
              </a:rPr>
            </a:br>
            <a:r>
              <a:rPr lang="en-US" altLang="hu-HU" sz="2000" b="1" dirty="0">
                <a:solidFill>
                  <a:schemeClr val="accent6"/>
                </a:solidFill>
              </a:rPr>
              <a:t>1460-64</a:t>
            </a:r>
            <a:br>
              <a:rPr lang="en-US" altLang="hu-HU" sz="2000" b="1" dirty="0">
                <a:solidFill>
                  <a:schemeClr val="accent6"/>
                </a:solidFill>
              </a:rPr>
            </a:br>
            <a:r>
              <a:rPr lang="en-US" altLang="hu-HU" sz="2000" b="1" dirty="0">
                <a:solidFill>
                  <a:schemeClr val="accent6"/>
                </a:solidFill>
              </a:rPr>
              <a:t>Tempera on wood</a:t>
            </a:r>
            <a:r>
              <a:rPr lang="en-US" altLang="hu-HU" sz="2000" b="1" dirty="0" smtClean="0">
                <a:solidFill>
                  <a:schemeClr val="accent6"/>
                </a:solidFill>
              </a:rPr>
              <a:t>,</a:t>
            </a:r>
            <a:endParaRPr lang="hu-HU" altLang="hu-HU" sz="2000" b="1" dirty="0" smtClean="0">
              <a:solidFill>
                <a:schemeClr val="accent6"/>
              </a:solidFill>
            </a:endParaRPr>
          </a:p>
          <a:p>
            <a:r>
              <a:rPr lang="en-US" altLang="hu-HU" sz="2000" b="1" dirty="0" smtClean="0">
                <a:solidFill>
                  <a:schemeClr val="accent6"/>
                </a:solidFill>
              </a:rPr>
              <a:t> </a:t>
            </a:r>
            <a:r>
              <a:rPr lang="en-US" altLang="hu-HU" sz="2000" b="1" dirty="0">
                <a:solidFill>
                  <a:schemeClr val="accent6"/>
                </a:solidFill>
              </a:rPr>
              <a:t>76 x 77 cm</a:t>
            </a:r>
            <a:br>
              <a:rPr lang="en-US" altLang="hu-HU" sz="2000" b="1" dirty="0">
                <a:solidFill>
                  <a:schemeClr val="accent6"/>
                </a:solidFill>
              </a:rPr>
            </a:br>
            <a:r>
              <a:rPr lang="en-US" altLang="hu-HU" sz="2000" b="1" dirty="0">
                <a:solidFill>
                  <a:schemeClr val="accent6"/>
                </a:solidFill>
              </a:rPr>
              <a:t>Galleria </a:t>
            </a:r>
            <a:r>
              <a:rPr lang="en-US" altLang="hu-HU" sz="2000" b="1" dirty="0" err="1">
                <a:solidFill>
                  <a:schemeClr val="accent6"/>
                </a:solidFill>
              </a:rPr>
              <a:t>degli</a:t>
            </a:r>
            <a:r>
              <a:rPr lang="en-US" altLang="hu-HU" sz="2000" b="1" dirty="0">
                <a:solidFill>
                  <a:schemeClr val="accent6"/>
                </a:solidFill>
              </a:rPr>
              <a:t> Uffizi</a:t>
            </a:r>
            <a:r>
              <a:rPr lang="en-US" altLang="hu-HU" sz="2000" b="1" dirty="0" smtClean="0">
                <a:solidFill>
                  <a:schemeClr val="accent6"/>
                </a:solidFill>
              </a:rPr>
              <a:t>,</a:t>
            </a:r>
            <a:endParaRPr lang="hu-HU" altLang="hu-HU" sz="2000" b="1" dirty="0" smtClean="0">
              <a:solidFill>
                <a:schemeClr val="accent6"/>
              </a:solidFill>
            </a:endParaRPr>
          </a:p>
          <a:p>
            <a:r>
              <a:rPr lang="en-US" altLang="hu-HU" sz="2000" b="1" dirty="0" smtClean="0">
                <a:solidFill>
                  <a:schemeClr val="accent6"/>
                </a:solidFill>
              </a:rPr>
              <a:t> </a:t>
            </a:r>
            <a:r>
              <a:rPr lang="en-US" altLang="hu-HU" sz="2000" b="1" dirty="0">
                <a:solidFill>
                  <a:schemeClr val="accent6"/>
                </a:solidFill>
              </a:rPr>
              <a:t>Florence</a:t>
            </a:r>
            <a:endParaRPr lang="hu-HU" altLang="hu-HU" sz="2000" b="1" dirty="0">
              <a:solidFill>
                <a:schemeClr val="accent6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8089159" y="6488668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7126488" y="3274693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b="1" dirty="0">
                <a:solidFill>
                  <a:schemeClr val="accent6"/>
                </a:solidFill>
              </a:rPr>
              <a:t>The </a:t>
            </a:r>
            <a:r>
              <a:rPr lang="hu-HU" b="1" dirty="0" err="1">
                <a:solidFill>
                  <a:schemeClr val="accent6"/>
                </a:solidFill>
              </a:rPr>
              <a:t>Circumcision</a:t>
            </a:r>
            <a:r>
              <a:rPr lang="hu-HU" b="1" dirty="0">
                <a:solidFill>
                  <a:schemeClr val="accent6"/>
                </a:solidFill>
              </a:rPr>
              <a:t/>
            </a:r>
            <a:br>
              <a:rPr lang="hu-HU" b="1" dirty="0">
                <a:solidFill>
                  <a:schemeClr val="accent6"/>
                </a:solidFill>
              </a:rPr>
            </a:br>
            <a:r>
              <a:rPr lang="hu-HU" b="1" dirty="0">
                <a:solidFill>
                  <a:schemeClr val="accent6"/>
                </a:solidFill>
              </a:rPr>
              <a:t>1460-64</a:t>
            </a:r>
            <a:br>
              <a:rPr lang="hu-HU" b="1" dirty="0">
                <a:solidFill>
                  <a:schemeClr val="accent6"/>
                </a:solidFill>
              </a:rPr>
            </a:br>
            <a:r>
              <a:rPr lang="hu-HU" b="1" dirty="0">
                <a:solidFill>
                  <a:schemeClr val="accent6"/>
                </a:solidFill>
              </a:rPr>
              <a:t>Tempera </a:t>
            </a:r>
            <a:r>
              <a:rPr lang="hu-HU" b="1" dirty="0" err="1">
                <a:solidFill>
                  <a:schemeClr val="accent6"/>
                </a:solidFill>
              </a:rPr>
              <a:t>on</a:t>
            </a:r>
            <a:r>
              <a:rPr lang="hu-HU" b="1" dirty="0">
                <a:solidFill>
                  <a:schemeClr val="accent6"/>
                </a:solidFill>
              </a:rPr>
              <a:t> </a:t>
            </a:r>
            <a:r>
              <a:rPr lang="hu-HU" b="1" dirty="0" err="1">
                <a:solidFill>
                  <a:schemeClr val="accent6"/>
                </a:solidFill>
              </a:rPr>
              <a:t>wood</a:t>
            </a:r>
            <a:r>
              <a:rPr lang="hu-HU" b="1" dirty="0" smtClean="0">
                <a:solidFill>
                  <a:schemeClr val="accent6"/>
                </a:solidFill>
              </a:rPr>
              <a:t>,</a:t>
            </a:r>
          </a:p>
          <a:p>
            <a:r>
              <a:rPr lang="hu-HU" b="1" dirty="0" smtClean="0">
                <a:solidFill>
                  <a:schemeClr val="accent6"/>
                </a:solidFill>
              </a:rPr>
              <a:t>86 </a:t>
            </a:r>
            <a:r>
              <a:rPr lang="hu-HU" b="1" dirty="0">
                <a:solidFill>
                  <a:schemeClr val="accent6"/>
                </a:solidFill>
              </a:rPr>
              <a:t>x 42 cm</a:t>
            </a:r>
            <a:br>
              <a:rPr lang="hu-HU" b="1" dirty="0">
                <a:solidFill>
                  <a:schemeClr val="accent6"/>
                </a:solidFill>
              </a:rPr>
            </a:br>
            <a:r>
              <a:rPr lang="hu-HU" b="1" dirty="0" err="1">
                <a:solidFill>
                  <a:schemeClr val="accent6"/>
                </a:solidFill>
              </a:rPr>
              <a:t>Galleria</a:t>
            </a:r>
            <a:r>
              <a:rPr lang="hu-HU" b="1" dirty="0">
                <a:solidFill>
                  <a:schemeClr val="accent6"/>
                </a:solidFill>
              </a:rPr>
              <a:t> </a:t>
            </a:r>
            <a:r>
              <a:rPr lang="hu-HU" b="1" dirty="0" err="1">
                <a:solidFill>
                  <a:schemeClr val="accent6"/>
                </a:solidFill>
              </a:rPr>
              <a:t>degli</a:t>
            </a:r>
            <a:r>
              <a:rPr lang="hu-HU" b="1" dirty="0">
                <a:solidFill>
                  <a:schemeClr val="accent6"/>
                </a:solidFill>
              </a:rPr>
              <a:t> Uffizi</a:t>
            </a:r>
            <a:r>
              <a:rPr lang="hu-HU" b="1" dirty="0" smtClean="0">
                <a:solidFill>
                  <a:schemeClr val="accent6"/>
                </a:solidFill>
              </a:rPr>
              <a:t>,</a:t>
            </a:r>
          </a:p>
          <a:p>
            <a:r>
              <a:rPr lang="hu-HU" b="1" dirty="0" smtClean="0">
                <a:solidFill>
                  <a:schemeClr val="accent6"/>
                </a:solidFill>
              </a:rPr>
              <a:t>Florence</a:t>
            </a:r>
            <a:endParaRPr lang="hu-HU" b="1" dirty="0">
              <a:solidFill>
                <a:schemeClr val="accent6"/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28183" y="2418372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The Ascension of Christ</a:t>
            </a:r>
            <a:br>
              <a:rPr lang="en-US" sz="2000" b="1" dirty="0">
                <a:solidFill>
                  <a:schemeClr val="accent6"/>
                </a:solidFill>
              </a:rPr>
            </a:br>
            <a:r>
              <a:rPr lang="en-US" sz="2000" b="1" dirty="0">
                <a:solidFill>
                  <a:schemeClr val="accent6"/>
                </a:solidFill>
              </a:rPr>
              <a:t>1460-64</a:t>
            </a:r>
            <a:br>
              <a:rPr lang="en-US" sz="2000" b="1" dirty="0">
                <a:solidFill>
                  <a:schemeClr val="accent6"/>
                </a:solidFill>
              </a:rPr>
            </a:br>
            <a:r>
              <a:rPr lang="en-US" sz="2000" b="1" dirty="0">
                <a:solidFill>
                  <a:schemeClr val="accent6"/>
                </a:solidFill>
              </a:rPr>
              <a:t>Tempera on wood</a:t>
            </a:r>
            <a:r>
              <a:rPr lang="en-US" sz="2000" b="1" dirty="0" smtClean="0">
                <a:solidFill>
                  <a:schemeClr val="accent6"/>
                </a:solidFill>
              </a:rPr>
              <a:t>,</a:t>
            </a:r>
            <a:endParaRPr lang="hu-HU" sz="2000" b="1" dirty="0" smtClean="0">
              <a:solidFill>
                <a:schemeClr val="accent6"/>
              </a:solidFill>
            </a:endParaRPr>
          </a:p>
          <a:p>
            <a:r>
              <a:rPr lang="en-US" sz="2000" b="1" dirty="0" smtClean="0">
                <a:solidFill>
                  <a:schemeClr val="accent6"/>
                </a:solidFill>
              </a:rPr>
              <a:t> </a:t>
            </a:r>
            <a:r>
              <a:rPr lang="en-US" sz="2000" b="1" dirty="0">
                <a:solidFill>
                  <a:schemeClr val="accent6"/>
                </a:solidFill>
              </a:rPr>
              <a:t>86 x 42 cm</a:t>
            </a:r>
            <a:br>
              <a:rPr lang="en-US" sz="2000" b="1" dirty="0">
                <a:solidFill>
                  <a:schemeClr val="accent6"/>
                </a:solidFill>
              </a:rPr>
            </a:br>
            <a:r>
              <a:rPr lang="en-US" sz="2000" b="1" dirty="0">
                <a:solidFill>
                  <a:schemeClr val="accent6"/>
                </a:solidFill>
              </a:rPr>
              <a:t>Galleria </a:t>
            </a:r>
            <a:r>
              <a:rPr lang="en-US" sz="2000" b="1" dirty="0" err="1">
                <a:solidFill>
                  <a:schemeClr val="accent6"/>
                </a:solidFill>
              </a:rPr>
              <a:t>degli</a:t>
            </a:r>
            <a:r>
              <a:rPr lang="en-US" sz="2000" b="1" dirty="0">
                <a:solidFill>
                  <a:schemeClr val="accent6"/>
                </a:solidFill>
              </a:rPr>
              <a:t> Uffizi</a:t>
            </a:r>
            <a:r>
              <a:rPr lang="en-US" sz="2000" b="1" dirty="0" smtClean="0">
                <a:solidFill>
                  <a:schemeClr val="accent6"/>
                </a:solidFill>
              </a:rPr>
              <a:t>,</a:t>
            </a:r>
            <a:endParaRPr lang="hu-HU" sz="2000" b="1" dirty="0" smtClean="0">
              <a:solidFill>
                <a:schemeClr val="accent6"/>
              </a:solidFill>
            </a:endParaRPr>
          </a:p>
          <a:p>
            <a:r>
              <a:rPr lang="en-US" sz="2000" b="1" dirty="0" smtClean="0">
                <a:solidFill>
                  <a:schemeClr val="accent6"/>
                </a:solidFill>
              </a:rPr>
              <a:t> </a:t>
            </a:r>
            <a:r>
              <a:rPr lang="en-US" sz="2000" b="1" dirty="0">
                <a:solidFill>
                  <a:schemeClr val="accent6"/>
                </a:solidFill>
              </a:rPr>
              <a:t>Florence</a:t>
            </a:r>
            <a:endParaRPr lang="hu-HU" sz="2000" b="1" dirty="0">
              <a:solidFill>
                <a:schemeClr val="accent6"/>
              </a:solidFill>
            </a:endParaRPr>
          </a:p>
        </p:txBody>
      </p:sp>
      <p:pic>
        <p:nvPicPr>
          <p:cNvPr id="12" name="Picture 4" descr="http://www.wga.hu/art/m/mantegna/05/2chapel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576" y="0"/>
            <a:ext cx="3024188" cy="620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http://www.wga.hu/art/m/mantegna/05/3chapel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188034" y="45708"/>
            <a:ext cx="2955965" cy="5974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http://www.wga.hu/art/m/mantegna/05/1chapel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38762" y="1"/>
            <a:ext cx="5594073" cy="6703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15116" y="548680"/>
            <a:ext cx="8433595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hu-HU" sz="2000" b="1" dirty="0">
                <a:solidFill>
                  <a:schemeClr val="bg1"/>
                </a:solidFill>
              </a:rPr>
              <a:t>Alberti építésszel való megismerkedése után születik meg a Szent György</a:t>
            </a:r>
            <a:r>
              <a:rPr lang="hu-HU" sz="2000" b="1" i="1" dirty="0">
                <a:solidFill>
                  <a:schemeClr val="bg1"/>
                </a:solidFill>
              </a:rPr>
              <a:t> </a:t>
            </a:r>
            <a:r>
              <a:rPr lang="hu-HU" sz="2000" b="1" dirty="0">
                <a:solidFill>
                  <a:schemeClr val="bg1"/>
                </a:solidFill>
              </a:rPr>
              <a:t>várának északi tornyában lévő híres műve, a </a:t>
            </a:r>
            <a:r>
              <a:rPr lang="hu-HU" sz="2800" b="1" i="1" dirty="0">
                <a:solidFill>
                  <a:schemeClr val="accent6"/>
                </a:solidFill>
              </a:rPr>
              <a:t>Camera </a:t>
            </a:r>
            <a:r>
              <a:rPr lang="hu-HU" sz="2800" b="1" i="1" dirty="0" err="1">
                <a:solidFill>
                  <a:schemeClr val="accent6"/>
                </a:solidFill>
              </a:rPr>
              <a:t>degli</a:t>
            </a:r>
            <a:r>
              <a:rPr lang="hu-HU" sz="2800" b="1" i="1" dirty="0">
                <a:solidFill>
                  <a:schemeClr val="accent6"/>
                </a:solidFill>
              </a:rPr>
              <a:t> </a:t>
            </a:r>
            <a:r>
              <a:rPr lang="hu-HU" sz="2800" b="1" i="1" dirty="0" err="1">
                <a:solidFill>
                  <a:schemeClr val="accent6"/>
                </a:solidFill>
              </a:rPr>
              <a:t>Sposi</a:t>
            </a:r>
            <a:r>
              <a:rPr lang="hu-HU" sz="2000" b="1" dirty="0">
                <a:solidFill>
                  <a:schemeClr val="bg1"/>
                </a:solidFill>
              </a:rPr>
              <a:t>. Ez az 1474-ben befejezett, szakaszosan elkészített dekoráció az olasz reneszánsz egyik legnagyszerűbb eredménye és </a:t>
            </a:r>
            <a:r>
              <a:rPr lang="hu-HU" sz="2000" b="1" dirty="0" err="1">
                <a:solidFill>
                  <a:schemeClr val="bg1"/>
                </a:solidFill>
              </a:rPr>
              <a:t>Mantegnának</a:t>
            </a:r>
            <a:r>
              <a:rPr lang="hu-HU" sz="2000" b="1" dirty="0">
                <a:solidFill>
                  <a:schemeClr val="bg1"/>
                </a:solidFill>
              </a:rPr>
              <a:t> nagy hírnevet biztosít.</a:t>
            </a:r>
          </a:p>
        </p:txBody>
      </p:sp>
      <p:sp>
        <p:nvSpPr>
          <p:cNvPr id="5" name="Téglalap 4"/>
          <p:cNvSpPr/>
          <p:nvPr/>
        </p:nvSpPr>
        <p:spPr>
          <a:xfrm>
            <a:off x="315118" y="2612373"/>
            <a:ext cx="8353425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hu-HU" sz="2000" b="1" dirty="0">
                <a:solidFill>
                  <a:schemeClr val="bg1"/>
                </a:solidFill>
              </a:rPr>
              <a:t>A </a:t>
            </a:r>
            <a:r>
              <a:rPr lang="hu-HU" sz="2000" b="1" i="1" dirty="0">
                <a:solidFill>
                  <a:schemeClr val="accent6"/>
                </a:solidFill>
              </a:rPr>
              <a:t>Camera </a:t>
            </a:r>
            <a:r>
              <a:rPr lang="hu-HU" sz="2000" b="1" i="1" dirty="0" err="1">
                <a:solidFill>
                  <a:schemeClr val="accent6"/>
                </a:solidFill>
              </a:rPr>
              <a:t>degli</a:t>
            </a:r>
            <a:r>
              <a:rPr lang="hu-HU" sz="2000" b="1" i="1" dirty="0">
                <a:solidFill>
                  <a:schemeClr val="accent6"/>
                </a:solidFill>
              </a:rPr>
              <a:t> </a:t>
            </a:r>
            <a:r>
              <a:rPr lang="hu-HU" sz="2000" b="1" i="1" dirty="0" err="1">
                <a:solidFill>
                  <a:schemeClr val="accent6"/>
                </a:solidFill>
              </a:rPr>
              <a:t>Sposi</a:t>
            </a:r>
            <a:r>
              <a:rPr lang="hu-HU" sz="2000" b="1" i="1" dirty="0">
                <a:solidFill>
                  <a:schemeClr val="accent6"/>
                </a:solidFill>
              </a:rPr>
              <a:t> (Házastársak szobája)</a:t>
            </a:r>
            <a:r>
              <a:rPr lang="hu-HU" sz="2000" b="1" dirty="0">
                <a:solidFill>
                  <a:schemeClr val="bg1"/>
                </a:solidFill>
              </a:rPr>
              <a:t> a hercegi család privát helyisége volt, ahol magas rangú vendégeket fogadtak. </a:t>
            </a:r>
            <a:r>
              <a:rPr lang="hu-HU" sz="2000" b="1" dirty="0" smtClean="0">
                <a:solidFill>
                  <a:schemeClr val="bg1"/>
                </a:solidFill>
              </a:rPr>
              <a:t>A </a:t>
            </a:r>
            <a:r>
              <a:rPr lang="hu-HU" sz="2000" b="1" dirty="0">
                <a:solidFill>
                  <a:schemeClr val="bg1"/>
                </a:solidFill>
              </a:rPr>
              <a:t>terem oldalsó falai a hatalmi reprezentáció céljait szolgáló freskódíszt kaptak. E falakon a hercegi udvart és környezetét festette meg </a:t>
            </a:r>
            <a:r>
              <a:rPr lang="hu-HU" sz="2000" b="1" dirty="0" err="1">
                <a:solidFill>
                  <a:schemeClr val="bg1"/>
                </a:solidFill>
              </a:rPr>
              <a:t>Mantegna</a:t>
            </a:r>
            <a:r>
              <a:rPr lang="hu-HU" sz="2000" b="1" dirty="0">
                <a:solidFill>
                  <a:schemeClr val="bg1"/>
                </a:solidFill>
              </a:rPr>
              <a:t>, amelyen a </a:t>
            </a:r>
            <a:r>
              <a:rPr lang="hu-HU" sz="2000" b="1" dirty="0" err="1">
                <a:solidFill>
                  <a:schemeClr val="bg1"/>
                </a:solidFill>
              </a:rPr>
              <a:t>Gonzaga-család</a:t>
            </a:r>
            <a:r>
              <a:rPr lang="hu-HU" sz="2000" b="1" dirty="0">
                <a:solidFill>
                  <a:schemeClr val="bg1"/>
                </a:solidFill>
              </a:rPr>
              <a:t> összes tagja látható, középpontban, hajbókoló udvaroncokkal körülvéve, maga a herceg, </a:t>
            </a:r>
            <a:r>
              <a:rPr lang="hu-HU" sz="2000" b="1" dirty="0" err="1" smtClean="0">
                <a:solidFill>
                  <a:schemeClr val="bg1"/>
                </a:solidFill>
              </a:rPr>
              <a:t>Ludovico</a:t>
            </a:r>
            <a:r>
              <a:rPr lang="hu-HU" sz="2000" b="1" dirty="0" smtClean="0">
                <a:solidFill>
                  <a:schemeClr val="bg1"/>
                </a:solidFill>
              </a:rPr>
              <a:t> </a:t>
            </a:r>
            <a:r>
              <a:rPr lang="hu-HU" sz="2000" b="1" dirty="0" err="1">
                <a:solidFill>
                  <a:schemeClr val="bg1"/>
                </a:solidFill>
              </a:rPr>
              <a:t>Gonzaga</a:t>
            </a:r>
            <a:r>
              <a:rPr lang="hu-HU" sz="2000" b="1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6" name="Téglalap 5"/>
          <p:cNvSpPr/>
          <p:nvPr/>
        </p:nvSpPr>
        <p:spPr>
          <a:xfrm>
            <a:off x="315116" y="4941168"/>
            <a:ext cx="8513763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hu-HU" sz="2000" b="1" dirty="0">
                <a:solidFill>
                  <a:schemeClr val="bg1"/>
                </a:solidFill>
              </a:rPr>
              <a:t>Az alakok szinte szoborszerű plaszticitása és a tér meggyőzően kibontakozó távlata ,  olyan </a:t>
            </a:r>
            <a:r>
              <a:rPr lang="hu-HU" sz="2000" b="1" dirty="0" err="1">
                <a:solidFill>
                  <a:schemeClr val="bg1"/>
                </a:solidFill>
              </a:rPr>
              <a:t>illuzionisztikus</a:t>
            </a:r>
            <a:r>
              <a:rPr lang="hu-HU" sz="2000" b="1" dirty="0">
                <a:solidFill>
                  <a:schemeClr val="bg1"/>
                </a:solidFill>
              </a:rPr>
              <a:t> fogásokkal érhető  el, amelyekkel a festő a képek szereplőit a valós tér architektúrájához </a:t>
            </a:r>
            <a:r>
              <a:rPr lang="hu-HU" sz="2000" b="1" dirty="0" smtClean="0">
                <a:solidFill>
                  <a:schemeClr val="bg1"/>
                </a:solidFill>
              </a:rPr>
              <a:t>kapcsolta.</a:t>
            </a:r>
            <a:endParaRPr lang="hu-HU" sz="2000" b="1" dirty="0">
              <a:solidFill>
                <a:schemeClr val="bg1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7884368" y="6237312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u-HU" sz="2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7092280" y="616530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Kattints!</a:t>
            </a:r>
            <a:endParaRPr lang="hu-H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wga.hu/art/m/mantegna/07/0sposi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89099"/>
            <a:ext cx="9144000" cy="6343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wga.hu/art/m/mantegna/07/2sposi0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60649"/>
            <a:ext cx="9143999" cy="6474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wga.hu/art/m/mantegna/07/2sposi0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345823" y="7996"/>
            <a:ext cx="4376777" cy="6850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églalap 1"/>
          <p:cNvSpPr/>
          <p:nvPr/>
        </p:nvSpPr>
        <p:spPr>
          <a:xfrm>
            <a:off x="2345823" y="1340768"/>
            <a:ext cx="2249487" cy="1728787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pic>
        <p:nvPicPr>
          <p:cNvPr id="5" name="Picture 2" descr="Mantegna, Duke Ludovico Gonzaga greeting cardinal Francesco Gonzaga, background detail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51520" y="0"/>
            <a:ext cx="873267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wga.hu/art/m/mantegna/07/2sposi1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699792" y="0"/>
            <a:ext cx="3684587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églalap 1"/>
          <p:cNvSpPr/>
          <p:nvPr/>
        </p:nvSpPr>
        <p:spPr>
          <a:xfrm>
            <a:off x="3995738" y="2781300"/>
            <a:ext cx="1871662" cy="2376488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pic>
        <p:nvPicPr>
          <p:cNvPr id="4" name="Picture 2" descr="http://www.wga.hu/art/m/mantegna/07/2sposi13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23728" y="0"/>
            <a:ext cx="495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6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wga.hu/art/m/mantegna/07/1sposi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42988" y="-4578"/>
            <a:ext cx="6769372" cy="6854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églalap 1"/>
          <p:cNvSpPr/>
          <p:nvPr/>
        </p:nvSpPr>
        <p:spPr>
          <a:xfrm>
            <a:off x="2195513" y="2349500"/>
            <a:ext cx="3456607" cy="2519363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pic>
        <p:nvPicPr>
          <p:cNvPr id="4" name="Picture 2" descr="http://www.wga.hu/art/m/mantegna/07/1sposi2a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219566"/>
            <a:ext cx="9144000" cy="641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zövegdoboz 1"/>
          <p:cNvSpPr txBox="1">
            <a:spLocks noChangeArrowheads="1"/>
          </p:cNvSpPr>
          <p:nvPr/>
        </p:nvSpPr>
        <p:spPr bwMode="auto">
          <a:xfrm>
            <a:off x="2987824" y="2204864"/>
            <a:ext cx="33064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Ludovico</a:t>
            </a:r>
            <a:r>
              <a:rPr lang="hu-HU" alt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II. </a:t>
            </a:r>
            <a:r>
              <a:rPr lang="hu-HU" altLang="hu-H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Gonzage</a:t>
            </a:r>
            <a:r>
              <a:rPr lang="hu-HU" alt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herceg </a:t>
            </a:r>
          </a:p>
          <a:p>
            <a:r>
              <a:rPr lang="hu-HU" alt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titkárával </a:t>
            </a:r>
            <a:r>
              <a:rPr lang="hu-HU" altLang="hu-H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Marsilio</a:t>
            </a:r>
            <a:r>
              <a:rPr lang="hu-HU" alt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Andreasival </a:t>
            </a:r>
          </a:p>
        </p:txBody>
      </p:sp>
      <p:pic>
        <p:nvPicPr>
          <p:cNvPr id="3" name="Picture 2" descr="File:Andrea Mantegna 05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013" y="476672"/>
            <a:ext cx="9146013" cy="5910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wga.hu/art/m/mantegna/07/0sposi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7765" y="-18220"/>
            <a:ext cx="5327650" cy="691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Szövegdoboz 1"/>
          <p:cNvSpPr txBox="1">
            <a:spLocks noChangeArrowheads="1"/>
          </p:cNvSpPr>
          <p:nvPr/>
        </p:nvSpPr>
        <p:spPr bwMode="auto">
          <a:xfrm>
            <a:off x="6660232" y="188640"/>
            <a:ext cx="1668598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3200" b="1" dirty="0" smtClean="0">
                <a:solidFill>
                  <a:schemeClr val="bg1"/>
                </a:solidFill>
              </a:rPr>
              <a:t> </a:t>
            </a:r>
            <a:r>
              <a:rPr lang="hu-HU" altLang="hu-HU" sz="3200" b="1" dirty="0" err="1" smtClean="0">
                <a:solidFill>
                  <a:schemeClr val="bg1"/>
                </a:solidFill>
              </a:rPr>
              <a:t>oculus</a:t>
            </a:r>
            <a:endParaRPr lang="hu-HU" altLang="hu-HU" sz="3200" b="1" dirty="0" smtClean="0">
              <a:solidFill>
                <a:schemeClr val="bg1"/>
              </a:solidFill>
            </a:endParaRPr>
          </a:p>
          <a:p>
            <a:r>
              <a:rPr lang="hu-HU" altLang="hu-HU" sz="2000" b="1" dirty="0" smtClean="0">
                <a:solidFill>
                  <a:schemeClr val="bg1"/>
                </a:solidFill>
              </a:rPr>
              <a:t>/szem, nyílás/</a:t>
            </a:r>
            <a:endParaRPr lang="hu-HU" altLang="hu-HU" sz="2000" b="1" dirty="0">
              <a:solidFill>
                <a:schemeClr val="bg1"/>
              </a:solidFill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5508104" y="1124744"/>
            <a:ext cx="36358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bg1"/>
                </a:solidFill>
              </a:rPr>
              <a:t>Kialakítása:</a:t>
            </a:r>
          </a:p>
          <a:p>
            <a:r>
              <a:rPr lang="hu-HU" sz="2000" b="1" dirty="0" smtClean="0">
                <a:solidFill>
                  <a:schemeClr val="bg1"/>
                </a:solidFill>
              </a:rPr>
              <a:t>Egy illuzionista, festői eszközzel,</a:t>
            </a:r>
          </a:p>
          <a:p>
            <a:r>
              <a:rPr lang="hu-HU" sz="2000" b="1" dirty="0" smtClean="0">
                <a:solidFill>
                  <a:schemeClr val="bg1"/>
                </a:solidFill>
              </a:rPr>
              <a:t>- rövidítés -, amivel a kép mélységét szimulálja.</a:t>
            </a:r>
          </a:p>
          <a:p>
            <a:r>
              <a:rPr lang="hu-HU" sz="2000" b="1" dirty="0" smtClean="0">
                <a:solidFill>
                  <a:schemeClr val="bg1"/>
                </a:solidFill>
              </a:rPr>
              <a:t>Építészeti dekoráció, különösen </a:t>
            </a:r>
          </a:p>
          <a:p>
            <a:r>
              <a:rPr lang="hu-HU" sz="2000" b="1" dirty="0" smtClean="0">
                <a:solidFill>
                  <a:schemeClr val="bg1"/>
                </a:solidFill>
              </a:rPr>
              <a:t>mennyezeti freskóknál.</a:t>
            </a:r>
          </a:p>
          <a:p>
            <a:r>
              <a:rPr lang="hu-HU" sz="2000" b="1" dirty="0" smtClean="0">
                <a:solidFill>
                  <a:schemeClr val="bg1"/>
                </a:solidFill>
              </a:rPr>
              <a:t>A barokk előszeretettel alkalmazza.</a:t>
            </a:r>
          </a:p>
          <a:p>
            <a:r>
              <a:rPr lang="hu-HU" sz="2000" b="1" dirty="0" smtClean="0">
                <a:solidFill>
                  <a:schemeClr val="bg1"/>
                </a:solidFill>
              </a:rPr>
              <a:t>Háromdimenziós megjelenítés.</a:t>
            </a:r>
            <a:endParaRPr lang="hu-HU" sz="2000" b="1" dirty="0">
              <a:solidFill>
                <a:schemeClr val="bg1"/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5508104" y="4149080"/>
            <a:ext cx="3456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 err="1" smtClean="0">
                <a:solidFill>
                  <a:schemeClr val="bg1"/>
                </a:solidFill>
              </a:rPr>
              <a:t>Mantegna</a:t>
            </a:r>
            <a:r>
              <a:rPr lang="hu-HU" sz="2000" b="1" dirty="0">
                <a:solidFill>
                  <a:schemeClr val="bg1"/>
                </a:solidFill>
              </a:rPr>
              <a:t> azt a meglepő </a:t>
            </a:r>
            <a:r>
              <a:rPr lang="hu-HU" sz="2000" b="1" dirty="0" smtClean="0">
                <a:solidFill>
                  <a:schemeClr val="bg1"/>
                </a:solidFill>
              </a:rPr>
              <a:t>élményt kínálja </a:t>
            </a:r>
            <a:r>
              <a:rPr lang="hu-HU" sz="2000" b="1" dirty="0">
                <a:solidFill>
                  <a:schemeClr val="bg1"/>
                </a:solidFill>
              </a:rPr>
              <a:t>a szemlélőnek, </a:t>
            </a:r>
            <a:r>
              <a:rPr lang="hu-HU" sz="2000" b="1" dirty="0" smtClean="0">
                <a:solidFill>
                  <a:schemeClr val="bg1"/>
                </a:solidFill>
              </a:rPr>
              <a:t> mintha</a:t>
            </a:r>
            <a:r>
              <a:rPr lang="hu-HU" sz="2000" b="1" dirty="0">
                <a:solidFill>
                  <a:schemeClr val="bg1"/>
                </a:solidFill>
              </a:rPr>
              <a:t> </a:t>
            </a:r>
            <a:r>
              <a:rPr lang="hu-HU" sz="2000" b="1" dirty="0" smtClean="0">
                <a:solidFill>
                  <a:schemeClr val="bg1"/>
                </a:solidFill>
              </a:rPr>
              <a:t>egy </a:t>
            </a:r>
            <a:r>
              <a:rPr lang="hu-HU" sz="2000" b="1" dirty="0">
                <a:solidFill>
                  <a:schemeClr val="bg1"/>
                </a:solidFill>
              </a:rPr>
              <a:t>kút mélyéről tekintene </a:t>
            </a:r>
            <a:r>
              <a:rPr lang="hu-HU" sz="2000" b="1" dirty="0" smtClean="0">
                <a:solidFill>
                  <a:schemeClr val="bg1"/>
                </a:solidFill>
              </a:rPr>
              <a:t>fölfelé.</a:t>
            </a:r>
            <a:endParaRPr lang="hu-HU" sz="2000" dirty="0"/>
          </a:p>
        </p:txBody>
      </p:sp>
      <p:sp>
        <p:nvSpPr>
          <p:cNvPr id="5" name="Téglalap 4"/>
          <p:cNvSpPr/>
          <p:nvPr/>
        </p:nvSpPr>
        <p:spPr>
          <a:xfrm>
            <a:off x="5508104" y="5733256"/>
            <a:ext cx="34563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solidFill>
                  <a:schemeClr val="bg1"/>
                </a:solidFill>
              </a:rPr>
              <a:t>az első kör alakú perspektíva</a:t>
            </a:r>
            <a:r>
              <a:rPr lang="hu-HU" b="1" dirty="0">
                <a:solidFill>
                  <a:schemeClr val="bg1"/>
                </a:solidFill>
              </a:rPr>
              <a:t>.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7740352" y="623731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Kattints!</a:t>
            </a:r>
            <a:endParaRPr lang="hu-H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upload.wikimedia.org/wikipedia/commons/e/e1/Andrea_Mantegna_064_big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6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églalap 1"/>
          <p:cNvSpPr>
            <a:spLocks noChangeArrowheads="1"/>
          </p:cNvSpPr>
          <p:nvPr/>
        </p:nvSpPr>
        <p:spPr bwMode="auto">
          <a:xfrm>
            <a:off x="336550" y="231775"/>
            <a:ext cx="8411914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altLang="hu-HU" sz="2400" b="1" dirty="0">
                <a:solidFill>
                  <a:srgbClr val="FF6600"/>
                </a:solidFill>
              </a:rPr>
              <a:t>Dózse-palota </a:t>
            </a:r>
          </a:p>
          <a:p>
            <a:r>
              <a:rPr lang="hu-HU" altLang="hu-HU" sz="2000" b="1" dirty="0">
                <a:solidFill>
                  <a:schemeClr val="bg1"/>
                </a:solidFill>
              </a:rPr>
              <a:t>A monumentális </a:t>
            </a:r>
            <a:r>
              <a:rPr lang="hu-HU" altLang="hu-HU" sz="2400" b="1" i="1" dirty="0">
                <a:solidFill>
                  <a:schemeClr val="bg1"/>
                </a:solidFill>
              </a:rPr>
              <a:t>épületegyüttes </a:t>
            </a:r>
            <a:r>
              <a:rPr lang="hu-HU" altLang="hu-HU" sz="2000" b="1" dirty="0">
                <a:solidFill>
                  <a:schemeClr val="bg1"/>
                </a:solidFill>
              </a:rPr>
              <a:t>gótikus, reneszánsz, manierista és barokk stílusban pompázik pazar galériákkal, kertekkel és több mint 500 szobával. Múzeuma rendkívül értékes műalkotásoknak ad </a:t>
            </a:r>
            <a:r>
              <a:rPr lang="hu-HU" altLang="hu-HU" sz="2000" b="1" dirty="0" smtClean="0">
                <a:solidFill>
                  <a:schemeClr val="bg1"/>
                </a:solidFill>
              </a:rPr>
              <a:t>otthont</a:t>
            </a:r>
            <a:r>
              <a:rPr lang="hu-HU" altLang="hu-HU" dirty="0" smtClean="0">
                <a:solidFill>
                  <a:schemeClr val="bg1"/>
                </a:solidFill>
              </a:rPr>
              <a:t>.</a:t>
            </a:r>
            <a:r>
              <a:rPr lang="hu-HU" altLang="hu-HU" dirty="0"/>
              <a:t> </a:t>
            </a:r>
          </a:p>
        </p:txBody>
      </p:sp>
      <p:pic>
        <p:nvPicPr>
          <p:cNvPr id="5123" name="Picture 5" descr="http://www.italia.it/fileadmin/src/img/cluster_gallery/siti_unesco/Mantova_e_Sabbioneta/mantova_palazzo_ducale_roberto_merlo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30438" y="1870075"/>
            <a:ext cx="6888162" cy="516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Szövegdoboz 1"/>
          <p:cNvSpPr txBox="1">
            <a:spLocks noChangeArrowheads="1"/>
          </p:cNvSpPr>
          <p:nvPr/>
        </p:nvSpPr>
        <p:spPr bwMode="auto">
          <a:xfrm>
            <a:off x="190500" y="5589588"/>
            <a:ext cx="21161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>
                <a:solidFill>
                  <a:schemeClr val="bg1"/>
                </a:solidFill>
              </a:rPr>
              <a:t>Magna Domus és</a:t>
            </a:r>
          </a:p>
          <a:p>
            <a:r>
              <a:rPr lang="hu-HU" b="1">
                <a:solidFill>
                  <a:schemeClr val="bg1"/>
                </a:solidFill>
              </a:rPr>
              <a:t>Palazzo del capitano</a:t>
            </a:r>
          </a:p>
        </p:txBody>
      </p:sp>
      <p:sp>
        <p:nvSpPr>
          <p:cNvPr id="5125" name="Szövegdoboz 2"/>
          <p:cNvSpPr txBox="1">
            <a:spLocks noChangeArrowheads="1"/>
          </p:cNvSpPr>
          <p:nvPr/>
        </p:nvSpPr>
        <p:spPr bwMode="auto">
          <a:xfrm>
            <a:off x="336550" y="2997200"/>
            <a:ext cx="17764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>
                <a:solidFill>
                  <a:schemeClr val="bg1"/>
                </a:solidFill>
              </a:rPr>
              <a:t>Szent György vár</a:t>
            </a:r>
          </a:p>
        </p:txBody>
      </p:sp>
      <p:sp>
        <p:nvSpPr>
          <p:cNvPr id="4" name="Jobbra nyíl 3"/>
          <p:cNvSpPr/>
          <p:nvPr/>
        </p:nvSpPr>
        <p:spPr>
          <a:xfrm rot="21148688">
            <a:off x="2290763" y="5911850"/>
            <a:ext cx="2506662" cy="23336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5" name="Jobbra nyíl 4"/>
          <p:cNvSpPr/>
          <p:nvPr/>
        </p:nvSpPr>
        <p:spPr>
          <a:xfrm>
            <a:off x="2230438" y="3057525"/>
            <a:ext cx="977900" cy="33972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971600" y="6237312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971600" y="630932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Kattints!</a:t>
            </a:r>
            <a:endParaRPr lang="hu-H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upload.wikimedia.org/wikipedia/commons/thumb/4/49/Andrea_Mantegna_-_Ceiling_Oculus_-_WGA14021.jpg/800px-Andrea_Mantegna_-_Ceiling_Oculus_-_WGA1402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3338" y="0"/>
            <a:ext cx="9459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églalap 1"/>
          <p:cNvSpPr/>
          <p:nvPr/>
        </p:nvSpPr>
        <p:spPr>
          <a:xfrm>
            <a:off x="5436096" y="2780928"/>
            <a:ext cx="1490663" cy="1995041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16200000">
            <a:off x="1681718" y="1234098"/>
            <a:ext cx="6836292" cy="4368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églalap 1"/>
          <p:cNvSpPr>
            <a:spLocks noChangeArrowheads="1"/>
          </p:cNvSpPr>
          <p:nvPr/>
        </p:nvSpPr>
        <p:spPr bwMode="auto">
          <a:xfrm>
            <a:off x="395536" y="332656"/>
            <a:ext cx="8424862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b="1" dirty="0">
                <a:solidFill>
                  <a:schemeClr val="bg1"/>
                </a:solidFill>
              </a:rPr>
              <a:t>A szokásos elemzések a kilenc puttóra </a:t>
            </a:r>
            <a:r>
              <a:rPr lang="hu-HU" altLang="hu-HU" b="1" dirty="0" smtClean="0">
                <a:solidFill>
                  <a:schemeClr val="bg1"/>
                </a:solidFill>
              </a:rPr>
              <a:t>koncentrálnak. Ezek </a:t>
            </a:r>
            <a:r>
              <a:rPr lang="hu-HU" altLang="hu-HU" b="1" dirty="0">
                <a:solidFill>
                  <a:schemeClr val="bg1"/>
                </a:solidFill>
              </a:rPr>
              <a:t>tökéletes elrendezésére a kompozíción belül (hárman a fiktív mellvéd előtt vannak, hárman mögötte és rákönyökölnek, hárman pedig a fejüket dugják át rajta), illetve ezek számára, mely szimbolikus jelentéseket rejthet (összesen kilencen vannak, háromszor három csoportban). </a:t>
            </a:r>
            <a:r>
              <a:rPr lang="hu-HU" altLang="hu-HU" b="1" dirty="0" err="1">
                <a:solidFill>
                  <a:schemeClr val="bg1"/>
                </a:solidFill>
              </a:rPr>
              <a:t>Arasse</a:t>
            </a:r>
            <a:r>
              <a:rPr lang="hu-HU" altLang="hu-HU" b="1" dirty="0">
                <a:solidFill>
                  <a:schemeClr val="bg1"/>
                </a:solidFill>
              </a:rPr>
              <a:t> viszont nem ezekkel foglalkozik, hanem a tizedik puttóval. Ha jól megfigyeljük a festményt, akkor ugyanis tíz puttó van és nem kilenc: a </a:t>
            </a:r>
            <a:r>
              <a:rPr lang="hu-HU" altLang="hu-HU" b="1" dirty="0" err="1">
                <a:solidFill>
                  <a:schemeClr val="bg1"/>
                </a:solidFill>
              </a:rPr>
              <a:t>tizediknek</a:t>
            </a:r>
            <a:r>
              <a:rPr lang="hu-HU" altLang="hu-HU" b="1" dirty="0">
                <a:solidFill>
                  <a:schemeClr val="bg1"/>
                </a:solidFill>
              </a:rPr>
              <a:t> csak a keze látszik, amiben egy kis pálcikát tart.</a:t>
            </a: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 cstate="email"/>
          <a:srcRect r="8007"/>
          <a:stretch>
            <a:fillRect/>
          </a:stretch>
        </p:blipFill>
        <p:spPr bwMode="auto">
          <a:xfrm>
            <a:off x="755575" y="2492896"/>
            <a:ext cx="5328593" cy="3996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églalap 2"/>
          <p:cNvSpPr/>
          <p:nvPr/>
        </p:nvSpPr>
        <p:spPr>
          <a:xfrm>
            <a:off x="1403648" y="5013176"/>
            <a:ext cx="1706562" cy="1274068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pic>
        <p:nvPicPr>
          <p:cNvPr id="6" name="Picture 2" descr="Fájl: Camera picta, oculus, részletes 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76872"/>
            <a:ext cx="5446904" cy="424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7452320" y="616530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Kattints!</a:t>
            </a:r>
            <a:endParaRPr lang="hu-H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upload.wikimedia.org/wikipedia/commons/thumb/2/23/Mantegna_selfportrait_camera_picta.jpg/800px-Mantegna_selfportrait_camera_picta.jpg"/>
          <p:cNvPicPr>
            <a:picLocks noChangeAspect="1" noChangeArrowheads="1"/>
          </p:cNvPicPr>
          <p:nvPr/>
        </p:nvPicPr>
        <p:blipFill>
          <a:blip r:embed="rId2" cstate="email"/>
          <a:stretch>
            <a:fillRect/>
          </a:stretch>
        </p:blipFill>
        <p:spPr bwMode="auto">
          <a:xfrm>
            <a:off x="1482725" y="-28575"/>
            <a:ext cx="5086350" cy="6877050"/>
          </a:xfrm>
          <a:prstGeom prst="rect">
            <a:avLst/>
          </a:prstGeom>
          <a:noFill/>
          <a:ln>
            <a:noFill/>
          </a:ln>
        </p:spPr>
      </p:pic>
      <p:sp>
        <p:nvSpPr>
          <p:cNvPr id="33795" name="Téglalap 1"/>
          <p:cNvSpPr>
            <a:spLocks noChangeArrowheads="1"/>
          </p:cNvSpPr>
          <p:nvPr/>
        </p:nvSpPr>
        <p:spPr bwMode="auto">
          <a:xfrm>
            <a:off x="6588125" y="3468688"/>
            <a:ext cx="4572000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hu-HU" sz="2000" b="1">
                <a:solidFill>
                  <a:schemeClr val="bg1"/>
                </a:solidFill>
              </a:rPr>
              <a:t>Andrea Mantegna, </a:t>
            </a:r>
            <a:endParaRPr lang="hu-HU" altLang="hu-HU" sz="2000" b="1">
              <a:solidFill>
                <a:schemeClr val="bg1"/>
              </a:solidFill>
            </a:endParaRPr>
          </a:p>
          <a:p>
            <a:r>
              <a:rPr lang="it-IT" altLang="hu-HU" sz="2000" b="1">
                <a:solidFill>
                  <a:schemeClr val="bg1"/>
                </a:solidFill>
              </a:rPr>
              <a:t>(Isola di Carturo,</a:t>
            </a:r>
            <a:endParaRPr lang="hu-HU" altLang="hu-HU" sz="2000" b="1">
              <a:solidFill>
                <a:schemeClr val="bg1"/>
              </a:solidFill>
            </a:endParaRPr>
          </a:p>
          <a:p>
            <a:r>
              <a:rPr lang="it-IT" altLang="hu-HU" sz="2000" b="1">
                <a:solidFill>
                  <a:schemeClr val="bg1"/>
                </a:solidFill>
              </a:rPr>
              <a:t>1431 körül, - </a:t>
            </a:r>
            <a:endParaRPr lang="hu-HU" altLang="hu-HU" sz="2000" b="1">
              <a:solidFill>
                <a:schemeClr val="bg1"/>
              </a:solidFill>
            </a:endParaRPr>
          </a:p>
          <a:p>
            <a:r>
              <a:rPr lang="it-IT" altLang="hu-HU" sz="2000" b="1">
                <a:solidFill>
                  <a:schemeClr val="bg1"/>
                </a:solidFill>
              </a:rPr>
              <a:t>Mantova, </a:t>
            </a:r>
            <a:endParaRPr lang="hu-HU" altLang="hu-HU" sz="2000" b="1">
              <a:solidFill>
                <a:schemeClr val="bg1"/>
              </a:solidFill>
            </a:endParaRPr>
          </a:p>
          <a:p>
            <a:r>
              <a:rPr lang="it-IT" altLang="hu-HU" sz="2000" b="1">
                <a:solidFill>
                  <a:schemeClr val="bg1"/>
                </a:solidFill>
              </a:rPr>
              <a:t>1506. szeptember 13. )</a:t>
            </a:r>
            <a:endParaRPr lang="hu-HU" altLang="hu-HU" sz="2000" b="1">
              <a:solidFill>
                <a:schemeClr val="bg1"/>
              </a:solidFill>
            </a:endParaRPr>
          </a:p>
        </p:txBody>
      </p:sp>
      <p:sp>
        <p:nvSpPr>
          <p:cNvPr id="33796" name="Szövegdoboz 2"/>
          <p:cNvSpPr txBox="1">
            <a:spLocks noChangeArrowheads="1"/>
          </p:cNvSpPr>
          <p:nvPr/>
        </p:nvSpPr>
        <p:spPr bwMode="auto">
          <a:xfrm>
            <a:off x="7164388" y="765175"/>
            <a:ext cx="14033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2400" b="1">
                <a:solidFill>
                  <a:schemeClr val="bg1"/>
                </a:solidFill>
              </a:rPr>
              <a:t>Önarckép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7596336" y="616530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Kattints!</a:t>
            </a:r>
            <a:endParaRPr lang="hu-H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églalap 1"/>
          <p:cNvSpPr>
            <a:spLocks noChangeArrowheads="1"/>
          </p:cNvSpPr>
          <p:nvPr/>
        </p:nvSpPr>
        <p:spPr bwMode="auto">
          <a:xfrm>
            <a:off x="468313" y="620713"/>
            <a:ext cx="8424862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b="1" dirty="0">
                <a:solidFill>
                  <a:schemeClr val="bg1"/>
                </a:solidFill>
              </a:rPr>
              <a:t>Az egyik legmeghatározóbb alakja, az olasz reneszánsznak </a:t>
            </a:r>
          </a:p>
          <a:p>
            <a:r>
              <a:rPr lang="hu-HU" altLang="hu-HU" sz="2400" b="1" dirty="0" err="1">
                <a:solidFill>
                  <a:srgbClr val="FFFF00"/>
                </a:solidFill>
              </a:rPr>
              <a:t>Isabella</a:t>
            </a:r>
            <a:r>
              <a:rPr lang="hu-HU" altLang="hu-HU" sz="2400" b="1" dirty="0">
                <a:solidFill>
                  <a:srgbClr val="FFFF00"/>
                </a:solidFill>
              </a:rPr>
              <a:t> d'Este </a:t>
            </a:r>
            <a:r>
              <a:rPr lang="hu-HU" altLang="hu-HU" b="1" dirty="0">
                <a:solidFill>
                  <a:schemeClr val="bg1"/>
                </a:solidFill>
              </a:rPr>
              <a:t>(1474-1539).</a:t>
            </a:r>
          </a:p>
          <a:p>
            <a:endParaRPr lang="hu-HU" altLang="hu-HU" b="1" dirty="0">
              <a:solidFill>
                <a:schemeClr val="bg1"/>
              </a:solidFill>
            </a:endParaRPr>
          </a:p>
          <a:p>
            <a:r>
              <a:rPr lang="hu-HU" altLang="hu-HU" b="1" dirty="0" smtClean="0">
                <a:solidFill>
                  <a:schemeClr val="bg1"/>
                </a:solidFill>
              </a:rPr>
              <a:t>Egy </a:t>
            </a:r>
            <a:r>
              <a:rPr lang="hu-HU" altLang="hu-HU" b="1" dirty="0">
                <a:solidFill>
                  <a:schemeClr val="bg1"/>
                </a:solidFill>
              </a:rPr>
              <a:t>olyan világban </a:t>
            </a:r>
            <a:r>
              <a:rPr lang="hu-HU" altLang="hu-HU" b="1" dirty="0" smtClean="0">
                <a:solidFill>
                  <a:schemeClr val="bg1"/>
                </a:solidFill>
              </a:rPr>
              <a:t>uralkodott </a:t>
            </a:r>
            <a:r>
              <a:rPr lang="hu-HU" altLang="hu-HU" b="1" dirty="0">
                <a:solidFill>
                  <a:schemeClr val="bg1"/>
                </a:solidFill>
              </a:rPr>
              <a:t>, ahol a politika, a művészet, a zene, a családi élet, az üzleti és társadalmi kapcsolatok összefonódtak.</a:t>
            </a:r>
          </a:p>
          <a:p>
            <a:r>
              <a:rPr lang="hu-HU" altLang="hu-HU" b="1" dirty="0" err="1">
                <a:solidFill>
                  <a:schemeClr val="bg1"/>
                </a:solidFill>
              </a:rPr>
              <a:t>Studioloja</a:t>
            </a:r>
            <a:r>
              <a:rPr lang="hu-HU" altLang="hu-HU" b="1" dirty="0">
                <a:solidFill>
                  <a:schemeClr val="bg1"/>
                </a:solidFill>
              </a:rPr>
              <a:t> nagyon gazdag: művészeti gyűjtemény, festmények, szobrok, csempék, könyvek, hangszerek, melyek  </a:t>
            </a:r>
            <a:r>
              <a:rPr lang="hu-HU" altLang="hu-HU" b="1" dirty="0" err="1">
                <a:solidFill>
                  <a:schemeClr val="bg1"/>
                </a:solidFill>
              </a:rPr>
              <a:t>kiváncsi</a:t>
            </a:r>
            <a:r>
              <a:rPr lang="hu-HU" altLang="hu-HU" b="1" dirty="0">
                <a:solidFill>
                  <a:schemeClr val="bg1"/>
                </a:solidFill>
              </a:rPr>
              <a:t> kortársainak </a:t>
            </a:r>
            <a:r>
              <a:rPr lang="hu-HU" altLang="hu-HU" b="1" dirty="0" smtClean="0">
                <a:solidFill>
                  <a:schemeClr val="bg1"/>
                </a:solidFill>
              </a:rPr>
              <a:t>úti célt </a:t>
            </a:r>
            <a:r>
              <a:rPr lang="hu-HU" altLang="hu-HU" b="1" dirty="0">
                <a:solidFill>
                  <a:schemeClr val="bg1"/>
                </a:solidFill>
              </a:rPr>
              <a:t>is adtak.</a:t>
            </a:r>
          </a:p>
          <a:p>
            <a:r>
              <a:rPr lang="hu-HU" altLang="hu-HU" b="1" dirty="0">
                <a:solidFill>
                  <a:schemeClr val="bg1"/>
                </a:solidFill>
              </a:rPr>
              <a:t>Jó nevelést kapott, mint a ferrarai </a:t>
            </a:r>
            <a:r>
              <a:rPr lang="hu-HU" altLang="hu-HU" b="1" dirty="0" err="1">
                <a:solidFill>
                  <a:schemeClr val="bg1"/>
                </a:solidFill>
              </a:rPr>
              <a:t>Duke</a:t>
            </a:r>
            <a:r>
              <a:rPr lang="hu-HU" altLang="hu-HU" b="1" dirty="0">
                <a:solidFill>
                  <a:schemeClr val="bg1"/>
                </a:solidFill>
              </a:rPr>
              <a:t> legidősebb gyermeke. Korán házasságot kötött </a:t>
            </a:r>
          </a:p>
          <a:p>
            <a:r>
              <a:rPr lang="hu-HU" altLang="hu-HU" b="1" dirty="0" err="1">
                <a:solidFill>
                  <a:schemeClr val="bg1"/>
                </a:solidFill>
              </a:rPr>
              <a:t>Marchese</a:t>
            </a:r>
            <a:r>
              <a:rPr lang="hu-HU" altLang="hu-HU" b="1" dirty="0">
                <a:solidFill>
                  <a:schemeClr val="bg1"/>
                </a:solidFill>
              </a:rPr>
              <a:t> Francesco </a:t>
            </a:r>
            <a:r>
              <a:rPr lang="hu-HU" altLang="hu-HU" b="1" dirty="0" err="1">
                <a:solidFill>
                  <a:schemeClr val="bg1"/>
                </a:solidFill>
              </a:rPr>
              <a:t>Gonzaga</a:t>
            </a:r>
            <a:r>
              <a:rPr lang="hu-HU" altLang="hu-HU" b="1" dirty="0">
                <a:solidFill>
                  <a:schemeClr val="bg1"/>
                </a:solidFill>
              </a:rPr>
              <a:t> (1466-1519) Mantova fejedelmével, társuralkodóként. </a:t>
            </a:r>
          </a:p>
          <a:p>
            <a:r>
              <a:rPr lang="hu-HU" altLang="hu-HU" b="1" dirty="0">
                <a:solidFill>
                  <a:schemeClr val="bg1"/>
                </a:solidFill>
              </a:rPr>
              <a:t>Részt vesz Mantova gazdasági, politikai, diplomáciai életében.</a:t>
            </a:r>
          </a:p>
          <a:p>
            <a:r>
              <a:rPr lang="hu-HU" altLang="hu-HU" b="1" dirty="0">
                <a:solidFill>
                  <a:schemeClr val="bg1"/>
                </a:solidFill>
              </a:rPr>
              <a:t>Gyermekei  fontos szerepet játszanak a korabeli társadalomban./ </a:t>
            </a:r>
            <a:r>
              <a:rPr lang="hu-HU" altLang="hu-HU" b="1" dirty="0" err="1">
                <a:solidFill>
                  <a:schemeClr val="bg1"/>
                </a:solidFill>
              </a:rPr>
              <a:t>Urbinó</a:t>
            </a:r>
            <a:r>
              <a:rPr lang="hu-HU" altLang="hu-HU" b="1" dirty="0">
                <a:solidFill>
                  <a:schemeClr val="bg1"/>
                </a:solidFill>
              </a:rPr>
              <a:t> hercegnője, bíboros </a:t>
            </a:r>
            <a:r>
              <a:rPr lang="hu-HU" altLang="hu-HU" b="1" dirty="0" smtClean="0">
                <a:solidFill>
                  <a:schemeClr val="bg1"/>
                </a:solidFill>
              </a:rPr>
              <a:t>stb./</a:t>
            </a:r>
            <a:endParaRPr lang="hu-HU" altLang="hu-HU" b="1" dirty="0">
              <a:solidFill>
                <a:schemeClr val="bg1"/>
              </a:solidFill>
            </a:endParaRPr>
          </a:p>
          <a:p>
            <a:r>
              <a:rPr lang="hu-HU" altLang="hu-HU" b="1" dirty="0">
                <a:solidFill>
                  <a:schemeClr val="bg1"/>
                </a:solidFill>
              </a:rPr>
              <a:t>A „reneszánsz ember” női képviselője, akiről elismerőleg szólt Alberti,  da Vinci, Michelangelo, Machiavelli is.</a:t>
            </a:r>
          </a:p>
          <a:p>
            <a:r>
              <a:rPr lang="hu-HU" altLang="hu-HU" b="1" dirty="0">
                <a:solidFill>
                  <a:schemeClr val="bg1"/>
                </a:solidFill>
              </a:rPr>
              <a:t>Gyógyszertárat üzemeltetett,  divattervező volt, több hangszeren játszott, sokoldalú,</a:t>
            </a:r>
          </a:p>
          <a:p>
            <a:r>
              <a:rPr lang="hu-HU" altLang="hu-HU" b="1" dirty="0">
                <a:solidFill>
                  <a:schemeClr val="bg1"/>
                </a:solidFill>
              </a:rPr>
              <a:t>tevékeny  uralkodó volt.</a:t>
            </a:r>
          </a:p>
          <a:p>
            <a:r>
              <a:rPr lang="hu-HU" altLang="hu-HU" b="1" dirty="0">
                <a:solidFill>
                  <a:schemeClr val="bg1"/>
                </a:solidFill>
              </a:rPr>
              <a:t>Halála után terjedelmes gyűjteménye szétszóródott a világban, többeket múzeumokban, könyvtárakban lehet megtalálni.</a:t>
            </a:r>
          </a:p>
          <a:p>
            <a:endParaRPr lang="hu-HU" alt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6444208" y="630932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Kattints!</a:t>
            </a:r>
            <a:endParaRPr lang="hu-H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6011863" y="3429000"/>
            <a:ext cx="4572000" cy="29543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hu-HU" sz="2400" b="1" dirty="0" err="1">
                <a:solidFill>
                  <a:schemeClr val="accent6"/>
                </a:solidFill>
              </a:rPr>
              <a:t>Isabella</a:t>
            </a:r>
            <a:r>
              <a:rPr lang="hu-HU" sz="2400" b="1" dirty="0">
                <a:solidFill>
                  <a:schemeClr val="accent6"/>
                </a:solidFill>
              </a:rPr>
              <a:t> d'Este</a:t>
            </a:r>
          </a:p>
          <a:p>
            <a:pPr>
              <a:defRPr/>
            </a:pPr>
            <a:r>
              <a:rPr lang="hu-HU" sz="2400" b="1" dirty="0">
                <a:solidFill>
                  <a:schemeClr val="accent6"/>
                </a:solidFill>
              </a:rPr>
              <a:t>1500</a:t>
            </a:r>
            <a:br>
              <a:rPr lang="hu-HU" sz="2400" b="1" dirty="0">
                <a:solidFill>
                  <a:schemeClr val="accent6"/>
                </a:solidFill>
              </a:rPr>
            </a:br>
            <a:r>
              <a:rPr lang="hu-HU" sz="2400" b="1" dirty="0">
                <a:solidFill>
                  <a:schemeClr val="accent6"/>
                </a:solidFill>
              </a:rPr>
              <a:t>Black and </a:t>
            </a:r>
            <a:r>
              <a:rPr lang="hu-HU" sz="2400" b="1" dirty="0" err="1">
                <a:solidFill>
                  <a:schemeClr val="accent6"/>
                </a:solidFill>
              </a:rPr>
              <a:t>red</a:t>
            </a:r>
            <a:r>
              <a:rPr lang="hu-HU" sz="2400" b="1" dirty="0">
                <a:solidFill>
                  <a:schemeClr val="accent6"/>
                </a:solidFill>
              </a:rPr>
              <a:t> </a:t>
            </a:r>
            <a:r>
              <a:rPr lang="hu-HU" sz="2400" b="1" dirty="0" err="1">
                <a:solidFill>
                  <a:schemeClr val="accent6"/>
                </a:solidFill>
              </a:rPr>
              <a:t>chalk</a:t>
            </a:r>
            <a:r>
              <a:rPr lang="hu-HU" sz="2400" b="1" dirty="0">
                <a:solidFill>
                  <a:schemeClr val="accent6"/>
                </a:solidFill>
              </a:rPr>
              <a:t>,</a:t>
            </a:r>
          </a:p>
          <a:p>
            <a:pPr>
              <a:defRPr/>
            </a:pPr>
            <a:r>
              <a:rPr lang="hu-HU" sz="2400" b="1" dirty="0">
                <a:solidFill>
                  <a:schemeClr val="accent6"/>
                </a:solidFill>
              </a:rPr>
              <a:t> </a:t>
            </a:r>
            <a:r>
              <a:rPr lang="hu-HU" sz="2400" b="1" dirty="0" err="1">
                <a:solidFill>
                  <a:schemeClr val="accent6"/>
                </a:solidFill>
              </a:rPr>
              <a:t>yellow</a:t>
            </a:r>
            <a:r>
              <a:rPr lang="hu-HU" sz="2400" b="1" dirty="0">
                <a:solidFill>
                  <a:schemeClr val="accent6"/>
                </a:solidFill>
              </a:rPr>
              <a:t> </a:t>
            </a:r>
            <a:r>
              <a:rPr lang="hu-HU" sz="2400" b="1" dirty="0" err="1">
                <a:solidFill>
                  <a:schemeClr val="accent6"/>
                </a:solidFill>
              </a:rPr>
              <a:t>pastel</a:t>
            </a:r>
            <a:r>
              <a:rPr lang="hu-HU" sz="2400" b="1" dirty="0">
                <a:solidFill>
                  <a:schemeClr val="accent6"/>
                </a:solidFill>
              </a:rPr>
              <a:t> </a:t>
            </a:r>
            <a:r>
              <a:rPr lang="hu-HU" sz="2400" b="1" dirty="0" err="1">
                <a:solidFill>
                  <a:schemeClr val="accent6"/>
                </a:solidFill>
              </a:rPr>
              <a:t>chalk</a:t>
            </a:r>
            <a:endParaRPr lang="hu-HU" sz="2400" b="1" dirty="0">
              <a:solidFill>
                <a:schemeClr val="accent6"/>
              </a:solidFill>
            </a:endParaRPr>
          </a:p>
          <a:p>
            <a:pPr>
              <a:defRPr/>
            </a:pPr>
            <a:r>
              <a:rPr lang="hu-HU" sz="2400" b="1" dirty="0" err="1">
                <a:solidFill>
                  <a:schemeClr val="accent6"/>
                </a:solidFill>
              </a:rPr>
              <a:t>on</a:t>
            </a:r>
            <a:r>
              <a:rPr lang="hu-HU" sz="2400" b="1" dirty="0">
                <a:solidFill>
                  <a:schemeClr val="accent6"/>
                </a:solidFill>
              </a:rPr>
              <a:t> </a:t>
            </a:r>
            <a:r>
              <a:rPr lang="hu-HU" sz="2400" b="1" dirty="0" err="1">
                <a:solidFill>
                  <a:schemeClr val="accent6"/>
                </a:solidFill>
              </a:rPr>
              <a:t>paper</a:t>
            </a:r>
            <a:r>
              <a:rPr lang="hu-HU" sz="2400" b="1" dirty="0">
                <a:solidFill>
                  <a:schemeClr val="accent6"/>
                </a:solidFill>
              </a:rPr>
              <a:t>,</a:t>
            </a:r>
          </a:p>
          <a:p>
            <a:pPr>
              <a:defRPr/>
            </a:pPr>
            <a:r>
              <a:rPr lang="hu-HU" sz="2400" b="1" dirty="0">
                <a:solidFill>
                  <a:schemeClr val="accent6"/>
                </a:solidFill>
              </a:rPr>
              <a:t>63 x 46 cm</a:t>
            </a:r>
            <a:br>
              <a:rPr lang="hu-HU" sz="2400" b="1" dirty="0">
                <a:solidFill>
                  <a:schemeClr val="accent6"/>
                </a:solidFill>
              </a:rPr>
            </a:br>
            <a:r>
              <a:rPr lang="hu-HU" sz="2400" b="1" dirty="0" err="1">
                <a:solidFill>
                  <a:schemeClr val="accent6"/>
                </a:solidFill>
              </a:rPr>
              <a:t>Musée</a:t>
            </a:r>
            <a:r>
              <a:rPr lang="hu-HU" sz="2400" b="1" dirty="0">
                <a:solidFill>
                  <a:schemeClr val="accent6"/>
                </a:solidFill>
              </a:rPr>
              <a:t> du Louvre, Paris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6869" name="Téglalap 4"/>
          <p:cNvSpPr>
            <a:spLocks noChangeArrowheads="1"/>
          </p:cNvSpPr>
          <p:nvPr/>
        </p:nvSpPr>
        <p:spPr bwMode="auto">
          <a:xfrm>
            <a:off x="5148263" y="900113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sz="2400" b="1" dirty="0">
                <a:solidFill>
                  <a:schemeClr val="bg1"/>
                </a:solidFill>
              </a:rPr>
              <a:t>LEONARDO da Vinci</a:t>
            </a:r>
          </a:p>
          <a:p>
            <a:r>
              <a:rPr lang="hu-HU" altLang="hu-HU" sz="2400" b="1" dirty="0">
                <a:solidFill>
                  <a:schemeClr val="bg1"/>
                </a:solidFill>
              </a:rPr>
              <a:t>(b. 1452, Vinci,</a:t>
            </a:r>
          </a:p>
          <a:p>
            <a:r>
              <a:rPr lang="hu-HU" altLang="hu-HU" sz="2400" b="1" dirty="0">
                <a:solidFill>
                  <a:schemeClr val="bg1"/>
                </a:solidFill>
              </a:rPr>
              <a:t>d. 1519, </a:t>
            </a:r>
            <a:r>
              <a:rPr lang="hu-HU" altLang="hu-HU" sz="2400" b="1" dirty="0" err="1">
                <a:solidFill>
                  <a:schemeClr val="bg1"/>
                </a:solidFill>
              </a:rPr>
              <a:t>Cloux</a:t>
            </a:r>
            <a:r>
              <a:rPr lang="hu-HU" altLang="hu-HU" sz="2400" b="1" dirty="0">
                <a:solidFill>
                  <a:schemeClr val="bg1"/>
                </a:solidFill>
              </a:rPr>
              <a:t>, </a:t>
            </a:r>
            <a:r>
              <a:rPr lang="hu-HU" altLang="hu-HU" sz="2400" b="1" dirty="0" err="1">
                <a:solidFill>
                  <a:schemeClr val="bg1"/>
                </a:solidFill>
              </a:rPr>
              <a:t>near</a:t>
            </a:r>
            <a:r>
              <a:rPr lang="hu-HU" altLang="hu-HU" sz="2400" b="1" dirty="0">
                <a:solidFill>
                  <a:schemeClr val="bg1"/>
                </a:solidFill>
              </a:rPr>
              <a:t> </a:t>
            </a:r>
            <a:r>
              <a:rPr lang="hu-HU" altLang="hu-HU" sz="2400" b="1" dirty="0" err="1">
                <a:solidFill>
                  <a:schemeClr val="bg1"/>
                </a:solidFill>
              </a:rPr>
              <a:t>Amboise</a:t>
            </a:r>
            <a:r>
              <a:rPr lang="hu-HU" altLang="hu-HU" sz="2400" b="1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7" name="Picture 2" descr="http://www.wga.hu/art/l/leonardo/08heads/07isabel.jpg"/>
          <p:cNvPicPr>
            <a:picLocks noChangeAspect="1" noChangeArrowheads="1"/>
          </p:cNvPicPr>
          <p:nvPr/>
        </p:nvPicPr>
        <p:blipFill>
          <a:blip r:embed="rId2" cstate="email"/>
          <a:srcRect r="3556"/>
          <a:stretch>
            <a:fillRect/>
          </a:stretch>
        </p:blipFill>
        <p:spPr bwMode="auto">
          <a:xfrm>
            <a:off x="4275262" y="-1"/>
            <a:ext cx="4868738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églalap 1"/>
          <p:cNvSpPr/>
          <p:nvPr/>
        </p:nvSpPr>
        <p:spPr>
          <a:xfrm>
            <a:off x="323528" y="2708920"/>
            <a:ext cx="3888432" cy="2308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hu-HU" sz="2400" b="1" dirty="0" err="1">
                <a:solidFill>
                  <a:schemeClr val="accent6"/>
                </a:solidFill>
              </a:rPr>
              <a:t>Isabella</a:t>
            </a:r>
            <a:r>
              <a:rPr lang="hu-HU" sz="2400" b="1" dirty="0">
                <a:solidFill>
                  <a:schemeClr val="accent6"/>
                </a:solidFill>
              </a:rPr>
              <a:t> d'Este,</a:t>
            </a:r>
          </a:p>
          <a:p>
            <a:pPr>
              <a:defRPr/>
            </a:pPr>
            <a:r>
              <a:rPr lang="hu-HU" sz="2400" b="1" dirty="0" err="1">
                <a:solidFill>
                  <a:schemeClr val="accent6"/>
                </a:solidFill>
              </a:rPr>
              <a:t>Duchess</a:t>
            </a:r>
            <a:r>
              <a:rPr lang="hu-HU" sz="2400" b="1" dirty="0">
                <a:solidFill>
                  <a:schemeClr val="accent6"/>
                </a:solidFill>
              </a:rPr>
              <a:t> of </a:t>
            </a:r>
            <a:r>
              <a:rPr lang="hu-HU" sz="2400" b="1" dirty="0" err="1">
                <a:solidFill>
                  <a:schemeClr val="accent6"/>
                </a:solidFill>
              </a:rPr>
              <a:t>Mantua</a:t>
            </a:r>
            <a:r>
              <a:rPr lang="hu-HU" sz="2400" b="1" dirty="0">
                <a:solidFill>
                  <a:schemeClr val="accent6"/>
                </a:solidFill>
              </a:rPr>
              <a:t/>
            </a:r>
            <a:br>
              <a:rPr lang="hu-HU" sz="2400" b="1" dirty="0">
                <a:solidFill>
                  <a:schemeClr val="accent6"/>
                </a:solidFill>
              </a:rPr>
            </a:br>
            <a:r>
              <a:rPr lang="hu-HU" sz="2400" b="1" dirty="0">
                <a:solidFill>
                  <a:schemeClr val="accent6"/>
                </a:solidFill>
              </a:rPr>
              <a:t>1536</a:t>
            </a:r>
            <a:br>
              <a:rPr lang="hu-HU" sz="2400" b="1" dirty="0">
                <a:solidFill>
                  <a:schemeClr val="accent6"/>
                </a:solidFill>
              </a:rPr>
            </a:br>
            <a:r>
              <a:rPr lang="hu-HU" sz="2400" b="1" dirty="0" err="1">
                <a:solidFill>
                  <a:schemeClr val="accent6"/>
                </a:solidFill>
              </a:rPr>
              <a:t>Oil</a:t>
            </a:r>
            <a:r>
              <a:rPr lang="hu-HU" sz="2400" b="1" dirty="0">
                <a:solidFill>
                  <a:schemeClr val="accent6"/>
                </a:solidFill>
              </a:rPr>
              <a:t> </a:t>
            </a:r>
            <a:r>
              <a:rPr lang="hu-HU" sz="2400" b="1" dirty="0" err="1">
                <a:solidFill>
                  <a:schemeClr val="accent6"/>
                </a:solidFill>
              </a:rPr>
              <a:t>on</a:t>
            </a:r>
            <a:r>
              <a:rPr lang="hu-HU" sz="2400" b="1" dirty="0">
                <a:solidFill>
                  <a:schemeClr val="accent6"/>
                </a:solidFill>
              </a:rPr>
              <a:t> </a:t>
            </a:r>
            <a:r>
              <a:rPr lang="hu-HU" sz="2400" b="1" dirty="0" err="1">
                <a:solidFill>
                  <a:schemeClr val="accent6"/>
                </a:solidFill>
              </a:rPr>
              <a:t>canvas</a:t>
            </a:r>
            <a:r>
              <a:rPr lang="hu-HU" sz="2400" b="1" dirty="0">
                <a:solidFill>
                  <a:schemeClr val="accent6"/>
                </a:solidFill>
              </a:rPr>
              <a:t>, 102 x 64 cm</a:t>
            </a:r>
            <a:br>
              <a:rPr lang="hu-HU" sz="2400" b="1" dirty="0">
                <a:solidFill>
                  <a:schemeClr val="accent6"/>
                </a:solidFill>
              </a:rPr>
            </a:br>
            <a:r>
              <a:rPr lang="hu-HU" sz="2400" b="1" dirty="0" err="1">
                <a:solidFill>
                  <a:schemeClr val="accent6"/>
                </a:solidFill>
              </a:rPr>
              <a:t>Kunsthistorisches</a:t>
            </a:r>
            <a:r>
              <a:rPr lang="hu-HU" sz="2400" b="1" dirty="0">
                <a:solidFill>
                  <a:schemeClr val="accent6"/>
                </a:solidFill>
              </a:rPr>
              <a:t> Museum, </a:t>
            </a:r>
            <a:r>
              <a:rPr lang="hu-HU" sz="2400" b="1" dirty="0" err="1">
                <a:solidFill>
                  <a:schemeClr val="accent6"/>
                </a:solidFill>
              </a:rPr>
              <a:t>Vienna</a:t>
            </a:r>
            <a:endParaRPr lang="hu-HU" sz="2400" b="1" dirty="0">
              <a:solidFill>
                <a:schemeClr val="accent6"/>
              </a:solidFill>
            </a:endParaRPr>
          </a:p>
        </p:txBody>
      </p:sp>
      <p:sp>
        <p:nvSpPr>
          <p:cNvPr id="36867" name="Téglalap 2"/>
          <p:cNvSpPr>
            <a:spLocks noChangeArrowheads="1"/>
          </p:cNvSpPr>
          <p:nvPr/>
        </p:nvSpPr>
        <p:spPr bwMode="auto">
          <a:xfrm>
            <a:off x="0" y="188913"/>
            <a:ext cx="45720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hu-HU" sz="2400" b="1">
                <a:solidFill>
                  <a:schemeClr val="bg1"/>
                </a:solidFill>
              </a:rPr>
              <a:t>TIZIANO Vecellio</a:t>
            </a:r>
          </a:p>
          <a:p>
            <a:r>
              <a:rPr lang="it-IT" altLang="hu-HU" sz="2400" b="1">
                <a:solidFill>
                  <a:schemeClr val="bg1"/>
                </a:solidFill>
              </a:rPr>
              <a:t>Italian painter, </a:t>
            </a:r>
            <a:endParaRPr lang="hu-HU" altLang="hu-HU" sz="2400" b="1">
              <a:solidFill>
                <a:schemeClr val="bg1"/>
              </a:solidFill>
            </a:endParaRPr>
          </a:p>
          <a:p>
            <a:r>
              <a:rPr lang="it-IT" altLang="hu-HU" sz="2400" b="1">
                <a:solidFill>
                  <a:schemeClr val="bg1"/>
                </a:solidFill>
              </a:rPr>
              <a:t>Venetian school</a:t>
            </a:r>
            <a:endParaRPr lang="hu-HU" altLang="hu-HU" sz="2400" b="1">
              <a:solidFill>
                <a:schemeClr val="bg1"/>
              </a:solidFill>
            </a:endParaRPr>
          </a:p>
          <a:p>
            <a:r>
              <a:rPr lang="it-IT" altLang="hu-HU" sz="2400" b="1">
                <a:solidFill>
                  <a:schemeClr val="bg1"/>
                </a:solidFill>
              </a:rPr>
              <a:t>(b. 1490, Pieve di Cadore,</a:t>
            </a:r>
            <a:endParaRPr lang="hu-HU" altLang="hu-HU" sz="2400" b="1">
              <a:solidFill>
                <a:schemeClr val="bg1"/>
              </a:solidFill>
            </a:endParaRPr>
          </a:p>
          <a:p>
            <a:r>
              <a:rPr lang="it-IT" altLang="hu-HU" sz="2400" b="1">
                <a:solidFill>
                  <a:schemeClr val="bg1"/>
                </a:solidFill>
              </a:rPr>
              <a:t>d. 1576, Venezia)</a:t>
            </a:r>
          </a:p>
        </p:txBody>
      </p:sp>
      <p:pic>
        <p:nvPicPr>
          <p:cNvPr id="4" name="Picture 2" descr="http://www.wga.hu/art/t/tiziano/10/1/09isabel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588" y="5190"/>
            <a:ext cx="4357563" cy="6852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7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0380" y="0"/>
            <a:ext cx="9144000" cy="579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819" name="Szövegdoboz 1"/>
          <p:cNvSpPr txBox="1">
            <a:spLocks noChangeArrowheads="1"/>
          </p:cNvSpPr>
          <p:nvPr/>
        </p:nvSpPr>
        <p:spPr bwMode="auto">
          <a:xfrm>
            <a:off x="0" y="5805264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altLang="hu-HU" sz="2400" b="1" dirty="0" err="1">
                <a:solidFill>
                  <a:schemeClr val="bg1"/>
                </a:solidFill>
              </a:rPr>
              <a:t>Isabella</a:t>
            </a:r>
            <a:r>
              <a:rPr lang="hu-HU" altLang="hu-HU" sz="2400" b="1" dirty="0">
                <a:solidFill>
                  <a:schemeClr val="bg1"/>
                </a:solidFill>
              </a:rPr>
              <a:t> d’ Este </a:t>
            </a:r>
            <a:r>
              <a:rPr lang="hu-HU" altLang="hu-HU" sz="2000" b="1" dirty="0">
                <a:solidFill>
                  <a:schemeClr val="bg1"/>
                </a:solidFill>
              </a:rPr>
              <a:t>első </a:t>
            </a:r>
            <a:r>
              <a:rPr lang="hu-HU" altLang="hu-HU" sz="2000" b="1" dirty="0" err="1">
                <a:solidFill>
                  <a:schemeClr val="bg1"/>
                </a:solidFill>
              </a:rPr>
              <a:t>Studiolója</a:t>
            </a:r>
            <a:r>
              <a:rPr lang="hu-HU" altLang="hu-HU" sz="2000" b="1" dirty="0">
                <a:solidFill>
                  <a:schemeClr val="bg1"/>
                </a:solidFill>
              </a:rPr>
              <a:t> a Szent György várban volt, férje halála után</a:t>
            </a:r>
          </a:p>
          <a:p>
            <a:r>
              <a:rPr lang="hu-HU" altLang="hu-HU" sz="2000" b="1" dirty="0">
                <a:solidFill>
                  <a:schemeClr val="bg1"/>
                </a:solidFill>
              </a:rPr>
              <a:t>költözött , és vitte magával a </a:t>
            </a:r>
            <a:r>
              <a:rPr lang="hu-HU" altLang="hu-HU" sz="2000" b="1" dirty="0" err="1">
                <a:solidFill>
                  <a:schemeClr val="bg1"/>
                </a:solidFill>
              </a:rPr>
              <a:t>Corte</a:t>
            </a:r>
            <a:r>
              <a:rPr lang="hu-HU" altLang="hu-HU" sz="2000" b="1" dirty="0">
                <a:solidFill>
                  <a:schemeClr val="bg1"/>
                </a:solidFill>
              </a:rPr>
              <a:t> </a:t>
            </a:r>
            <a:r>
              <a:rPr lang="hu-HU" altLang="hu-HU" sz="2000" b="1" dirty="0" err="1" smtClean="0">
                <a:solidFill>
                  <a:schemeClr val="bg1"/>
                </a:solidFill>
              </a:rPr>
              <a:t>Vecchioba</a:t>
            </a:r>
            <a:r>
              <a:rPr lang="hu-HU" altLang="hu-HU" sz="2000" b="1" dirty="0" smtClean="0">
                <a:solidFill>
                  <a:schemeClr val="bg1"/>
                </a:solidFill>
              </a:rPr>
              <a:t>.  Ide rendelt festményeiből:</a:t>
            </a:r>
            <a:endParaRPr lang="hu-HU" altLang="hu-HU" sz="2000" b="1" dirty="0">
              <a:solidFill>
                <a:schemeClr val="bg1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7919864" y="648866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Kattints!</a:t>
            </a:r>
            <a:endParaRPr lang="hu-H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267744" y="1484784"/>
            <a:ext cx="4572000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sz="2400" b="1" dirty="0">
                <a:solidFill>
                  <a:schemeClr val="accent6"/>
                </a:solidFill>
              </a:rPr>
              <a:t>Parnassus</a:t>
            </a:r>
            <a:r>
              <a:rPr lang="fr-FR" sz="2400" dirty="0">
                <a:solidFill>
                  <a:schemeClr val="accent6"/>
                </a:solidFill>
              </a:rPr>
              <a:t/>
            </a:r>
            <a:br>
              <a:rPr lang="fr-FR" sz="2400" dirty="0">
                <a:solidFill>
                  <a:schemeClr val="accent6"/>
                </a:solidFill>
              </a:rPr>
            </a:br>
            <a:r>
              <a:rPr lang="fr-FR" sz="2400" dirty="0">
                <a:solidFill>
                  <a:schemeClr val="accent6"/>
                </a:solidFill>
              </a:rPr>
              <a:t>1497</a:t>
            </a:r>
            <a:br>
              <a:rPr lang="fr-FR" sz="2400" dirty="0">
                <a:solidFill>
                  <a:schemeClr val="accent6"/>
                </a:solidFill>
              </a:rPr>
            </a:br>
            <a:r>
              <a:rPr lang="fr-FR" sz="2400" dirty="0">
                <a:solidFill>
                  <a:schemeClr val="accent6"/>
                </a:solidFill>
              </a:rPr>
              <a:t>Tempera on canvas, 160 x 192 cm</a:t>
            </a:r>
            <a:br>
              <a:rPr lang="fr-FR" sz="2400" dirty="0">
                <a:solidFill>
                  <a:schemeClr val="accent6"/>
                </a:solidFill>
              </a:rPr>
            </a:br>
            <a:r>
              <a:rPr lang="fr-FR" sz="2400" dirty="0">
                <a:solidFill>
                  <a:schemeClr val="accent6"/>
                </a:solidFill>
              </a:rPr>
              <a:t>Musée du Louvre, Paris</a:t>
            </a:r>
            <a:endParaRPr lang="hu-HU" sz="2400" dirty="0">
              <a:solidFill>
                <a:schemeClr val="accent6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913655" y="593956"/>
            <a:ext cx="2489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accent6"/>
                </a:solidFill>
              </a:rPr>
              <a:t>Andrea </a:t>
            </a:r>
            <a:r>
              <a:rPr lang="hu-HU" sz="2400" b="1" dirty="0" err="1" smtClean="0">
                <a:solidFill>
                  <a:schemeClr val="accent6"/>
                </a:solidFill>
              </a:rPr>
              <a:t>Mantegna</a:t>
            </a:r>
            <a:endParaRPr lang="hu-HU" sz="2400" b="1" dirty="0">
              <a:solidFill>
                <a:schemeClr val="accent6"/>
              </a:solidFill>
            </a:endParaRPr>
          </a:p>
        </p:txBody>
      </p:sp>
      <p:pic>
        <p:nvPicPr>
          <p:cNvPr id="3" name="Picture 2" descr="http://www.wga.hu/art/m/mantegna/09/7parnas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7260" y="0"/>
            <a:ext cx="8712967" cy="6842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286000" y="2690813"/>
            <a:ext cx="4572000" cy="19383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6"/>
                </a:solidFill>
              </a:rPr>
              <a:t>Pallas Expelling the Vices from the Garden of Virtue</a:t>
            </a:r>
            <a:br>
              <a:rPr lang="en-US" sz="2400" dirty="0">
                <a:solidFill>
                  <a:schemeClr val="accent6"/>
                </a:solidFill>
              </a:rPr>
            </a:br>
            <a:r>
              <a:rPr lang="en-US" sz="2400" dirty="0">
                <a:solidFill>
                  <a:schemeClr val="accent6"/>
                </a:solidFill>
              </a:rPr>
              <a:t>1499-1502</a:t>
            </a:r>
            <a:br>
              <a:rPr lang="en-US" sz="2400" dirty="0">
                <a:solidFill>
                  <a:schemeClr val="accent6"/>
                </a:solidFill>
              </a:rPr>
            </a:br>
            <a:r>
              <a:rPr lang="en-US" sz="2400" dirty="0">
                <a:solidFill>
                  <a:schemeClr val="accent6"/>
                </a:solidFill>
              </a:rPr>
              <a:t>Tempera on canvas, 160 x 192 cm</a:t>
            </a:r>
            <a:br>
              <a:rPr lang="en-US" sz="2400" dirty="0">
                <a:solidFill>
                  <a:schemeClr val="accent6"/>
                </a:solidFill>
              </a:rPr>
            </a:br>
            <a:r>
              <a:rPr lang="en-US" sz="2400" dirty="0" err="1">
                <a:solidFill>
                  <a:schemeClr val="accent6"/>
                </a:solidFill>
              </a:rPr>
              <a:t>Musée</a:t>
            </a:r>
            <a:r>
              <a:rPr lang="en-US" sz="2400" dirty="0">
                <a:solidFill>
                  <a:schemeClr val="accent6"/>
                </a:solidFill>
              </a:rPr>
              <a:t> du Louvre, Paris</a:t>
            </a:r>
            <a:endParaRPr lang="hu-HU" sz="2400" dirty="0">
              <a:solidFill>
                <a:schemeClr val="accent6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984650" y="1074513"/>
            <a:ext cx="2489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accent6"/>
                </a:solidFill>
              </a:rPr>
              <a:t>Andrea </a:t>
            </a:r>
            <a:r>
              <a:rPr lang="hu-HU" sz="2400" b="1" dirty="0" err="1" smtClean="0">
                <a:solidFill>
                  <a:schemeClr val="accent6"/>
                </a:solidFill>
              </a:rPr>
              <a:t>Mantegna</a:t>
            </a:r>
            <a:endParaRPr lang="hu-HU" sz="2400" b="1" dirty="0">
              <a:solidFill>
                <a:schemeClr val="accent6"/>
              </a:solidFill>
            </a:endParaRPr>
          </a:p>
        </p:txBody>
      </p:sp>
      <p:pic>
        <p:nvPicPr>
          <p:cNvPr id="3" name="Picture 2" descr="http://www.wga.hu/art/m/mantegna/09/93pallas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69850" y="-603448"/>
            <a:ext cx="9213850" cy="7102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églalap 1"/>
          <p:cNvSpPr>
            <a:spLocks noChangeArrowheads="1"/>
          </p:cNvSpPr>
          <p:nvPr/>
        </p:nvSpPr>
        <p:spPr bwMode="auto">
          <a:xfrm>
            <a:off x="1187450" y="981075"/>
            <a:ext cx="4572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hu-HU" sz="2400" b="1">
                <a:solidFill>
                  <a:schemeClr val="bg1"/>
                </a:solidFill>
              </a:rPr>
              <a:t>PERUGINO, Pietro</a:t>
            </a:r>
          </a:p>
          <a:p>
            <a:r>
              <a:rPr lang="it-IT" altLang="hu-HU" sz="2400" b="1">
                <a:solidFill>
                  <a:schemeClr val="bg1"/>
                </a:solidFill>
              </a:rPr>
              <a:t>Italian painter, Umbrian school</a:t>
            </a:r>
            <a:endParaRPr lang="hu-HU" altLang="hu-HU" sz="2400" b="1">
              <a:solidFill>
                <a:schemeClr val="bg1"/>
              </a:solidFill>
            </a:endParaRPr>
          </a:p>
          <a:p>
            <a:r>
              <a:rPr lang="it-IT" altLang="hu-HU" sz="2400" b="1">
                <a:solidFill>
                  <a:schemeClr val="bg1"/>
                </a:solidFill>
              </a:rPr>
              <a:t>(b. 1450, Citta della Pieve,</a:t>
            </a:r>
            <a:endParaRPr lang="hu-HU" altLang="hu-HU" sz="2400" b="1">
              <a:solidFill>
                <a:schemeClr val="bg1"/>
              </a:solidFill>
            </a:endParaRPr>
          </a:p>
          <a:p>
            <a:r>
              <a:rPr lang="it-IT" altLang="hu-HU" sz="2400" b="1">
                <a:solidFill>
                  <a:schemeClr val="bg1"/>
                </a:solidFill>
              </a:rPr>
              <a:t>d. 1523, Perugia)</a:t>
            </a:r>
          </a:p>
        </p:txBody>
      </p:sp>
      <p:sp>
        <p:nvSpPr>
          <p:cNvPr id="3" name="Téglalap 2"/>
          <p:cNvSpPr/>
          <p:nvPr/>
        </p:nvSpPr>
        <p:spPr>
          <a:xfrm>
            <a:off x="2286000" y="2828925"/>
            <a:ext cx="4572000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6"/>
                </a:solidFill>
              </a:rPr>
              <a:t>Combat of Love and Chastity (detail)</a:t>
            </a:r>
            <a:br>
              <a:rPr lang="en-US" sz="2400" dirty="0">
                <a:solidFill>
                  <a:schemeClr val="accent6"/>
                </a:solidFill>
              </a:rPr>
            </a:br>
            <a:r>
              <a:rPr lang="en-US" sz="2400" dirty="0">
                <a:solidFill>
                  <a:schemeClr val="accent6"/>
                </a:solidFill>
              </a:rPr>
              <a:t>1505</a:t>
            </a:r>
            <a:br>
              <a:rPr lang="en-US" sz="2400" dirty="0">
                <a:solidFill>
                  <a:schemeClr val="accent6"/>
                </a:solidFill>
              </a:rPr>
            </a:br>
            <a:r>
              <a:rPr lang="en-US" sz="2400" dirty="0">
                <a:solidFill>
                  <a:schemeClr val="accent6"/>
                </a:solidFill>
              </a:rPr>
              <a:t>Canvas</a:t>
            </a:r>
            <a:br>
              <a:rPr lang="en-US" sz="2400" dirty="0">
                <a:solidFill>
                  <a:schemeClr val="accent6"/>
                </a:solidFill>
              </a:rPr>
            </a:br>
            <a:r>
              <a:rPr lang="en-US" sz="2400" dirty="0" err="1">
                <a:solidFill>
                  <a:schemeClr val="accent6"/>
                </a:solidFill>
              </a:rPr>
              <a:t>Musée</a:t>
            </a:r>
            <a:r>
              <a:rPr lang="en-US" sz="2400" dirty="0">
                <a:solidFill>
                  <a:schemeClr val="accent6"/>
                </a:solidFill>
              </a:rPr>
              <a:t> du Louvre, Paris</a:t>
            </a:r>
            <a:endParaRPr lang="hu-HU" sz="2400" dirty="0">
              <a:solidFill>
                <a:schemeClr val="accent6"/>
              </a:solidFill>
            </a:endParaRPr>
          </a:p>
        </p:txBody>
      </p:sp>
      <p:pic>
        <p:nvPicPr>
          <p:cNvPr id="4" name="Picture 2" descr="http://www.wga.hu/art/p/perugino/z_other/combat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20844"/>
            <a:ext cx="9144000" cy="687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067175" y="3284538"/>
            <a:ext cx="4572000" cy="15700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sz="2400" b="1" dirty="0">
                <a:solidFill>
                  <a:schemeClr val="accent6"/>
                </a:solidFill>
              </a:rPr>
              <a:t>Court of Isabella d'Este</a:t>
            </a:r>
            <a:br>
              <a:rPr lang="fr-FR" sz="2400" b="1" dirty="0">
                <a:solidFill>
                  <a:schemeClr val="accent6"/>
                </a:solidFill>
              </a:rPr>
            </a:br>
            <a:r>
              <a:rPr lang="fr-FR" sz="2400" b="1" dirty="0">
                <a:solidFill>
                  <a:schemeClr val="accent6"/>
                </a:solidFill>
              </a:rPr>
              <a:t>c. 1506</a:t>
            </a:r>
            <a:br>
              <a:rPr lang="fr-FR" sz="2400" b="1" dirty="0">
                <a:solidFill>
                  <a:schemeClr val="accent6"/>
                </a:solidFill>
              </a:rPr>
            </a:br>
            <a:r>
              <a:rPr lang="fr-FR" sz="2400" b="1" dirty="0">
                <a:solidFill>
                  <a:schemeClr val="accent6"/>
                </a:solidFill>
              </a:rPr>
              <a:t>Oil on canvas, 164 x 197 cm</a:t>
            </a:r>
            <a:br>
              <a:rPr lang="fr-FR" sz="2400" b="1" dirty="0">
                <a:solidFill>
                  <a:schemeClr val="accent6"/>
                </a:solidFill>
              </a:rPr>
            </a:br>
            <a:r>
              <a:rPr lang="fr-FR" sz="2400" b="1" dirty="0">
                <a:solidFill>
                  <a:schemeClr val="accent6"/>
                </a:solidFill>
              </a:rPr>
              <a:t>Musée du Louvre, Paris</a:t>
            </a:r>
            <a:endParaRPr lang="hu-HU" sz="2400" b="1" dirty="0">
              <a:solidFill>
                <a:schemeClr val="accent6"/>
              </a:solidFill>
            </a:endParaRPr>
          </a:p>
        </p:txBody>
      </p:sp>
      <p:sp>
        <p:nvSpPr>
          <p:cNvPr id="40963" name="Téglalap 2"/>
          <p:cNvSpPr>
            <a:spLocks noChangeArrowheads="1"/>
          </p:cNvSpPr>
          <p:nvPr/>
        </p:nvSpPr>
        <p:spPr bwMode="auto">
          <a:xfrm>
            <a:off x="539750" y="908050"/>
            <a:ext cx="4572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hu-HU" sz="2400" b="1">
                <a:solidFill>
                  <a:schemeClr val="bg1"/>
                </a:solidFill>
              </a:rPr>
              <a:t>COSTA, Lorenzo the Elder</a:t>
            </a:r>
          </a:p>
          <a:p>
            <a:r>
              <a:rPr lang="it-IT" altLang="hu-HU" sz="2400" b="1">
                <a:solidFill>
                  <a:schemeClr val="bg1"/>
                </a:solidFill>
              </a:rPr>
              <a:t>Italian painter, Ferrarese school (b. ca. 1460, Ferrara, d. 1535, Mantova)</a:t>
            </a:r>
          </a:p>
        </p:txBody>
      </p:sp>
      <p:pic>
        <p:nvPicPr>
          <p:cNvPr id="4" name="Picture 2" descr="http://www.wga.hu/art/c/costa/lorenzo/isabella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528" y="5863"/>
            <a:ext cx="8496944" cy="685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pload.wikimedia.org/wikipedia/commons/a/aa/Palazzo_Bonacolsi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6350"/>
            <a:ext cx="9151938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Szövegdoboz 1"/>
          <p:cNvSpPr txBox="1">
            <a:spLocks noChangeArrowheads="1"/>
          </p:cNvSpPr>
          <p:nvPr/>
        </p:nvSpPr>
        <p:spPr bwMode="auto">
          <a:xfrm>
            <a:off x="539552" y="188640"/>
            <a:ext cx="24145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2400" b="1" dirty="0" err="1"/>
              <a:t>Palazzo</a:t>
            </a:r>
            <a:r>
              <a:rPr lang="hu-HU" altLang="hu-HU" sz="2400" b="1" dirty="0"/>
              <a:t> Bonacolsi</a:t>
            </a: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églalap 1"/>
          <p:cNvSpPr>
            <a:spLocks noChangeArrowheads="1"/>
          </p:cNvSpPr>
          <p:nvPr/>
        </p:nvSpPr>
        <p:spPr bwMode="auto">
          <a:xfrm>
            <a:off x="2286000" y="2828925"/>
            <a:ext cx="4572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hu-HU" sz="2400" b="1">
                <a:solidFill>
                  <a:schemeClr val="bg1"/>
                </a:solidFill>
              </a:rPr>
              <a:t>The Reign of Comus</a:t>
            </a:r>
            <a:br>
              <a:rPr lang="en-US" altLang="hu-HU" sz="2400" b="1">
                <a:solidFill>
                  <a:schemeClr val="bg1"/>
                </a:solidFill>
              </a:rPr>
            </a:br>
            <a:r>
              <a:rPr lang="en-US" altLang="hu-HU" sz="2400" b="1">
                <a:solidFill>
                  <a:schemeClr val="bg1"/>
                </a:solidFill>
              </a:rPr>
              <a:t>c. 1511</a:t>
            </a:r>
            <a:br>
              <a:rPr lang="en-US" altLang="hu-HU" sz="2400" b="1">
                <a:solidFill>
                  <a:schemeClr val="bg1"/>
                </a:solidFill>
              </a:rPr>
            </a:br>
            <a:r>
              <a:rPr lang="en-US" altLang="hu-HU" sz="2400" b="1">
                <a:solidFill>
                  <a:schemeClr val="bg1"/>
                </a:solidFill>
              </a:rPr>
              <a:t>Oil on canvas, 152 x 238 cm</a:t>
            </a:r>
            <a:br>
              <a:rPr lang="en-US" altLang="hu-HU" sz="2400" b="1">
                <a:solidFill>
                  <a:schemeClr val="bg1"/>
                </a:solidFill>
              </a:rPr>
            </a:br>
            <a:r>
              <a:rPr lang="en-US" altLang="hu-HU" sz="2400" b="1">
                <a:solidFill>
                  <a:schemeClr val="bg1"/>
                </a:solidFill>
              </a:rPr>
              <a:t>Musée du Louvre, Paris</a:t>
            </a:r>
            <a:endParaRPr lang="hu-HU" altLang="hu-HU" sz="2400" b="1">
              <a:solidFill>
                <a:schemeClr val="bg1"/>
              </a:solidFill>
            </a:endParaRPr>
          </a:p>
        </p:txBody>
      </p:sp>
      <p:pic>
        <p:nvPicPr>
          <p:cNvPr id="3" name="Picture 2" descr="http://www.wga.hu/art/c/costa/lorenzo/isabellc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549275"/>
            <a:ext cx="9144000" cy="564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églalap 1"/>
          <p:cNvSpPr>
            <a:spLocks noChangeArrowheads="1"/>
          </p:cNvSpPr>
          <p:nvPr/>
        </p:nvSpPr>
        <p:spPr bwMode="auto">
          <a:xfrm>
            <a:off x="395288" y="549275"/>
            <a:ext cx="45720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sz="3200" b="1" dirty="0">
                <a:solidFill>
                  <a:schemeClr val="bg1"/>
                </a:solidFill>
              </a:rPr>
              <a:t>Correggio</a:t>
            </a:r>
            <a:r>
              <a:rPr lang="hu-HU" altLang="hu-HU" sz="2400" b="1" dirty="0">
                <a:solidFill>
                  <a:schemeClr val="bg1"/>
                </a:solidFill>
              </a:rPr>
              <a:t> </a:t>
            </a:r>
          </a:p>
          <a:p>
            <a:r>
              <a:rPr lang="hu-HU" altLang="hu-HU" sz="2400" b="1" dirty="0">
                <a:solidFill>
                  <a:schemeClr val="bg1"/>
                </a:solidFill>
              </a:rPr>
              <a:t>teljes nevén Antonio </a:t>
            </a:r>
            <a:r>
              <a:rPr lang="hu-HU" altLang="hu-HU" sz="2400" b="1" dirty="0" err="1">
                <a:solidFill>
                  <a:schemeClr val="bg1"/>
                </a:solidFill>
              </a:rPr>
              <a:t>Allegri</a:t>
            </a:r>
            <a:r>
              <a:rPr lang="hu-HU" altLang="hu-HU" sz="2400" b="1" dirty="0">
                <a:solidFill>
                  <a:schemeClr val="bg1"/>
                </a:solidFill>
              </a:rPr>
              <a:t> da Correggio (</a:t>
            </a:r>
            <a:r>
              <a:rPr lang="hu-HU" altLang="hu-HU" sz="2400" b="1" dirty="0" err="1" smtClean="0">
                <a:solidFill>
                  <a:schemeClr val="bg1"/>
                </a:solidFill>
              </a:rPr>
              <a:t>Correggio</a:t>
            </a:r>
            <a:r>
              <a:rPr lang="hu-HU" altLang="hu-HU" sz="2400" b="1" dirty="0" smtClean="0">
                <a:solidFill>
                  <a:schemeClr val="bg1"/>
                </a:solidFill>
              </a:rPr>
              <a:t>, 1489</a:t>
            </a:r>
            <a:r>
              <a:rPr lang="hu-HU" altLang="hu-HU" sz="2400" b="1" dirty="0">
                <a:solidFill>
                  <a:schemeClr val="bg1"/>
                </a:solidFill>
              </a:rPr>
              <a:t>. augusztus - </a:t>
            </a:r>
            <a:r>
              <a:rPr lang="hu-HU" altLang="hu-HU" sz="2400" b="1" dirty="0" smtClean="0">
                <a:solidFill>
                  <a:schemeClr val="bg1"/>
                </a:solidFill>
              </a:rPr>
              <a:t>Correggio</a:t>
            </a:r>
            <a:r>
              <a:rPr lang="hu-HU" altLang="hu-HU" sz="2400" b="1" dirty="0">
                <a:solidFill>
                  <a:schemeClr val="bg1"/>
                </a:solidFill>
              </a:rPr>
              <a:t>, 1534.március 5.) az érett reneszánsz, egyik legkiválóbb, rövid életű, de fényes karrierű itáliai festője. Művészetét a ritmusérzék, a testtömeg ábrázolásának képessége, a színhasználatának frissessége és a fény-árnyék hatások megújításának technikája jellemzi.</a:t>
            </a:r>
          </a:p>
        </p:txBody>
      </p:sp>
      <p:pic>
        <p:nvPicPr>
          <p:cNvPr id="43011" name="Picture 2" descr="Antonio Allegri da Correggio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32040" y="692696"/>
            <a:ext cx="3970337" cy="5210175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Szövegdoboz 3"/>
          <p:cNvSpPr txBox="1"/>
          <p:nvPr/>
        </p:nvSpPr>
        <p:spPr>
          <a:xfrm>
            <a:off x="6444208" y="630932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Kattints!</a:t>
            </a:r>
            <a:endParaRPr lang="hu-H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971600" y="1412776"/>
            <a:ext cx="8011360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chemeClr val="bg1"/>
                </a:solidFill>
              </a:rPr>
              <a:t>Ismerte </a:t>
            </a:r>
            <a:r>
              <a:rPr lang="hu-HU" sz="2000" b="1" dirty="0" err="1" smtClean="0">
                <a:solidFill>
                  <a:schemeClr val="bg1"/>
                </a:solidFill>
              </a:rPr>
              <a:t>Mantegna</a:t>
            </a:r>
            <a:r>
              <a:rPr lang="hu-HU" sz="2000" b="1" dirty="0" smtClean="0">
                <a:solidFill>
                  <a:schemeClr val="bg1"/>
                </a:solidFill>
              </a:rPr>
              <a:t>, Lorenzo Costa, Leonardo, Raffaello  több munkáját.</a:t>
            </a:r>
          </a:p>
          <a:p>
            <a:endParaRPr lang="hu-HU" sz="2000" b="1" dirty="0">
              <a:solidFill>
                <a:schemeClr val="bg1"/>
              </a:solidFill>
            </a:endParaRPr>
          </a:p>
          <a:p>
            <a:r>
              <a:rPr lang="hu-HU" sz="2000" b="1" dirty="0" smtClean="0">
                <a:solidFill>
                  <a:schemeClr val="bg1"/>
                </a:solidFill>
              </a:rPr>
              <a:t>1522-30 között Pármában a Szent János evangélista templom kupolájának</a:t>
            </a:r>
          </a:p>
          <a:p>
            <a:r>
              <a:rPr lang="hu-HU" sz="2000" b="1" dirty="0" smtClean="0">
                <a:solidFill>
                  <a:schemeClr val="bg1"/>
                </a:solidFill>
              </a:rPr>
              <a:t>kifestése után – ami a legmonumentálisabb műve- magánszemélyek </a:t>
            </a:r>
          </a:p>
          <a:p>
            <a:r>
              <a:rPr lang="hu-HU" sz="2000" b="1" dirty="0" smtClean="0">
                <a:solidFill>
                  <a:schemeClr val="bg1"/>
                </a:solidFill>
              </a:rPr>
              <a:t>megbízásaira festett. </a:t>
            </a:r>
          </a:p>
          <a:p>
            <a:r>
              <a:rPr lang="hu-HU" sz="2000" b="1" dirty="0" smtClean="0">
                <a:solidFill>
                  <a:schemeClr val="bg1"/>
                </a:solidFill>
              </a:rPr>
              <a:t>Mitológiai témái a </a:t>
            </a:r>
            <a:r>
              <a:rPr lang="hu-HU" sz="2000" b="1" dirty="0" err="1" smtClean="0">
                <a:solidFill>
                  <a:schemeClr val="bg1"/>
                </a:solidFill>
              </a:rPr>
              <a:t>Gonzaga</a:t>
            </a:r>
            <a:r>
              <a:rPr lang="hu-HU" sz="2000" b="1" dirty="0" smtClean="0">
                <a:solidFill>
                  <a:schemeClr val="bg1"/>
                </a:solidFill>
              </a:rPr>
              <a:t> családhoz kapcsolódnak.</a:t>
            </a:r>
          </a:p>
          <a:p>
            <a:endParaRPr lang="hu-HU" sz="2000" b="1" dirty="0">
              <a:solidFill>
                <a:schemeClr val="bg1"/>
              </a:solidFill>
            </a:endParaRPr>
          </a:p>
          <a:p>
            <a:r>
              <a:rPr lang="hu-HU" sz="2000" b="1" dirty="0" smtClean="0">
                <a:solidFill>
                  <a:schemeClr val="bg1"/>
                </a:solidFill>
              </a:rPr>
              <a:t>Először a Vice és a </a:t>
            </a:r>
            <a:r>
              <a:rPr lang="hu-HU" sz="2000" b="1" dirty="0" err="1" smtClean="0">
                <a:solidFill>
                  <a:schemeClr val="bg1"/>
                </a:solidFill>
              </a:rPr>
              <a:t>Virtue</a:t>
            </a:r>
            <a:r>
              <a:rPr lang="hu-HU" sz="2000" b="1" dirty="0" smtClean="0">
                <a:solidFill>
                  <a:schemeClr val="bg1"/>
                </a:solidFill>
              </a:rPr>
              <a:t> allegóriája  </a:t>
            </a:r>
            <a:r>
              <a:rPr lang="hu-HU" sz="2000" b="1" dirty="0" err="1" smtClean="0">
                <a:solidFill>
                  <a:schemeClr val="bg1"/>
                </a:solidFill>
              </a:rPr>
              <a:t>Isabella</a:t>
            </a:r>
            <a:r>
              <a:rPr lang="hu-HU" sz="2000" b="1" dirty="0" smtClean="0">
                <a:solidFill>
                  <a:schemeClr val="bg1"/>
                </a:solidFill>
              </a:rPr>
              <a:t> d’</a:t>
            </a:r>
            <a:r>
              <a:rPr lang="hu-HU" sz="2000" b="1" dirty="0" err="1" smtClean="0">
                <a:solidFill>
                  <a:schemeClr val="bg1"/>
                </a:solidFill>
              </a:rPr>
              <a:t>Este</a:t>
            </a:r>
            <a:r>
              <a:rPr lang="hu-HU" sz="2000" b="1" dirty="0" smtClean="0">
                <a:solidFill>
                  <a:schemeClr val="bg1"/>
                </a:solidFill>
              </a:rPr>
              <a:t>  </a:t>
            </a:r>
            <a:r>
              <a:rPr lang="hu-HU" sz="2000" b="1" dirty="0" err="1" smtClean="0">
                <a:solidFill>
                  <a:schemeClr val="bg1"/>
                </a:solidFill>
              </a:rPr>
              <a:t>Studiolojába</a:t>
            </a:r>
            <a:r>
              <a:rPr lang="hu-HU" sz="2000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hu-HU" sz="2000" b="1" dirty="0" smtClean="0">
                <a:solidFill>
                  <a:schemeClr val="bg1"/>
                </a:solidFill>
              </a:rPr>
              <a:t>majd  fia, Federico </a:t>
            </a:r>
            <a:r>
              <a:rPr lang="hu-HU" sz="2000" b="1" dirty="0" err="1" smtClean="0">
                <a:solidFill>
                  <a:schemeClr val="bg1"/>
                </a:solidFill>
              </a:rPr>
              <a:t>II.Gonzaga</a:t>
            </a:r>
            <a:r>
              <a:rPr lang="hu-HU" sz="2000" b="1" dirty="0" smtClean="0">
                <a:solidFill>
                  <a:schemeClr val="bg1"/>
                </a:solidFill>
              </a:rPr>
              <a:t> </a:t>
            </a:r>
            <a:r>
              <a:rPr lang="hu-HU" sz="2000" b="1" dirty="0" err="1" smtClean="0">
                <a:solidFill>
                  <a:schemeClr val="bg1"/>
                </a:solidFill>
              </a:rPr>
              <a:t>Pallazzo</a:t>
            </a:r>
            <a:r>
              <a:rPr lang="hu-HU" sz="2000" b="1" dirty="0" smtClean="0">
                <a:solidFill>
                  <a:schemeClr val="bg1"/>
                </a:solidFill>
              </a:rPr>
              <a:t> del </a:t>
            </a:r>
            <a:r>
              <a:rPr lang="hu-HU" sz="2000" b="1" dirty="0" err="1" smtClean="0">
                <a:solidFill>
                  <a:schemeClr val="bg1"/>
                </a:solidFill>
              </a:rPr>
              <a:t>Té-jébe</a:t>
            </a:r>
            <a:r>
              <a:rPr lang="hu-HU" sz="2000" b="1" dirty="0" smtClean="0">
                <a:solidFill>
                  <a:schemeClr val="bg1"/>
                </a:solidFill>
              </a:rPr>
              <a:t> a Jupiter</a:t>
            </a:r>
          </a:p>
          <a:p>
            <a:r>
              <a:rPr lang="hu-HU" sz="2000" b="1" dirty="0" smtClean="0">
                <a:solidFill>
                  <a:schemeClr val="bg1"/>
                </a:solidFill>
              </a:rPr>
              <a:t>szerelmei képek készültek el.  </a:t>
            </a:r>
          </a:p>
          <a:p>
            <a:r>
              <a:rPr lang="hu-HU" sz="2000" b="1" dirty="0" smtClean="0">
                <a:solidFill>
                  <a:schemeClr val="bg1"/>
                </a:solidFill>
              </a:rPr>
              <a:t>Hirtelen halála /1534/  előtti utolsó remekművei közül valók.</a:t>
            </a:r>
            <a:endParaRPr lang="hu-HU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6444208" y="630932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Kattints!</a:t>
            </a:r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389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2420888"/>
            <a:ext cx="3707904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400" b="1" dirty="0">
                <a:solidFill>
                  <a:schemeClr val="accent6"/>
                </a:solidFill>
              </a:rPr>
              <a:t>Allegory of Virtues</a:t>
            </a:r>
            <a:br>
              <a:rPr lang="fr-FR" sz="2400" b="1" dirty="0">
                <a:solidFill>
                  <a:schemeClr val="accent6"/>
                </a:solidFill>
              </a:rPr>
            </a:br>
            <a:r>
              <a:rPr lang="fr-FR" sz="2400" b="1" dirty="0">
                <a:solidFill>
                  <a:schemeClr val="accent6"/>
                </a:solidFill>
              </a:rPr>
              <a:t>1525-30</a:t>
            </a:r>
            <a:br>
              <a:rPr lang="fr-FR" sz="2400" b="1" dirty="0">
                <a:solidFill>
                  <a:schemeClr val="accent6"/>
                </a:solidFill>
              </a:rPr>
            </a:br>
            <a:r>
              <a:rPr lang="fr-FR" sz="2400" b="1" dirty="0">
                <a:solidFill>
                  <a:schemeClr val="accent6"/>
                </a:solidFill>
              </a:rPr>
              <a:t>Distemper, 142 x 86 cm</a:t>
            </a:r>
            <a:br>
              <a:rPr lang="fr-FR" sz="2400" b="1" dirty="0">
                <a:solidFill>
                  <a:schemeClr val="accent6"/>
                </a:solidFill>
              </a:rPr>
            </a:br>
            <a:r>
              <a:rPr lang="fr-FR" sz="2400" b="1" dirty="0">
                <a:solidFill>
                  <a:schemeClr val="accent6"/>
                </a:solidFill>
              </a:rPr>
              <a:t>Musée du Louvre, Paris</a:t>
            </a:r>
            <a:endParaRPr lang="hu-HU" sz="2400" b="1" dirty="0">
              <a:solidFill>
                <a:schemeClr val="accent6"/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5580063" y="2349500"/>
            <a:ext cx="4572000" cy="15684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sz="2400" b="1" dirty="0">
                <a:solidFill>
                  <a:schemeClr val="accent6"/>
                </a:solidFill>
              </a:rPr>
              <a:t>Allegory of Vices</a:t>
            </a:r>
            <a:br>
              <a:rPr lang="fr-FR" sz="2400" b="1" dirty="0">
                <a:solidFill>
                  <a:schemeClr val="accent6"/>
                </a:solidFill>
              </a:rPr>
            </a:br>
            <a:r>
              <a:rPr lang="fr-FR" sz="2400" b="1" dirty="0">
                <a:solidFill>
                  <a:schemeClr val="accent6"/>
                </a:solidFill>
              </a:rPr>
              <a:t>1525-30</a:t>
            </a:r>
            <a:br>
              <a:rPr lang="fr-FR" sz="2400" b="1" dirty="0">
                <a:solidFill>
                  <a:schemeClr val="accent6"/>
                </a:solidFill>
              </a:rPr>
            </a:br>
            <a:r>
              <a:rPr lang="fr-FR" sz="2400" b="1" dirty="0">
                <a:solidFill>
                  <a:schemeClr val="accent6"/>
                </a:solidFill>
              </a:rPr>
              <a:t>Distemper, 142 x 86 cm</a:t>
            </a:r>
            <a:br>
              <a:rPr lang="fr-FR" sz="2400" b="1" dirty="0">
                <a:solidFill>
                  <a:schemeClr val="accent6"/>
                </a:solidFill>
              </a:rPr>
            </a:br>
            <a:r>
              <a:rPr lang="fr-FR" sz="2400" b="1" dirty="0">
                <a:solidFill>
                  <a:schemeClr val="accent6"/>
                </a:solidFill>
              </a:rPr>
              <a:t>Musée du Louvre, Paris</a:t>
            </a:r>
            <a:endParaRPr lang="hu-HU" sz="2400" b="1" dirty="0">
              <a:solidFill>
                <a:schemeClr val="accent6"/>
              </a:solidFill>
            </a:endParaRPr>
          </a:p>
        </p:txBody>
      </p:sp>
      <p:pic>
        <p:nvPicPr>
          <p:cNvPr id="4" name="Picture 2" descr="http://www.wga.hu/art/c/correggi/mytholog/allegory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1520" y="0"/>
            <a:ext cx="3851275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www.wga.hu/art/c/correggi/mytholog/allegorz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932040" y="0"/>
            <a:ext cx="3832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851275" y="3659188"/>
            <a:ext cx="4572000" cy="19399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accent6"/>
                </a:solidFill>
              </a:rPr>
              <a:t>The Gonzaga Family Worshipping the Holy Trinity</a:t>
            </a:r>
            <a:br>
              <a:rPr lang="en-US" sz="2400" b="1" dirty="0">
                <a:solidFill>
                  <a:schemeClr val="accent6"/>
                </a:solidFill>
              </a:rPr>
            </a:br>
            <a:r>
              <a:rPr lang="en-US" sz="2400" b="1" dirty="0">
                <a:solidFill>
                  <a:schemeClr val="accent6"/>
                </a:solidFill>
              </a:rPr>
              <a:t>1604-05</a:t>
            </a:r>
            <a:br>
              <a:rPr lang="en-US" sz="2400" b="1" dirty="0">
                <a:solidFill>
                  <a:schemeClr val="accent6"/>
                </a:solidFill>
              </a:rPr>
            </a:br>
            <a:r>
              <a:rPr lang="en-US" sz="2400" b="1" dirty="0">
                <a:solidFill>
                  <a:schemeClr val="accent6"/>
                </a:solidFill>
              </a:rPr>
              <a:t>Oil on canvas, 430 x 700 cm</a:t>
            </a:r>
            <a:br>
              <a:rPr lang="en-US" sz="2400" b="1" dirty="0">
                <a:solidFill>
                  <a:schemeClr val="accent6"/>
                </a:solidFill>
              </a:rPr>
            </a:br>
            <a:r>
              <a:rPr lang="en-US" sz="2400" b="1" dirty="0">
                <a:solidFill>
                  <a:schemeClr val="accent6"/>
                </a:solidFill>
              </a:rPr>
              <a:t>Palazzo </a:t>
            </a:r>
            <a:r>
              <a:rPr lang="en-US" sz="2400" b="1" dirty="0" err="1">
                <a:solidFill>
                  <a:schemeClr val="accent6"/>
                </a:solidFill>
              </a:rPr>
              <a:t>Ducale</a:t>
            </a:r>
            <a:r>
              <a:rPr lang="en-US" sz="2400" b="1" dirty="0">
                <a:solidFill>
                  <a:schemeClr val="accent6"/>
                </a:solidFill>
              </a:rPr>
              <a:t>, Mantua</a:t>
            </a:r>
            <a:endParaRPr lang="hu-HU" sz="2400" b="1" dirty="0">
              <a:solidFill>
                <a:schemeClr val="accent6"/>
              </a:solidFill>
            </a:endParaRPr>
          </a:p>
        </p:txBody>
      </p:sp>
      <p:sp>
        <p:nvSpPr>
          <p:cNvPr id="45059" name="Téglalap 2"/>
          <p:cNvSpPr>
            <a:spLocks noChangeArrowheads="1"/>
          </p:cNvSpPr>
          <p:nvPr/>
        </p:nvSpPr>
        <p:spPr bwMode="auto">
          <a:xfrm>
            <a:off x="395288" y="836613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altLang="hu-HU" sz="2400" b="1">
                <a:solidFill>
                  <a:schemeClr val="bg1"/>
                </a:solidFill>
              </a:rPr>
              <a:t>RUBENS, Peter Paul</a:t>
            </a:r>
          </a:p>
          <a:p>
            <a:r>
              <a:rPr lang="de-DE" altLang="hu-HU" sz="2400" b="1">
                <a:solidFill>
                  <a:schemeClr val="bg1"/>
                </a:solidFill>
              </a:rPr>
              <a:t>Flemish painter (b. 1577, Siegen, d. 1640, Antwerpen)</a:t>
            </a:r>
          </a:p>
        </p:txBody>
      </p:sp>
      <p:pic>
        <p:nvPicPr>
          <p:cNvPr id="4" name="Picture 2" descr="http://www.wga.hu/art/r/rubens/10religi/02religi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7463" y="-365125"/>
            <a:ext cx="9161463" cy="727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isabelladeste.web.unc.edu/files/2016/08/Virtual-Studiolo-Featured-Content-672x372.png"/>
          <p:cNvPicPr>
            <a:picLocks noChangeAspect="1" noChangeArrowheads="1"/>
          </p:cNvPicPr>
          <p:nvPr/>
        </p:nvPicPr>
        <p:blipFill>
          <a:blip r:embed="rId2" cstate="email"/>
          <a:srcRect l="5357" r="15588"/>
          <a:stretch>
            <a:fillRect/>
          </a:stretch>
        </p:blipFill>
        <p:spPr bwMode="auto">
          <a:xfrm>
            <a:off x="0" y="188640"/>
            <a:ext cx="9169551" cy="6420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églalap 1"/>
          <p:cNvSpPr>
            <a:spLocks noChangeArrowheads="1"/>
          </p:cNvSpPr>
          <p:nvPr/>
        </p:nvSpPr>
        <p:spPr bwMode="auto">
          <a:xfrm>
            <a:off x="611188" y="404813"/>
            <a:ext cx="20716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2400" b="1" dirty="0" err="1">
                <a:solidFill>
                  <a:schemeClr val="bg1"/>
                </a:solidFill>
              </a:rPr>
              <a:t>Giulio</a:t>
            </a:r>
            <a:r>
              <a:rPr lang="hu-HU" altLang="hu-HU" sz="2400" b="1" dirty="0">
                <a:solidFill>
                  <a:schemeClr val="bg1"/>
                </a:solidFill>
              </a:rPr>
              <a:t> Romano</a:t>
            </a:r>
          </a:p>
        </p:txBody>
      </p:sp>
      <p:sp>
        <p:nvSpPr>
          <p:cNvPr id="48131" name="Téglalap 2"/>
          <p:cNvSpPr>
            <a:spLocks noChangeArrowheads="1"/>
          </p:cNvSpPr>
          <p:nvPr/>
        </p:nvSpPr>
        <p:spPr bwMode="auto">
          <a:xfrm>
            <a:off x="611188" y="1196975"/>
            <a:ext cx="7705725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hu-HU" altLang="hu-HU" sz="2000" b="1" dirty="0" smtClean="0">
                <a:solidFill>
                  <a:schemeClr val="bg1"/>
                </a:solidFill>
              </a:rPr>
              <a:t>Eredeti nevén </a:t>
            </a:r>
            <a:r>
              <a:rPr lang="hu-HU" altLang="hu-HU" sz="2000" b="1" dirty="0" err="1" smtClean="0">
                <a:solidFill>
                  <a:schemeClr val="bg1"/>
                </a:solidFill>
              </a:rPr>
              <a:t>Giulio</a:t>
            </a:r>
            <a:r>
              <a:rPr lang="hu-HU" altLang="hu-HU" sz="2000" b="1" dirty="0" smtClean="0">
                <a:solidFill>
                  <a:schemeClr val="bg1"/>
                </a:solidFill>
              </a:rPr>
              <a:t>  </a:t>
            </a:r>
            <a:r>
              <a:rPr lang="hu-HU" altLang="hu-HU" sz="2000" b="1" dirty="0" err="1" smtClean="0">
                <a:solidFill>
                  <a:schemeClr val="bg1"/>
                </a:solidFill>
              </a:rPr>
              <a:t>Pippi</a:t>
            </a:r>
            <a:r>
              <a:rPr lang="hu-HU" altLang="hu-HU" sz="2000" b="1" dirty="0" smtClean="0">
                <a:solidFill>
                  <a:schemeClr val="bg1"/>
                </a:solidFill>
              </a:rPr>
              <a:t>, olasz festő és építész,/ szül. Rómában 1492. megh. Mantovában 1546 nov. 1./ </a:t>
            </a:r>
            <a:r>
              <a:rPr lang="hu-HU" altLang="hu-HU" sz="2000" b="1" dirty="0" err="1" smtClean="0">
                <a:solidFill>
                  <a:schemeClr val="bg1"/>
                </a:solidFill>
              </a:rPr>
              <a:t>Raffaellonak</a:t>
            </a:r>
            <a:r>
              <a:rPr lang="hu-HU" altLang="hu-HU" sz="2000" b="1" dirty="0" smtClean="0">
                <a:solidFill>
                  <a:schemeClr val="bg1"/>
                </a:solidFill>
              </a:rPr>
              <a:t> a legkitűnőbb és legönállóbb tanítványa volt. Mestere vezetése alatt és annak szolgálatában vett részt a vatikáni Stanza, majd a Loggiák és a Villa </a:t>
            </a:r>
            <a:r>
              <a:rPr lang="hu-HU" altLang="hu-HU" sz="2000" b="1" dirty="0" err="1" smtClean="0">
                <a:solidFill>
                  <a:schemeClr val="bg1"/>
                </a:solidFill>
              </a:rPr>
              <a:t>Farnesina</a:t>
            </a:r>
            <a:r>
              <a:rPr lang="hu-HU" altLang="hu-HU" sz="2000" b="1" dirty="0" smtClean="0">
                <a:solidFill>
                  <a:schemeClr val="bg1"/>
                </a:solidFill>
              </a:rPr>
              <a:t> freskóképeinek elkészítésében.</a:t>
            </a:r>
          </a:p>
          <a:p>
            <a:pPr eaLnBrk="1" hangingPunct="1">
              <a:defRPr/>
            </a:pPr>
            <a:r>
              <a:rPr lang="hu-HU" altLang="hu-HU" sz="2000" b="1" dirty="0" smtClean="0">
                <a:solidFill>
                  <a:schemeClr val="bg1"/>
                </a:solidFill>
              </a:rPr>
              <a:t>1524. II. </a:t>
            </a:r>
            <a:r>
              <a:rPr lang="hu-HU" altLang="hu-HU" sz="2000" b="1" dirty="0" err="1" smtClean="0">
                <a:solidFill>
                  <a:schemeClr val="bg1"/>
                </a:solidFill>
              </a:rPr>
              <a:t>Gonzaga</a:t>
            </a:r>
            <a:r>
              <a:rPr lang="hu-HU" altLang="hu-HU" sz="2000" b="1" dirty="0" smtClean="0">
                <a:solidFill>
                  <a:schemeClr val="bg1"/>
                </a:solidFill>
              </a:rPr>
              <a:t> Federico herceg Mantovába hívta meg. Itt maradt élete végéig és mint építész és festő olyan tevékenységet fejtett ki, hogy annak folytán Mantova egész képe megváltozott.  Részt vett a hercegi palota és a katedrális rekonstrukciójában, ő tervezte a közeli San </a:t>
            </a:r>
            <a:r>
              <a:rPr lang="hu-HU" altLang="hu-HU" sz="2000" b="1" dirty="0" err="1" smtClean="0">
                <a:solidFill>
                  <a:schemeClr val="bg1"/>
                </a:solidFill>
              </a:rPr>
              <a:t>Benedetto</a:t>
            </a:r>
            <a:r>
              <a:rPr lang="hu-HU" altLang="hu-HU" sz="2000" b="1" dirty="0" smtClean="0">
                <a:solidFill>
                  <a:schemeClr val="bg1"/>
                </a:solidFill>
              </a:rPr>
              <a:t> templomot.</a:t>
            </a:r>
          </a:p>
          <a:p>
            <a:pPr eaLnBrk="1" hangingPunct="1">
              <a:defRPr/>
            </a:pPr>
            <a:r>
              <a:rPr lang="hu-HU" altLang="hu-HU" sz="2000" b="1" dirty="0" smtClean="0">
                <a:solidFill>
                  <a:schemeClr val="bg1"/>
                </a:solidFill>
              </a:rPr>
              <a:t> A város előtt építette </a:t>
            </a:r>
            <a:r>
              <a:rPr lang="hu-HU" altLang="hu-HU" sz="2800" b="1" dirty="0" smtClean="0">
                <a:solidFill>
                  <a:schemeClr val="accent6"/>
                </a:solidFill>
              </a:rPr>
              <a:t>a </a:t>
            </a:r>
            <a:r>
              <a:rPr lang="hu-HU" altLang="hu-HU" sz="2800" b="1" dirty="0" err="1" smtClean="0">
                <a:solidFill>
                  <a:schemeClr val="accent6"/>
                </a:solidFill>
              </a:rPr>
              <a:t>Palazzo</a:t>
            </a:r>
            <a:r>
              <a:rPr lang="hu-HU" altLang="hu-HU" sz="2800" b="1" dirty="0" smtClean="0">
                <a:solidFill>
                  <a:schemeClr val="accent6"/>
                </a:solidFill>
              </a:rPr>
              <a:t> del Te-t</a:t>
            </a:r>
            <a:r>
              <a:rPr lang="hu-HU" altLang="hu-HU" sz="2000" b="1" dirty="0" smtClean="0">
                <a:solidFill>
                  <a:schemeClr val="bg1"/>
                </a:solidFill>
              </a:rPr>
              <a:t>, melynek freskóképei képezik művészetének tetőpontját.</a:t>
            </a:r>
          </a:p>
          <a:p>
            <a:pPr eaLnBrk="1" hangingPunct="1">
              <a:defRPr/>
            </a:pPr>
            <a:r>
              <a:rPr lang="hu-HU" altLang="hu-HU" sz="2000" b="1" dirty="0" smtClean="0">
                <a:solidFill>
                  <a:schemeClr val="bg1"/>
                </a:solidFill>
              </a:rPr>
              <a:t>A herceg anyagi és baráti támogatása végig kísérte életét.</a:t>
            </a:r>
          </a:p>
          <a:p>
            <a:pPr eaLnBrk="1" hangingPunct="1">
              <a:defRPr/>
            </a:pPr>
            <a:r>
              <a:rPr lang="hu-HU" altLang="hu-HU" sz="2000" b="1" dirty="0" smtClean="0">
                <a:solidFill>
                  <a:schemeClr val="bg1"/>
                </a:solidFill>
              </a:rPr>
              <a:t>Műtermében népszerű művészeti iskola lett.</a:t>
            </a:r>
            <a:br>
              <a:rPr lang="hu-HU" altLang="hu-HU" sz="2000" b="1" dirty="0" smtClean="0">
                <a:solidFill>
                  <a:schemeClr val="bg1"/>
                </a:solidFill>
              </a:rPr>
            </a:br>
            <a:r>
              <a:rPr lang="hu-HU" altLang="hu-HU" dirty="0" smtClean="0"/>
              <a:t/>
            </a:r>
            <a:br>
              <a:rPr lang="hu-HU" altLang="hu-HU" dirty="0" smtClean="0"/>
            </a:br>
            <a:endParaRPr lang="hu-HU" altLang="hu-HU" dirty="0" smtClean="0"/>
          </a:p>
        </p:txBody>
      </p:sp>
      <p:sp>
        <p:nvSpPr>
          <p:cNvPr id="4" name="Szövegdoboz 3"/>
          <p:cNvSpPr txBox="1"/>
          <p:nvPr/>
        </p:nvSpPr>
        <p:spPr>
          <a:xfrm>
            <a:off x="6444208" y="630932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Kattints!</a:t>
            </a:r>
            <a:endParaRPr lang="hu-H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églalap 1"/>
          <p:cNvSpPr>
            <a:spLocks noChangeArrowheads="1"/>
          </p:cNvSpPr>
          <p:nvPr/>
        </p:nvSpPr>
        <p:spPr bwMode="auto">
          <a:xfrm>
            <a:off x="250825" y="2420938"/>
            <a:ext cx="457200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b="1">
                <a:solidFill>
                  <a:schemeClr val="bg1"/>
                </a:solidFill>
              </a:rPr>
              <a:t>Federico Gonzaga,</a:t>
            </a:r>
          </a:p>
          <a:p>
            <a:r>
              <a:rPr lang="hu-HU" altLang="hu-HU" b="1">
                <a:solidFill>
                  <a:schemeClr val="bg1"/>
                </a:solidFill>
              </a:rPr>
              <a:t>Duke of Mantua</a:t>
            </a:r>
            <a:br>
              <a:rPr lang="hu-HU" altLang="hu-HU" b="1">
                <a:solidFill>
                  <a:schemeClr val="bg1"/>
                </a:solidFill>
              </a:rPr>
            </a:br>
            <a:r>
              <a:rPr lang="hu-HU" altLang="hu-HU" b="1">
                <a:solidFill>
                  <a:schemeClr val="bg1"/>
                </a:solidFill>
              </a:rPr>
              <a:t>1529</a:t>
            </a:r>
            <a:br>
              <a:rPr lang="hu-HU" altLang="hu-HU" b="1">
                <a:solidFill>
                  <a:schemeClr val="bg1"/>
                </a:solidFill>
              </a:rPr>
            </a:br>
            <a:r>
              <a:rPr lang="hu-HU" altLang="hu-HU" b="1">
                <a:solidFill>
                  <a:schemeClr val="bg1"/>
                </a:solidFill>
              </a:rPr>
              <a:t>Oil on panel, 125 x 94 cm</a:t>
            </a:r>
            <a:br>
              <a:rPr lang="hu-HU" altLang="hu-HU" b="1">
                <a:solidFill>
                  <a:schemeClr val="bg1"/>
                </a:solidFill>
              </a:rPr>
            </a:br>
            <a:r>
              <a:rPr lang="hu-HU" altLang="hu-HU" b="1">
                <a:solidFill>
                  <a:schemeClr val="bg1"/>
                </a:solidFill>
              </a:rPr>
              <a:t>Museo del Prado, Madrid</a:t>
            </a:r>
          </a:p>
        </p:txBody>
      </p:sp>
      <p:sp>
        <p:nvSpPr>
          <p:cNvPr id="50179" name="Téglalap 2"/>
          <p:cNvSpPr>
            <a:spLocks noChangeArrowheads="1"/>
          </p:cNvSpPr>
          <p:nvPr/>
        </p:nvSpPr>
        <p:spPr bwMode="auto">
          <a:xfrm>
            <a:off x="4824413" y="3462338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hu-HU" b="1">
                <a:solidFill>
                  <a:schemeClr val="bg1"/>
                </a:solidFill>
              </a:rPr>
              <a:t>Portrait of Giulio Romano</a:t>
            </a:r>
            <a:br>
              <a:rPr lang="it-IT" altLang="hu-HU" b="1">
                <a:solidFill>
                  <a:schemeClr val="bg1"/>
                </a:solidFill>
              </a:rPr>
            </a:br>
            <a:r>
              <a:rPr lang="it-IT" altLang="hu-HU" b="1">
                <a:solidFill>
                  <a:schemeClr val="bg1"/>
                </a:solidFill>
              </a:rPr>
              <a:t>c. 1536</a:t>
            </a:r>
            <a:br>
              <a:rPr lang="it-IT" altLang="hu-HU" b="1">
                <a:solidFill>
                  <a:schemeClr val="bg1"/>
                </a:solidFill>
              </a:rPr>
            </a:br>
            <a:r>
              <a:rPr lang="it-IT" altLang="hu-HU" b="1">
                <a:solidFill>
                  <a:schemeClr val="bg1"/>
                </a:solidFill>
              </a:rPr>
              <a:t>Oil on canvas, 101 x 86 cm</a:t>
            </a:r>
            <a:br>
              <a:rPr lang="it-IT" altLang="hu-HU" b="1">
                <a:solidFill>
                  <a:schemeClr val="bg1"/>
                </a:solidFill>
              </a:rPr>
            </a:br>
            <a:r>
              <a:rPr lang="it-IT" altLang="hu-HU" b="1">
                <a:solidFill>
                  <a:schemeClr val="bg1"/>
                </a:solidFill>
              </a:rPr>
              <a:t>Palazzo della Provincia, Mantua</a:t>
            </a:r>
            <a:endParaRPr lang="hu-HU" altLang="hu-HU" b="1">
              <a:solidFill>
                <a:schemeClr val="bg1"/>
              </a:solidFill>
            </a:endParaRPr>
          </a:p>
        </p:txBody>
      </p:sp>
      <p:sp>
        <p:nvSpPr>
          <p:cNvPr id="50180" name="Téglalap 3"/>
          <p:cNvSpPr>
            <a:spLocks noChangeArrowheads="1"/>
          </p:cNvSpPr>
          <p:nvPr/>
        </p:nvSpPr>
        <p:spPr bwMode="auto">
          <a:xfrm>
            <a:off x="250825" y="765175"/>
            <a:ext cx="45720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hu-HU" sz="2400" b="1">
                <a:solidFill>
                  <a:schemeClr val="bg1"/>
                </a:solidFill>
              </a:rPr>
              <a:t>TIZIANO Vecellio</a:t>
            </a:r>
          </a:p>
          <a:p>
            <a:r>
              <a:rPr lang="it-IT" altLang="hu-HU" b="1">
                <a:solidFill>
                  <a:schemeClr val="bg1"/>
                </a:solidFill>
              </a:rPr>
              <a:t>Italian painter, Venetian school</a:t>
            </a:r>
            <a:endParaRPr lang="hu-HU" altLang="hu-HU" b="1">
              <a:solidFill>
                <a:schemeClr val="bg1"/>
              </a:solidFill>
            </a:endParaRPr>
          </a:p>
          <a:p>
            <a:r>
              <a:rPr lang="it-IT" altLang="hu-HU" b="1">
                <a:solidFill>
                  <a:schemeClr val="bg1"/>
                </a:solidFill>
              </a:rPr>
              <a:t>(b. 1490, Pieve di Cadore, </a:t>
            </a:r>
            <a:endParaRPr lang="hu-HU" altLang="hu-HU" b="1">
              <a:solidFill>
                <a:schemeClr val="bg1"/>
              </a:solidFill>
            </a:endParaRPr>
          </a:p>
          <a:p>
            <a:r>
              <a:rPr lang="it-IT" altLang="hu-HU" b="1">
                <a:solidFill>
                  <a:schemeClr val="bg1"/>
                </a:solidFill>
              </a:rPr>
              <a:t>d. 1576, Venezia)</a:t>
            </a:r>
          </a:p>
        </p:txBody>
      </p:sp>
      <p:sp>
        <p:nvSpPr>
          <p:cNvPr id="50181" name="Téglalap 4"/>
          <p:cNvSpPr>
            <a:spLocks noChangeArrowheads="1"/>
          </p:cNvSpPr>
          <p:nvPr/>
        </p:nvSpPr>
        <p:spPr bwMode="auto">
          <a:xfrm>
            <a:off x="4822825" y="2170113"/>
            <a:ext cx="45720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hu-HU" sz="2400" b="1">
                <a:solidFill>
                  <a:schemeClr val="bg1"/>
                </a:solidFill>
              </a:rPr>
              <a:t>TIZIANO Vecellio</a:t>
            </a:r>
          </a:p>
          <a:p>
            <a:r>
              <a:rPr lang="it-IT" altLang="hu-HU" b="1">
                <a:solidFill>
                  <a:schemeClr val="bg1"/>
                </a:solidFill>
              </a:rPr>
              <a:t>Italian painter, Venetian school </a:t>
            </a:r>
            <a:endParaRPr lang="hu-HU" altLang="hu-HU" b="1">
              <a:solidFill>
                <a:schemeClr val="bg1"/>
              </a:solidFill>
            </a:endParaRPr>
          </a:p>
          <a:p>
            <a:r>
              <a:rPr lang="it-IT" altLang="hu-HU" b="1">
                <a:solidFill>
                  <a:schemeClr val="bg1"/>
                </a:solidFill>
              </a:rPr>
              <a:t>(b. 1490, Pieve di Cadore,</a:t>
            </a:r>
            <a:endParaRPr lang="hu-HU" altLang="hu-HU" b="1">
              <a:solidFill>
                <a:schemeClr val="bg1"/>
              </a:solidFill>
            </a:endParaRPr>
          </a:p>
          <a:p>
            <a:r>
              <a:rPr lang="it-IT" altLang="hu-HU" b="1">
                <a:solidFill>
                  <a:schemeClr val="bg1"/>
                </a:solidFill>
              </a:rPr>
              <a:t> d. 1576, Venezia)</a:t>
            </a:r>
          </a:p>
        </p:txBody>
      </p:sp>
      <p:pic>
        <p:nvPicPr>
          <p:cNvPr id="6" name="Picture 2" descr="http://www.wga.hu/art/t/tiziano/10/21/09gonzag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9890" y="87653"/>
            <a:ext cx="4365017" cy="550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www.wga.hu/art/t/tiziano/10/21/13romano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6714" y="1772816"/>
            <a:ext cx="4331765" cy="508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www.turismo.mantova.it/uploads/gallerie/1f3dbd2e05231a258f7e6e454ff1ad8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12680"/>
            <a:ext cx="9144000" cy="6432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Fájl: 34EsedraPalazzoT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25400"/>
            <a:ext cx="9178925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https://upload.wikimedia.org/wikipedia/commons/thumb/b/b4/Mantova-Torre_della_gabbia.jpg/220px-Mantova-Torre_della_gabbia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5080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Szövegdoboz 1"/>
          <p:cNvSpPr txBox="1">
            <a:spLocks noChangeArrowheads="1"/>
          </p:cNvSpPr>
          <p:nvPr/>
        </p:nvSpPr>
        <p:spPr bwMode="auto">
          <a:xfrm>
            <a:off x="5436096" y="5517232"/>
            <a:ext cx="30178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2000" b="1" dirty="0">
                <a:solidFill>
                  <a:schemeClr val="bg1"/>
                </a:solidFill>
              </a:rPr>
              <a:t>Torony : a Bonacolsi család</a:t>
            </a:r>
          </a:p>
          <a:p>
            <a:r>
              <a:rPr lang="hu-HU" altLang="hu-HU" sz="2000" b="1" dirty="0">
                <a:solidFill>
                  <a:schemeClr val="bg1"/>
                </a:solidFill>
              </a:rPr>
              <a:t>hatalmának jelképe</a:t>
            </a:r>
          </a:p>
        </p:txBody>
      </p:sp>
      <p:sp>
        <p:nvSpPr>
          <p:cNvPr id="7172" name="Téglalap 2"/>
          <p:cNvSpPr>
            <a:spLocks noChangeArrowheads="1"/>
          </p:cNvSpPr>
          <p:nvPr/>
        </p:nvSpPr>
        <p:spPr bwMode="auto">
          <a:xfrm>
            <a:off x="5219700" y="765175"/>
            <a:ext cx="3816796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altLang="hu-HU" sz="2000" b="1" dirty="0">
                <a:solidFill>
                  <a:schemeClr val="bg1"/>
                </a:solidFill>
              </a:rPr>
              <a:t>A </a:t>
            </a:r>
            <a:r>
              <a:rPr lang="hu-HU" altLang="hu-HU" sz="2000" b="1" dirty="0" err="1">
                <a:solidFill>
                  <a:schemeClr val="bg1"/>
                </a:solidFill>
              </a:rPr>
              <a:t>Bonacolsiak</a:t>
            </a:r>
            <a:r>
              <a:rPr lang="hu-HU" altLang="hu-HU" sz="2000" b="1" dirty="0">
                <a:solidFill>
                  <a:schemeClr val="bg1"/>
                </a:solidFill>
              </a:rPr>
              <a:t>  voltak  mintegy fél</a:t>
            </a:r>
          </a:p>
          <a:p>
            <a:r>
              <a:rPr lang="hu-HU" altLang="hu-HU" sz="2000" b="1" dirty="0">
                <a:solidFill>
                  <a:schemeClr val="bg1"/>
                </a:solidFill>
              </a:rPr>
              <a:t>évszázadig Mantova első uralkodó </a:t>
            </a:r>
          </a:p>
          <a:p>
            <a:r>
              <a:rPr lang="hu-HU" altLang="hu-HU" sz="2000" b="1" dirty="0" smtClean="0">
                <a:solidFill>
                  <a:schemeClr val="bg1"/>
                </a:solidFill>
              </a:rPr>
              <a:t>családja, </a:t>
            </a:r>
            <a:r>
              <a:rPr lang="hu-HU" altLang="hu-HU" sz="2000" b="1" dirty="0">
                <a:solidFill>
                  <a:schemeClr val="bg1"/>
                </a:solidFill>
              </a:rPr>
              <a:t>de tetteikről  számos </a:t>
            </a:r>
          </a:p>
          <a:p>
            <a:r>
              <a:rPr lang="hu-HU" altLang="hu-HU" sz="2000" b="1" dirty="0">
                <a:solidFill>
                  <a:schemeClr val="bg1"/>
                </a:solidFill>
              </a:rPr>
              <a:t>tanúbizonyság maradt. </a:t>
            </a:r>
          </a:p>
        </p:txBody>
      </p:sp>
      <p:sp>
        <p:nvSpPr>
          <p:cNvPr id="5" name="Téglalap 4"/>
          <p:cNvSpPr/>
          <p:nvPr/>
        </p:nvSpPr>
        <p:spPr>
          <a:xfrm>
            <a:off x="8089159" y="630932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u-HU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524328" y="623731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Kattints!</a:t>
            </a:r>
            <a:endParaRPr lang="hu-H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Fájl: Mantova 2013 04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Fájl: 3379MantovaPalazzoT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1750" y="-47613"/>
            <a:ext cx="9175750" cy="688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Fájl: Palazzo Te Interno ma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60648"/>
            <a:ext cx="9144000" cy="644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Fájl: Luce a Palazzo T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6153" y="476672"/>
            <a:ext cx="9150153" cy="609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www.wga.hu/art/g/giulio/1pala_te/view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8512" y="476672"/>
            <a:ext cx="9162512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églalap 1"/>
          <p:cNvSpPr>
            <a:spLocks noChangeArrowheads="1"/>
          </p:cNvSpPr>
          <p:nvPr/>
        </p:nvSpPr>
        <p:spPr bwMode="auto">
          <a:xfrm>
            <a:off x="290513" y="1360488"/>
            <a:ext cx="8353425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b="1" dirty="0">
                <a:solidFill>
                  <a:schemeClr val="bg1"/>
                </a:solidFill>
              </a:rPr>
              <a:t>1524-től </a:t>
            </a:r>
            <a:r>
              <a:rPr lang="hu-HU" altLang="hu-HU" b="1" dirty="0" err="1">
                <a:solidFill>
                  <a:schemeClr val="bg1"/>
                </a:solidFill>
              </a:rPr>
              <a:t>Giulio</a:t>
            </a:r>
            <a:r>
              <a:rPr lang="hu-HU" altLang="hu-HU" b="1" dirty="0">
                <a:solidFill>
                  <a:schemeClr val="bg1"/>
                </a:solidFill>
              </a:rPr>
              <a:t>  Romano  Mantovában élt  haláláig, ahol  a hercegség művészi életének irányítója volt.  </a:t>
            </a:r>
          </a:p>
          <a:p>
            <a:r>
              <a:rPr lang="hu-HU" altLang="hu-HU" b="1" dirty="0">
                <a:solidFill>
                  <a:schemeClr val="bg1"/>
                </a:solidFill>
              </a:rPr>
              <a:t>A legfontosabb  műve a  </a:t>
            </a:r>
            <a:r>
              <a:rPr lang="hu-HU" altLang="hu-HU" b="1" dirty="0" err="1">
                <a:solidFill>
                  <a:schemeClr val="bg1"/>
                </a:solidFill>
              </a:rPr>
              <a:t>Palazzo</a:t>
            </a:r>
            <a:r>
              <a:rPr lang="hu-HU" altLang="hu-HU" b="1" dirty="0">
                <a:solidFill>
                  <a:schemeClr val="bg1"/>
                </a:solidFill>
              </a:rPr>
              <a:t> del </a:t>
            </a:r>
            <a:r>
              <a:rPr lang="hu-HU" altLang="hu-HU" b="1" dirty="0" err="1">
                <a:solidFill>
                  <a:schemeClr val="bg1"/>
                </a:solidFill>
              </a:rPr>
              <a:t>Té</a:t>
            </a:r>
            <a:r>
              <a:rPr lang="hu-HU" altLang="hu-HU" b="1" dirty="0">
                <a:solidFill>
                  <a:schemeClr val="bg1"/>
                </a:solidFill>
              </a:rPr>
              <a:t>, 1525 - 1526  építette és díszítette  tanítványaival.</a:t>
            </a:r>
          </a:p>
          <a:p>
            <a:r>
              <a:rPr lang="hu-HU" altLang="hu-HU" b="1" dirty="0">
                <a:solidFill>
                  <a:schemeClr val="bg1"/>
                </a:solidFill>
              </a:rPr>
              <a:t>Ez a palota szinte paródiája  </a:t>
            </a:r>
            <a:r>
              <a:rPr lang="hu-HU" altLang="hu-HU" b="1" dirty="0" err="1">
                <a:solidFill>
                  <a:schemeClr val="bg1"/>
                </a:solidFill>
              </a:rPr>
              <a:t>Donato</a:t>
            </a:r>
            <a:r>
              <a:rPr lang="hu-HU" altLang="hu-HU" b="1" dirty="0">
                <a:solidFill>
                  <a:schemeClr val="bg1"/>
                </a:solidFill>
              </a:rPr>
              <a:t> </a:t>
            </a:r>
            <a:r>
              <a:rPr lang="hu-HU" altLang="hu-HU" b="1" dirty="0" err="1">
                <a:solidFill>
                  <a:schemeClr val="bg1"/>
                </a:solidFill>
              </a:rPr>
              <a:t>Bramante</a:t>
            </a:r>
            <a:r>
              <a:rPr lang="hu-HU" altLang="hu-HU" b="1" dirty="0">
                <a:solidFill>
                  <a:schemeClr val="bg1"/>
                </a:solidFill>
              </a:rPr>
              <a:t>  nyugodt klasszicizmusának, miközben megtartja ókori római  formáját . Az épület   egy </a:t>
            </a:r>
            <a:r>
              <a:rPr lang="hu-HU" altLang="hu-HU" b="1" dirty="0" smtClean="0">
                <a:solidFill>
                  <a:schemeClr val="bg1"/>
                </a:solidFill>
              </a:rPr>
              <a:t>négyzet </a:t>
            </a:r>
            <a:r>
              <a:rPr lang="hu-HU" altLang="hu-HU" b="1" dirty="0">
                <a:solidFill>
                  <a:schemeClr val="bg1"/>
                </a:solidFill>
              </a:rPr>
              <a:t>alakú  központi udvar körül áll, de az összes építészeti elem kissé eltér attól, ami várható. A kialakítás során különösen használta fel  az  ókori görög és római díszítőelemeket.</a:t>
            </a:r>
          </a:p>
          <a:p>
            <a:endParaRPr lang="hu-HU" altLang="hu-HU" b="1" dirty="0">
              <a:solidFill>
                <a:schemeClr val="bg1"/>
              </a:solidFill>
            </a:endParaRPr>
          </a:p>
          <a:p>
            <a:r>
              <a:rPr lang="hu-HU" altLang="hu-HU" b="1" dirty="0">
                <a:solidFill>
                  <a:schemeClr val="bg1"/>
                </a:solidFill>
              </a:rPr>
              <a:t>A </a:t>
            </a:r>
            <a:r>
              <a:rPr lang="hu-HU" altLang="hu-HU" b="1" dirty="0" err="1">
                <a:solidFill>
                  <a:schemeClr val="bg1"/>
                </a:solidFill>
              </a:rPr>
              <a:t>Palazzo</a:t>
            </a:r>
            <a:r>
              <a:rPr lang="hu-HU" altLang="hu-HU" b="1" dirty="0">
                <a:solidFill>
                  <a:schemeClr val="bg1"/>
                </a:solidFill>
              </a:rPr>
              <a:t> del </a:t>
            </a:r>
            <a:r>
              <a:rPr lang="hu-HU" altLang="hu-HU" b="1" dirty="0" err="1">
                <a:solidFill>
                  <a:schemeClr val="bg1"/>
                </a:solidFill>
              </a:rPr>
              <a:t>Té</a:t>
            </a:r>
            <a:r>
              <a:rPr lang="hu-HU" altLang="hu-HU" b="1" dirty="0">
                <a:solidFill>
                  <a:schemeClr val="bg1"/>
                </a:solidFill>
              </a:rPr>
              <a:t>  termeinek falképeit az 1530-as évek elején készítette el. A </a:t>
            </a:r>
            <a:r>
              <a:rPr lang="hu-HU" altLang="hu-HU" b="1" dirty="0" err="1">
                <a:solidFill>
                  <a:schemeClr val="bg1"/>
                </a:solidFill>
              </a:rPr>
              <a:t>Sala</a:t>
            </a:r>
            <a:r>
              <a:rPr lang="hu-HU" altLang="hu-HU" b="1" dirty="0">
                <a:solidFill>
                  <a:schemeClr val="bg1"/>
                </a:solidFill>
              </a:rPr>
              <a:t> </a:t>
            </a:r>
            <a:r>
              <a:rPr lang="hu-HU" altLang="hu-HU" b="1" dirty="0" err="1">
                <a:solidFill>
                  <a:schemeClr val="bg1"/>
                </a:solidFill>
              </a:rPr>
              <a:t>dei</a:t>
            </a:r>
            <a:r>
              <a:rPr lang="hu-HU" altLang="hu-HU" b="1" dirty="0">
                <a:solidFill>
                  <a:schemeClr val="bg1"/>
                </a:solidFill>
              </a:rPr>
              <a:t> </a:t>
            </a:r>
            <a:r>
              <a:rPr lang="hu-HU" altLang="hu-HU" b="1" dirty="0" err="1">
                <a:solidFill>
                  <a:schemeClr val="bg1"/>
                </a:solidFill>
              </a:rPr>
              <a:t>Gigantiban</a:t>
            </a:r>
            <a:r>
              <a:rPr lang="hu-HU" altLang="hu-HU" b="1" dirty="0">
                <a:solidFill>
                  <a:schemeClr val="bg1"/>
                </a:solidFill>
              </a:rPr>
              <a:t> </a:t>
            </a:r>
            <a:r>
              <a:rPr lang="hu-HU" altLang="hu-HU" b="1" dirty="0" err="1">
                <a:solidFill>
                  <a:schemeClr val="bg1"/>
                </a:solidFill>
              </a:rPr>
              <a:t>a</a:t>
            </a:r>
            <a:r>
              <a:rPr lang="hu-HU" altLang="hu-HU" b="1" dirty="0">
                <a:solidFill>
                  <a:schemeClr val="bg1"/>
                </a:solidFill>
              </a:rPr>
              <a:t> falképek illuzionizmusa minden korábbi példánál jobban illusztrálja a manierizmus furcsaságait: a szemlélőnek az az érzése támad, mintha a terem rögvest ráomlana.</a:t>
            </a:r>
          </a:p>
          <a:p>
            <a:endParaRPr lang="hu-HU" altLang="hu-HU" b="1" dirty="0">
              <a:solidFill>
                <a:schemeClr val="bg1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6444208" y="630932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Kattints!</a:t>
            </a:r>
            <a:endParaRPr lang="hu-H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286000" y="3105150"/>
            <a:ext cx="4572000" cy="12017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2400" b="1" dirty="0">
                <a:solidFill>
                  <a:schemeClr val="accent6"/>
                </a:solidFill>
              </a:rPr>
              <a:t>Stanza dei Giganti, affreschi di </a:t>
            </a:r>
            <a:r>
              <a:rPr lang="it-IT" sz="2400" b="1" dirty="0">
                <a:solidFill>
                  <a:schemeClr val="accent6"/>
                </a:solidFill>
                <a:hlinkClick r:id="rId2" tooltip="Giulio Romano"/>
              </a:rPr>
              <a:t>Giulio Romano</a:t>
            </a:r>
            <a:r>
              <a:rPr lang="it-IT" sz="2400" b="1" dirty="0">
                <a:solidFill>
                  <a:schemeClr val="accent6"/>
                </a:solidFill>
              </a:rPr>
              <a:t>, 1526-1534, nel </a:t>
            </a:r>
            <a:r>
              <a:rPr lang="it-IT" sz="2400" b="1" u="sng" dirty="0">
                <a:solidFill>
                  <a:schemeClr val="accent6"/>
                </a:solidFill>
                <a:hlinkClick r:id="rId3" tooltip="Palazzo Te a Mantova"/>
              </a:rPr>
              <a:t>Palazzo Te a Mantova</a:t>
            </a:r>
            <a:r>
              <a:rPr lang="it-IT" sz="2400" b="1" dirty="0">
                <a:solidFill>
                  <a:schemeClr val="accent6"/>
                </a:solidFill>
              </a:rPr>
              <a:t>.</a:t>
            </a:r>
            <a:endParaRPr lang="hu-HU" sz="2400" b="1" dirty="0">
              <a:solidFill>
                <a:schemeClr val="accent6"/>
              </a:solidFill>
            </a:endParaRPr>
          </a:p>
        </p:txBody>
      </p:sp>
      <p:pic>
        <p:nvPicPr>
          <p:cNvPr id="3" name="Picture 2" descr="File:Gigant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331913" y="34925"/>
            <a:ext cx="6516687" cy="682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286000" y="3105150"/>
            <a:ext cx="4572000" cy="12017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dirty="0"/>
              <a:t> </a:t>
            </a:r>
            <a:r>
              <a:rPr lang="it-IT" sz="2400" b="1" dirty="0">
                <a:solidFill>
                  <a:schemeClr val="accent6"/>
                </a:solidFill>
                <a:hlinkClick r:id="rId2" tooltip="Giulio Romano"/>
              </a:rPr>
              <a:t>Giulio Romano</a:t>
            </a:r>
            <a:r>
              <a:rPr lang="it-IT" sz="2400" b="1" dirty="0">
                <a:solidFill>
                  <a:schemeClr val="accent6"/>
                </a:solidFill>
              </a:rPr>
              <a:t>, </a:t>
            </a:r>
            <a:r>
              <a:rPr lang="it-IT" sz="2400" b="1" i="1" dirty="0">
                <a:solidFill>
                  <a:schemeClr val="accent6"/>
                </a:solidFill>
              </a:rPr>
              <a:t>Banchetto di </a:t>
            </a:r>
            <a:r>
              <a:rPr lang="it-IT" sz="2400" b="1" i="1" dirty="0">
                <a:solidFill>
                  <a:schemeClr val="accent6"/>
                </a:solidFill>
                <a:hlinkClick r:id="rId3" tooltip="Amore e Psiche (page does not exist)"/>
              </a:rPr>
              <a:t>Amore e Psiche</a:t>
            </a:r>
            <a:r>
              <a:rPr lang="it-IT" sz="2400" b="1" dirty="0">
                <a:solidFill>
                  <a:schemeClr val="accent6"/>
                </a:solidFill>
              </a:rPr>
              <a:t>, affresco in </a:t>
            </a:r>
            <a:r>
              <a:rPr lang="it-IT" sz="2400" b="1" u="sng" dirty="0">
                <a:solidFill>
                  <a:schemeClr val="accent6"/>
                </a:solidFill>
                <a:hlinkClick r:id="rId4" tooltip="Palazzo Te a Mantova"/>
              </a:rPr>
              <a:t>Palazzo Te a Mantova</a:t>
            </a:r>
            <a:r>
              <a:rPr lang="it-IT" sz="2400" b="1" dirty="0">
                <a:solidFill>
                  <a:schemeClr val="accent6"/>
                </a:solidFill>
              </a:rPr>
              <a:t>.</a:t>
            </a:r>
            <a:endParaRPr lang="hu-HU" sz="2400" b="1" dirty="0">
              <a:solidFill>
                <a:schemeClr val="accent6"/>
              </a:solidFill>
            </a:endParaRPr>
          </a:p>
        </p:txBody>
      </p:sp>
      <p:pic>
        <p:nvPicPr>
          <p:cNvPr id="3" name="Picture 2" descr="File:Banquet of Amor and Psyche by Giulio Romano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76672"/>
            <a:ext cx="9182220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667125" y="3244850"/>
            <a:ext cx="240982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400" b="1" dirty="0" err="1">
                <a:solidFill>
                  <a:schemeClr val="accent6"/>
                </a:solidFill>
              </a:rPr>
              <a:t>Salone</a:t>
            </a:r>
            <a:r>
              <a:rPr lang="hu-HU" sz="2400" b="1" dirty="0">
                <a:solidFill>
                  <a:schemeClr val="accent6"/>
                </a:solidFill>
              </a:rPr>
              <a:t> </a:t>
            </a:r>
            <a:r>
              <a:rPr lang="hu-HU" sz="2400" b="1" dirty="0" err="1">
                <a:solidFill>
                  <a:schemeClr val="accent6"/>
                </a:solidFill>
              </a:rPr>
              <a:t>dei</a:t>
            </a:r>
            <a:r>
              <a:rPr lang="hu-HU" sz="2400" b="1" dirty="0">
                <a:solidFill>
                  <a:schemeClr val="accent6"/>
                </a:solidFill>
              </a:rPr>
              <a:t> </a:t>
            </a:r>
            <a:r>
              <a:rPr lang="hu-HU" sz="2400" b="1" dirty="0" err="1">
                <a:solidFill>
                  <a:schemeClr val="accent6"/>
                </a:solidFill>
              </a:rPr>
              <a:t>Cavalli</a:t>
            </a:r>
            <a:endParaRPr lang="hu-HU" sz="2400" b="1" dirty="0">
              <a:solidFill>
                <a:schemeClr val="accent6"/>
              </a:solidFill>
            </a:endParaRPr>
          </a:p>
        </p:txBody>
      </p:sp>
      <p:pic>
        <p:nvPicPr>
          <p:cNvPr id="4" name="Picture 2" descr="http://www.wga.hu/art/g/giulio/1pala_te/z_other/1cavall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938" y="-47623"/>
            <a:ext cx="9136062" cy="6905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654300" y="3244850"/>
            <a:ext cx="5160963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400" b="1" dirty="0">
                <a:solidFill>
                  <a:schemeClr val="accent6"/>
                </a:solidFill>
              </a:rPr>
              <a:t>Stanza del Sole, Palazzo del Tè, Mantua</a:t>
            </a:r>
            <a:endParaRPr lang="hu-HU" sz="2400" b="1" dirty="0">
              <a:solidFill>
                <a:schemeClr val="accent6"/>
              </a:solidFill>
            </a:endParaRPr>
          </a:p>
        </p:txBody>
      </p:sp>
      <p:pic>
        <p:nvPicPr>
          <p:cNvPr id="3" name="Picture 2" descr="File:Giulio Romano - Vaulted ceiling - WGA0959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63713" y="-13464"/>
            <a:ext cx="5904631" cy="694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http://www.wga.hu/art/m/morone/domenico/battl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175" y="0"/>
            <a:ext cx="914082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églalap 1"/>
          <p:cNvSpPr>
            <a:spLocks noChangeArrowheads="1"/>
          </p:cNvSpPr>
          <p:nvPr/>
        </p:nvSpPr>
        <p:spPr bwMode="auto">
          <a:xfrm>
            <a:off x="179388" y="5084763"/>
            <a:ext cx="4572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hu-HU" sz="2000" b="1" dirty="0">
                <a:solidFill>
                  <a:schemeClr val="bg1"/>
                </a:solidFill>
              </a:rPr>
              <a:t>MORONE, Domenico</a:t>
            </a:r>
          </a:p>
          <a:p>
            <a:r>
              <a:rPr lang="it-IT" altLang="hu-HU" sz="2000" b="1" dirty="0">
                <a:solidFill>
                  <a:schemeClr val="bg1"/>
                </a:solidFill>
              </a:rPr>
              <a:t>Italian painter, Veronese school</a:t>
            </a:r>
            <a:endParaRPr lang="hu-HU" altLang="hu-HU" sz="2000" b="1" dirty="0">
              <a:solidFill>
                <a:schemeClr val="bg1"/>
              </a:solidFill>
            </a:endParaRPr>
          </a:p>
          <a:p>
            <a:r>
              <a:rPr lang="it-IT" altLang="hu-HU" sz="2000" b="1" dirty="0">
                <a:solidFill>
                  <a:schemeClr val="bg1"/>
                </a:solidFill>
              </a:rPr>
              <a:t>(b. ca. 1442, Verona, d. ca. 1518, Verona)</a:t>
            </a:r>
          </a:p>
        </p:txBody>
      </p:sp>
      <p:sp>
        <p:nvSpPr>
          <p:cNvPr id="8196" name="Téglalap 2"/>
          <p:cNvSpPr>
            <a:spLocks noChangeArrowheads="1"/>
          </p:cNvSpPr>
          <p:nvPr/>
        </p:nvSpPr>
        <p:spPr bwMode="auto">
          <a:xfrm>
            <a:off x="4932363" y="4930775"/>
            <a:ext cx="45720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hu-HU" sz="2000" b="1">
                <a:solidFill>
                  <a:schemeClr val="bg1"/>
                </a:solidFill>
              </a:rPr>
              <a:t>Battle between the Gonzaga</a:t>
            </a:r>
            <a:endParaRPr lang="hu-HU" altLang="hu-HU" sz="2000" b="1">
              <a:solidFill>
                <a:schemeClr val="bg1"/>
              </a:solidFill>
            </a:endParaRPr>
          </a:p>
          <a:p>
            <a:pPr>
              <a:buFont typeface="Arial" charset="0"/>
              <a:buNone/>
            </a:pPr>
            <a:r>
              <a:rPr lang="en-US" altLang="hu-HU" sz="2000" b="1">
                <a:solidFill>
                  <a:schemeClr val="bg1"/>
                </a:solidFill>
              </a:rPr>
              <a:t>and the Bonacolsi</a:t>
            </a:r>
            <a:endParaRPr lang="it-IT" altLang="hu-HU" sz="2000" b="1">
              <a:solidFill>
                <a:schemeClr val="bg1"/>
              </a:solidFill>
            </a:endParaRPr>
          </a:p>
          <a:p>
            <a:r>
              <a:rPr lang="en-US" altLang="hu-HU" sz="2000">
                <a:solidFill>
                  <a:schemeClr val="bg1"/>
                </a:solidFill>
              </a:rPr>
              <a:t>1494</a:t>
            </a:r>
            <a:br>
              <a:rPr lang="en-US" altLang="hu-HU" sz="2000">
                <a:solidFill>
                  <a:schemeClr val="bg1"/>
                </a:solidFill>
              </a:rPr>
            </a:br>
            <a:r>
              <a:rPr lang="en-US" altLang="hu-HU" sz="2000">
                <a:solidFill>
                  <a:schemeClr val="bg1"/>
                </a:solidFill>
              </a:rPr>
              <a:t>Oil on wood</a:t>
            </a:r>
            <a:br>
              <a:rPr lang="en-US" altLang="hu-HU" sz="2000">
                <a:solidFill>
                  <a:schemeClr val="bg1"/>
                </a:solidFill>
              </a:rPr>
            </a:br>
            <a:r>
              <a:rPr lang="en-US" altLang="hu-HU" sz="2000">
                <a:solidFill>
                  <a:schemeClr val="bg1"/>
                </a:solidFill>
              </a:rPr>
              <a:t>Palazzo Ducale, Mantua</a:t>
            </a:r>
            <a:endParaRPr lang="hu-HU" altLang="hu-HU" sz="2000">
              <a:solidFill>
                <a:schemeClr val="bg1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8089159" y="6237312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668344" y="630932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Kattints!</a:t>
            </a:r>
            <a:endParaRPr lang="hu-H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836712"/>
            <a:ext cx="8642350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hu-HU" sz="2000" b="1" dirty="0">
                <a:solidFill>
                  <a:schemeClr val="bg1"/>
                </a:solidFill>
              </a:rPr>
              <a:t>A mester kései, antik mítoszokat felelevenítő fabulái azonban már egyértelműen a Pármához közeli Mantovához kapcsolódtak. Az 1523 és 1532 között megalkotott </a:t>
            </a:r>
            <a:r>
              <a:rPr lang="hu-HU" sz="2000" b="1" dirty="0">
                <a:solidFill>
                  <a:schemeClr val="accent6"/>
                </a:solidFill>
              </a:rPr>
              <a:t>nyolc táblakép közül kettő, a Bűn és az Erény allegóriái 1525 körül </a:t>
            </a:r>
            <a:r>
              <a:rPr lang="hu-HU" sz="2000" b="1" dirty="0" err="1">
                <a:solidFill>
                  <a:schemeClr val="accent6"/>
                </a:solidFill>
              </a:rPr>
              <a:t>Isabella</a:t>
            </a:r>
            <a:r>
              <a:rPr lang="hu-HU" sz="2000" b="1" dirty="0">
                <a:solidFill>
                  <a:schemeClr val="accent6"/>
                </a:solidFill>
              </a:rPr>
              <a:t> d’</a:t>
            </a:r>
            <a:r>
              <a:rPr lang="hu-HU" sz="2000" b="1" dirty="0" err="1">
                <a:solidFill>
                  <a:schemeClr val="accent6"/>
                </a:solidFill>
              </a:rPr>
              <a:t>Este</a:t>
            </a:r>
            <a:r>
              <a:rPr lang="hu-HU" sz="2000" b="1" dirty="0">
                <a:solidFill>
                  <a:schemeClr val="accent6"/>
                </a:solidFill>
              </a:rPr>
              <a:t> </a:t>
            </a:r>
            <a:r>
              <a:rPr lang="hu-HU" sz="2000" b="1" dirty="0" err="1">
                <a:solidFill>
                  <a:schemeClr val="accent6"/>
                </a:solidFill>
              </a:rPr>
              <a:t>studiolójába</a:t>
            </a:r>
            <a:r>
              <a:rPr lang="hu-HU" sz="2000" b="1" dirty="0">
                <a:solidFill>
                  <a:schemeClr val="accent6"/>
                </a:solidFill>
              </a:rPr>
              <a:t> </a:t>
            </a:r>
            <a:r>
              <a:rPr lang="hu-HU" sz="2000" b="1" dirty="0">
                <a:solidFill>
                  <a:schemeClr val="bg1"/>
                </a:solidFill>
              </a:rPr>
              <a:t>kerültek. A második képpár, A szerelem iskolája és Vénusz, Cupido és a Szatír megrendelőjének általában a mantovai </a:t>
            </a:r>
            <a:r>
              <a:rPr lang="hu-HU" sz="2000" b="1" dirty="0" smtClean="0">
                <a:solidFill>
                  <a:schemeClr val="bg1"/>
                </a:solidFill>
              </a:rPr>
              <a:t>uralkodó, II. </a:t>
            </a:r>
            <a:r>
              <a:rPr lang="hu-HU" sz="2000" b="1" dirty="0">
                <a:solidFill>
                  <a:schemeClr val="bg1"/>
                </a:solidFill>
              </a:rPr>
              <a:t>Federico </a:t>
            </a:r>
            <a:r>
              <a:rPr lang="hu-HU" sz="2000" b="1" dirty="0" err="1">
                <a:solidFill>
                  <a:schemeClr val="bg1"/>
                </a:solidFill>
              </a:rPr>
              <a:t>Gonzaga</a:t>
            </a:r>
            <a:r>
              <a:rPr lang="hu-HU" sz="2000" b="1" dirty="0">
                <a:solidFill>
                  <a:schemeClr val="bg1"/>
                </a:solidFill>
              </a:rPr>
              <a:t> barátját, a gróf Nicola </a:t>
            </a:r>
            <a:r>
              <a:rPr lang="hu-HU" sz="2000" b="1" dirty="0" err="1">
                <a:solidFill>
                  <a:schemeClr val="bg1"/>
                </a:solidFill>
              </a:rPr>
              <a:t>Maffei-t</a:t>
            </a:r>
            <a:r>
              <a:rPr lang="hu-HU" sz="2000" b="1" dirty="0">
                <a:solidFill>
                  <a:schemeClr val="bg1"/>
                </a:solidFill>
              </a:rPr>
              <a:t> vagy magát a fejedelmet tartják. A két festmény feltehetően 1520 és 1528 között készült el. Correggio mitológiai témájú képeinek záróakkordja a Jupiter szerelmei sorozat volt</a:t>
            </a:r>
            <a:r>
              <a:rPr lang="hu-HU" sz="2000" b="1" dirty="0">
                <a:solidFill>
                  <a:schemeClr val="accent6"/>
                </a:solidFill>
              </a:rPr>
              <a:t>. A négy táblakép </a:t>
            </a:r>
            <a:r>
              <a:rPr lang="hu-HU" sz="2000" b="1" dirty="0">
                <a:solidFill>
                  <a:schemeClr val="bg1"/>
                </a:solidFill>
              </a:rPr>
              <a:t>vásznanként a különböző alakokba átformálódott </a:t>
            </a:r>
            <a:r>
              <a:rPr lang="hu-HU" sz="2000" b="1" dirty="0">
                <a:solidFill>
                  <a:schemeClr val="accent6"/>
                </a:solidFill>
              </a:rPr>
              <a:t>főisten halandó kedveseinek, Ganümédésznek, Iónak, Danaénak és Lédának </a:t>
            </a:r>
            <a:r>
              <a:rPr lang="hu-HU" sz="2000" b="1" dirty="0">
                <a:solidFill>
                  <a:schemeClr val="bg1"/>
                </a:solidFill>
              </a:rPr>
              <a:t>a megkísértését mutatják be. A </a:t>
            </a:r>
            <a:r>
              <a:rPr lang="hu-HU" sz="2000" b="1" dirty="0" smtClean="0">
                <a:solidFill>
                  <a:schemeClr val="bg1"/>
                </a:solidFill>
              </a:rPr>
              <a:t>sorozat egy-egy </a:t>
            </a:r>
            <a:r>
              <a:rPr lang="hu-HU" sz="2000" b="1" dirty="0">
                <a:solidFill>
                  <a:schemeClr val="bg1"/>
                </a:solidFill>
              </a:rPr>
              <a:t>vízszintesen, illetve függőlegesen párba állítható darabból állt. A megbízó </a:t>
            </a:r>
            <a:r>
              <a:rPr lang="hu-HU" sz="2000" b="1" dirty="0" err="1">
                <a:solidFill>
                  <a:schemeClr val="bg1"/>
                </a:solidFill>
              </a:rPr>
              <a:t>Isabella</a:t>
            </a:r>
            <a:r>
              <a:rPr lang="hu-HU" sz="2000" b="1" dirty="0">
                <a:solidFill>
                  <a:schemeClr val="bg1"/>
                </a:solidFill>
              </a:rPr>
              <a:t> d’</a:t>
            </a:r>
            <a:r>
              <a:rPr lang="hu-HU" sz="2000" b="1" dirty="0" err="1">
                <a:solidFill>
                  <a:schemeClr val="bg1"/>
                </a:solidFill>
              </a:rPr>
              <a:t>Este</a:t>
            </a:r>
            <a:r>
              <a:rPr lang="hu-HU" sz="2000" b="1" dirty="0">
                <a:solidFill>
                  <a:schemeClr val="bg1"/>
                </a:solidFill>
              </a:rPr>
              <a:t> legidősebb fia, II. Federico </a:t>
            </a:r>
            <a:r>
              <a:rPr lang="hu-HU" sz="2000" b="1" dirty="0" err="1">
                <a:solidFill>
                  <a:schemeClr val="bg1"/>
                </a:solidFill>
              </a:rPr>
              <a:t>Gonzaga</a:t>
            </a:r>
            <a:r>
              <a:rPr lang="hu-HU" sz="2000" b="1" dirty="0">
                <a:solidFill>
                  <a:schemeClr val="bg1"/>
                </a:solidFill>
              </a:rPr>
              <a:t> mantovai fejedelem volt, aki 1530 és 1532 között vette birtokba a képeket</a:t>
            </a:r>
            <a:r>
              <a:rPr lang="hu-HU" sz="2000" b="1" dirty="0" smtClean="0">
                <a:solidFill>
                  <a:schemeClr val="bg1"/>
                </a:solidFill>
              </a:rPr>
              <a:t>. </a:t>
            </a:r>
            <a:r>
              <a:rPr lang="hu-HU" sz="2000" b="1" dirty="0">
                <a:solidFill>
                  <a:schemeClr val="bg1"/>
                </a:solidFill>
              </a:rPr>
              <a:t>Bizonyos források egy </a:t>
            </a:r>
            <a:r>
              <a:rPr lang="hu-HU" sz="2000" b="1" dirty="0" err="1">
                <a:solidFill>
                  <a:schemeClr val="bg1"/>
                </a:solidFill>
              </a:rPr>
              <a:t>Antiopé</a:t>
            </a:r>
            <a:r>
              <a:rPr lang="hu-HU" sz="2000" b="1" dirty="0">
                <a:solidFill>
                  <a:schemeClr val="bg1"/>
                </a:solidFill>
              </a:rPr>
              <a:t> alakjáról készült karton nyomán azt sejtetik, hogy a megrendelő további darabokat is készíttetett volna a festővel, azonban ezt Correggio viszonylag korai, 1534-ben bekövetkezett halála meghiúsította. A képciklus megrendelésének okát és elkészültének körülményeit csak feltételezésekre alapozza a kutatás.</a:t>
            </a:r>
          </a:p>
        </p:txBody>
      </p:sp>
      <p:sp>
        <p:nvSpPr>
          <p:cNvPr id="63491" name="Téglalap 2"/>
          <p:cNvSpPr>
            <a:spLocks noChangeArrowheads="1"/>
          </p:cNvSpPr>
          <p:nvPr/>
        </p:nvSpPr>
        <p:spPr bwMode="auto">
          <a:xfrm>
            <a:off x="250825" y="260350"/>
            <a:ext cx="579278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3200" b="1" dirty="0">
                <a:solidFill>
                  <a:schemeClr val="bg1"/>
                </a:solidFill>
              </a:rPr>
              <a:t>Correggio</a:t>
            </a:r>
            <a:r>
              <a:rPr lang="hu-HU" altLang="hu-HU" b="1" dirty="0">
                <a:solidFill>
                  <a:schemeClr val="bg1"/>
                </a:solidFill>
              </a:rPr>
              <a:t> (1489 – 1534)  </a:t>
            </a:r>
            <a:r>
              <a:rPr lang="hu-HU" altLang="hu-HU" sz="2400" b="1" dirty="0">
                <a:solidFill>
                  <a:schemeClr val="bg1"/>
                </a:solidFill>
              </a:rPr>
              <a:t>Jupiter szerelmei     </a:t>
            </a:r>
            <a:endParaRPr lang="hu-HU" altLang="hu-HU" b="1" dirty="0">
              <a:solidFill>
                <a:schemeClr val="bg1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6444208" y="630932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Kattints!</a:t>
            </a:r>
            <a:endParaRPr lang="hu-H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églalap 1"/>
          <p:cNvSpPr>
            <a:spLocks noChangeArrowheads="1"/>
          </p:cNvSpPr>
          <p:nvPr/>
        </p:nvSpPr>
        <p:spPr bwMode="auto">
          <a:xfrm>
            <a:off x="5580112" y="2348880"/>
            <a:ext cx="302403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hu-HU" sz="2400" b="1" dirty="0">
                <a:solidFill>
                  <a:schemeClr val="bg1"/>
                </a:solidFill>
              </a:rPr>
              <a:t>Ganymede</a:t>
            </a:r>
            <a:br>
              <a:rPr lang="en-US" altLang="hu-HU" sz="2400" b="1" dirty="0">
                <a:solidFill>
                  <a:schemeClr val="bg1"/>
                </a:solidFill>
              </a:rPr>
            </a:br>
            <a:r>
              <a:rPr lang="en-US" altLang="hu-HU" sz="2400" b="1" dirty="0">
                <a:solidFill>
                  <a:schemeClr val="bg1"/>
                </a:solidFill>
              </a:rPr>
              <a:t>1531-32</a:t>
            </a:r>
            <a:br>
              <a:rPr lang="en-US" altLang="hu-HU" sz="2400" b="1" dirty="0">
                <a:solidFill>
                  <a:schemeClr val="bg1"/>
                </a:solidFill>
              </a:rPr>
            </a:br>
            <a:r>
              <a:rPr lang="en-US" altLang="hu-HU" sz="2400" b="1" dirty="0">
                <a:solidFill>
                  <a:schemeClr val="bg1"/>
                </a:solidFill>
              </a:rPr>
              <a:t>Oil on canvas, </a:t>
            </a:r>
            <a:endParaRPr lang="hu-HU" altLang="hu-HU" sz="2400" b="1" dirty="0">
              <a:solidFill>
                <a:schemeClr val="bg1"/>
              </a:solidFill>
            </a:endParaRPr>
          </a:p>
          <a:p>
            <a:r>
              <a:rPr lang="en-US" altLang="hu-HU" sz="2400" b="1" dirty="0">
                <a:solidFill>
                  <a:schemeClr val="bg1"/>
                </a:solidFill>
              </a:rPr>
              <a:t>163,5 x 70,5 cm</a:t>
            </a:r>
            <a:br>
              <a:rPr lang="en-US" altLang="hu-HU" sz="2400" b="1" dirty="0">
                <a:solidFill>
                  <a:schemeClr val="bg1"/>
                </a:solidFill>
              </a:rPr>
            </a:br>
            <a:r>
              <a:rPr lang="en-US" altLang="hu-HU" sz="2400" b="1" dirty="0" err="1">
                <a:solidFill>
                  <a:schemeClr val="bg1"/>
                </a:solidFill>
              </a:rPr>
              <a:t>Kunsthistorisches</a:t>
            </a:r>
            <a:r>
              <a:rPr lang="en-US" altLang="hu-HU" sz="2400" b="1" dirty="0">
                <a:solidFill>
                  <a:schemeClr val="bg1"/>
                </a:solidFill>
              </a:rPr>
              <a:t> </a:t>
            </a:r>
            <a:endParaRPr lang="hu-HU" altLang="hu-HU" sz="2400" b="1" dirty="0">
              <a:solidFill>
                <a:schemeClr val="bg1"/>
              </a:solidFill>
            </a:endParaRPr>
          </a:p>
          <a:p>
            <a:r>
              <a:rPr lang="en-US" altLang="hu-HU" sz="2400" b="1" dirty="0">
                <a:solidFill>
                  <a:schemeClr val="bg1"/>
                </a:solidFill>
              </a:rPr>
              <a:t>Museum, Vienna</a:t>
            </a:r>
            <a:endParaRPr lang="hu-HU" altLang="hu-HU" sz="24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http://www.wga.hu/art/c/correggi/mytholog/ganymed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76056" y="0"/>
            <a:ext cx="29670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1691680" y="2636912"/>
            <a:ext cx="27180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hu-HU" b="1" dirty="0" smtClean="0">
                <a:solidFill>
                  <a:schemeClr val="bg1"/>
                </a:solidFill>
              </a:rPr>
              <a:t>Jupiter and Io</a:t>
            </a:r>
            <a:br>
              <a:rPr lang="en-US" altLang="hu-HU" b="1" dirty="0" smtClean="0">
                <a:solidFill>
                  <a:schemeClr val="bg1"/>
                </a:solidFill>
              </a:rPr>
            </a:br>
            <a:r>
              <a:rPr lang="en-US" altLang="hu-HU" b="1" dirty="0" smtClean="0">
                <a:solidFill>
                  <a:schemeClr val="bg1"/>
                </a:solidFill>
              </a:rPr>
              <a:t>1531-32</a:t>
            </a:r>
            <a:br>
              <a:rPr lang="en-US" altLang="hu-HU" b="1" dirty="0" smtClean="0">
                <a:solidFill>
                  <a:schemeClr val="bg1"/>
                </a:solidFill>
              </a:rPr>
            </a:br>
            <a:r>
              <a:rPr lang="en-US" altLang="hu-HU" b="1" dirty="0" smtClean="0">
                <a:solidFill>
                  <a:schemeClr val="bg1"/>
                </a:solidFill>
              </a:rPr>
              <a:t>Oil on canvas,</a:t>
            </a:r>
            <a:endParaRPr lang="hu-HU" altLang="hu-HU" b="1" dirty="0" smtClean="0">
              <a:solidFill>
                <a:schemeClr val="bg1"/>
              </a:solidFill>
            </a:endParaRPr>
          </a:p>
          <a:p>
            <a:r>
              <a:rPr lang="en-US" altLang="hu-HU" b="1" dirty="0" smtClean="0">
                <a:solidFill>
                  <a:schemeClr val="bg1"/>
                </a:solidFill>
              </a:rPr>
              <a:t> 163,5 x 70,5 cm</a:t>
            </a:r>
            <a:br>
              <a:rPr lang="en-US" altLang="hu-HU" b="1" dirty="0" smtClean="0">
                <a:solidFill>
                  <a:schemeClr val="bg1"/>
                </a:solidFill>
              </a:rPr>
            </a:br>
            <a:r>
              <a:rPr lang="en-US" altLang="hu-HU" b="1" dirty="0" err="1" smtClean="0">
                <a:solidFill>
                  <a:schemeClr val="bg1"/>
                </a:solidFill>
              </a:rPr>
              <a:t>Kunsthistorisches</a:t>
            </a:r>
            <a:r>
              <a:rPr lang="en-US" altLang="hu-HU" b="1" dirty="0" smtClean="0">
                <a:solidFill>
                  <a:schemeClr val="bg1"/>
                </a:solidFill>
              </a:rPr>
              <a:t> </a:t>
            </a:r>
            <a:endParaRPr lang="hu-HU" altLang="hu-HU" b="1" dirty="0" smtClean="0">
              <a:solidFill>
                <a:schemeClr val="bg1"/>
              </a:solidFill>
            </a:endParaRPr>
          </a:p>
          <a:p>
            <a:r>
              <a:rPr lang="en-US" altLang="hu-HU" b="1" dirty="0" smtClean="0">
                <a:solidFill>
                  <a:schemeClr val="bg1"/>
                </a:solidFill>
              </a:rPr>
              <a:t>Museum, Vienna</a:t>
            </a:r>
            <a:endParaRPr lang="hu-HU" altLang="hu-HU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http://www.wga.hu/art/c/correggi/mytholog/io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71600" y="23812"/>
            <a:ext cx="2984500" cy="683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églalap 1"/>
          <p:cNvSpPr>
            <a:spLocks noChangeArrowheads="1"/>
          </p:cNvSpPr>
          <p:nvPr/>
        </p:nvSpPr>
        <p:spPr bwMode="auto">
          <a:xfrm>
            <a:off x="2286000" y="2828925"/>
            <a:ext cx="4572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hu-HU" sz="2400" b="1">
                <a:solidFill>
                  <a:schemeClr val="bg1"/>
                </a:solidFill>
              </a:rPr>
              <a:t>Danaë</a:t>
            </a:r>
            <a:br>
              <a:rPr lang="en-US" altLang="hu-HU" sz="2400" b="1">
                <a:solidFill>
                  <a:schemeClr val="bg1"/>
                </a:solidFill>
              </a:rPr>
            </a:br>
            <a:r>
              <a:rPr lang="en-US" altLang="hu-HU" sz="2400" b="1">
                <a:solidFill>
                  <a:schemeClr val="bg1"/>
                </a:solidFill>
              </a:rPr>
              <a:t>1530</a:t>
            </a:r>
            <a:br>
              <a:rPr lang="en-US" altLang="hu-HU" sz="2400" b="1">
                <a:solidFill>
                  <a:schemeClr val="bg1"/>
                </a:solidFill>
              </a:rPr>
            </a:br>
            <a:r>
              <a:rPr lang="en-US" altLang="hu-HU" sz="2400" b="1">
                <a:solidFill>
                  <a:schemeClr val="bg1"/>
                </a:solidFill>
              </a:rPr>
              <a:t>Oil on canvas, 158 x 189 cm</a:t>
            </a:r>
            <a:br>
              <a:rPr lang="en-US" altLang="hu-HU" sz="2400" b="1">
                <a:solidFill>
                  <a:schemeClr val="bg1"/>
                </a:solidFill>
              </a:rPr>
            </a:br>
            <a:r>
              <a:rPr lang="en-US" altLang="hu-HU" sz="2400" b="1">
                <a:solidFill>
                  <a:schemeClr val="bg1"/>
                </a:solidFill>
              </a:rPr>
              <a:t>Galleria Borghese, Rome</a:t>
            </a:r>
            <a:endParaRPr lang="hu-HU" altLang="hu-HU" sz="2400" b="1">
              <a:solidFill>
                <a:schemeClr val="bg1"/>
              </a:solidFill>
            </a:endParaRPr>
          </a:p>
        </p:txBody>
      </p:sp>
      <p:pic>
        <p:nvPicPr>
          <p:cNvPr id="3" name="Picture 2" descr="http://www.wga.hu/art/c/correggi/mytholog/dana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528" y="0"/>
            <a:ext cx="84957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églalap 1"/>
          <p:cNvSpPr>
            <a:spLocks noChangeArrowheads="1"/>
          </p:cNvSpPr>
          <p:nvPr/>
        </p:nvSpPr>
        <p:spPr bwMode="auto">
          <a:xfrm>
            <a:off x="2286000" y="2828925"/>
            <a:ext cx="4572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hu-HU" sz="2400" b="1">
                <a:solidFill>
                  <a:schemeClr val="bg1"/>
                </a:solidFill>
              </a:rPr>
              <a:t>Leda with the Swan</a:t>
            </a:r>
            <a:br>
              <a:rPr lang="en-US" altLang="hu-HU" sz="2400" b="1">
                <a:solidFill>
                  <a:schemeClr val="bg1"/>
                </a:solidFill>
              </a:rPr>
            </a:br>
            <a:r>
              <a:rPr lang="en-US" altLang="hu-HU" sz="2400" b="1">
                <a:solidFill>
                  <a:schemeClr val="bg1"/>
                </a:solidFill>
              </a:rPr>
              <a:t>1531-32</a:t>
            </a:r>
            <a:br>
              <a:rPr lang="en-US" altLang="hu-HU" sz="2400" b="1">
                <a:solidFill>
                  <a:schemeClr val="bg1"/>
                </a:solidFill>
              </a:rPr>
            </a:br>
            <a:r>
              <a:rPr lang="en-US" altLang="hu-HU" sz="2400" b="1">
                <a:solidFill>
                  <a:schemeClr val="bg1"/>
                </a:solidFill>
              </a:rPr>
              <a:t>Oil on canvas, 152 x 191 cm</a:t>
            </a:r>
            <a:br>
              <a:rPr lang="en-US" altLang="hu-HU" sz="2400" b="1">
                <a:solidFill>
                  <a:schemeClr val="bg1"/>
                </a:solidFill>
              </a:rPr>
            </a:br>
            <a:r>
              <a:rPr lang="en-US" altLang="hu-HU" sz="2400" b="1">
                <a:solidFill>
                  <a:schemeClr val="bg1"/>
                </a:solidFill>
              </a:rPr>
              <a:t>Staatliche Museen, Berlin</a:t>
            </a:r>
            <a:endParaRPr lang="hu-HU" altLang="hu-HU" sz="2400" b="1">
              <a:solidFill>
                <a:schemeClr val="bg1"/>
              </a:solidFill>
            </a:endParaRPr>
          </a:p>
        </p:txBody>
      </p:sp>
      <p:pic>
        <p:nvPicPr>
          <p:cNvPr id="3" name="Picture 2" descr="http://www.wga.hu/art/c/correggi/mytholog/leda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1520" y="36510"/>
            <a:ext cx="8604448" cy="682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églalap 1"/>
          <p:cNvSpPr>
            <a:spLocks noChangeArrowheads="1"/>
          </p:cNvSpPr>
          <p:nvPr/>
        </p:nvSpPr>
        <p:spPr bwMode="auto">
          <a:xfrm>
            <a:off x="1331640" y="908720"/>
            <a:ext cx="5903913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sz="2000" b="1" dirty="0" smtClean="0">
                <a:solidFill>
                  <a:schemeClr val="bg1"/>
                </a:solidFill>
              </a:rPr>
              <a:t>Federico  II. </a:t>
            </a:r>
            <a:r>
              <a:rPr lang="hu-HU" altLang="hu-HU" sz="2000" b="1" dirty="0" err="1" smtClean="0">
                <a:solidFill>
                  <a:schemeClr val="bg1"/>
                </a:solidFill>
              </a:rPr>
              <a:t>Gonzaga</a:t>
            </a:r>
            <a:r>
              <a:rPr lang="hu-HU" altLang="hu-HU" sz="2000" b="1" dirty="0" smtClean="0">
                <a:solidFill>
                  <a:schemeClr val="bg1"/>
                </a:solidFill>
              </a:rPr>
              <a:t> </a:t>
            </a:r>
            <a:r>
              <a:rPr lang="hu-HU" altLang="hu-HU" sz="2000" b="1" dirty="0">
                <a:solidFill>
                  <a:schemeClr val="bg1"/>
                </a:solidFill>
              </a:rPr>
              <a:t>egyik legkedveltebb költője </a:t>
            </a:r>
            <a:r>
              <a:rPr lang="hu-HU" altLang="hu-HU" sz="2000" b="1" dirty="0" smtClean="0">
                <a:solidFill>
                  <a:schemeClr val="bg1"/>
                </a:solidFill>
              </a:rPr>
              <a:t>a római </a:t>
            </a:r>
            <a:r>
              <a:rPr lang="hu-HU" altLang="hu-HU" sz="2000" b="1" dirty="0">
                <a:solidFill>
                  <a:schemeClr val="bg1"/>
                </a:solidFill>
              </a:rPr>
              <a:t>Ovidius, főleg az  </a:t>
            </a:r>
            <a:r>
              <a:rPr lang="hu-HU" altLang="hu-HU" sz="2000" b="1" dirty="0" smtClean="0">
                <a:solidFill>
                  <a:schemeClr val="bg1"/>
                </a:solidFill>
              </a:rPr>
              <a:t>Átváltozások című műve. </a:t>
            </a:r>
            <a:endParaRPr lang="hu-HU" altLang="hu-HU" sz="2000" b="1" dirty="0">
              <a:solidFill>
                <a:schemeClr val="bg1"/>
              </a:solidFill>
            </a:endParaRPr>
          </a:p>
          <a:p>
            <a:endParaRPr lang="hu-HU" altLang="hu-HU" sz="2000" b="1" dirty="0">
              <a:solidFill>
                <a:schemeClr val="bg1"/>
              </a:solidFill>
            </a:endParaRPr>
          </a:p>
          <a:p>
            <a:r>
              <a:rPr lang="hu-HU" altLang="hu-HU" sz="2000" b="1" dirty="0">
                <a:solidFill>
                  <a:schemeClr val="bg1"/>
                </a:solidFill>
              </a:rPr>
              <a:t>A </a:t>
            </a:r>
            <a:r>
              <a:rPr lang="hu-HU" altLang="hu-HU" sz="2000" b="1" dirty="0" err="1">
                <a:solidFill>
                  <a:schemeClr val="bg1"/>
                </a:solidFill>
              </a:rPr>
              <a:t>Palazzo</a:t>
            </a:r>
            <a:r>
              <a:rPr lang="hu-HU" altLang="hu-HU" sz="2000" b="1" dirty="0">
                <a:solidFill>
                  <a:schemeClr val="bg1"/>
                </a:solidFill>
              </a:rPr>
              <a:t> del </a:t>
            </a:r>
            <a:r>
              <a:rPr lang="hu-HU" altLang="hu-HU" sz="2000" b="1" dirty="0" err="1">
                <a:solidFill>
                  <a:schemeClr val="bg1"/>
                </a:solidFill>
              </a:rPr>
              <a:t>Té-ben</a:t>
            </a:r>
            <a:r>
              <a:rPr lang="hu-HU" altLang="hu-HU" sz="2000" b="1" dirty="0">
                <a:solidFill>
                  <a:schemeClr val="bg1"/>
                </a:solidFill>
              </a:rPr>
              <a:t> a bejárattól balra, három kis szoba közül az egyik az </a:t>
            </a:r>
            <a:r>
              <a:rPr lang="hu-HU" altLang="hu-HU" sz="2000" b="1" dirty="0" err="1">
                <a:solidFill>
                  <a:schemeClr val="bg1"/>
                </a:solidFill>
              </a:rPr>
              <a:t>Ovidio</a:t>
            </a:r>
            <a:r>
              <a:rPr lang="hu-HU" altLang="hu-HU" sz="2000" b="1" dirty="0">
                <a:solidFill>
                  <a:schemeClr val="bg1"/>
                </a:solidFill>
              </a:rPr>
              <a:t> /</a:t>
            </a:r>
            <a:r>
              <a:rPr lang="hu-HU" altLang="hu-HU" sz="2000" b="1" dirty="0" err="1">
                <a:solidFill>
                  <a:schemeClr val="bg1"/>
                </a:solidFill>
              </a:rPr>
              <a:t>camarilla</a:t>
            </a:r>
            <a:r>
              <a:rPr lang="hu-HU" altLang="hu-HU" sz="2000" b="1" dirty="0">
                <a:solidFill>
                  <a:schemeClr val="bg1"/>
                </a:solidFill>
              </a:rPr>
              <a:t>/. A padlótól 3 méter magasságban fríz fut körbe, hét tájkép, nyolc figurális festménnyel./ </a:t>
            </a:r>
            <a:r>
              <a:rPr lang="hu-HU" altLang="hu-HU" sz="2000" b="1" dirty="0" err="1">
                <a:solidFill>
                  <a:schemeClr val="bg1"/>
                </a:solidFill>
              </a:rPr>
              <a:t>Anselmo</a:t>
            </a:r>
            <a:r>
              <a:rPr lang="hu-HU" altLang="hu-HU" sz="2000" b="1" dirty="0">
                <a:solidFill>
                  <a:schemeClr val="bg1"/>
                </a:solidFill>
              </a:rPr>
              <a:t> de </a:t>
            </a:r>
            <a:r>
              <a:rPr lang="hu-HU" altLang="hu-HU" sz="2000" b="1" dirty="0" err="1">
                <a:solidFill>
                  <a:schemeClr val="bg1"/>
                </a:solidFill>
              </a:rPr>
              <a:t>Ganis</a:t>
            </a:r>
            <a:r>
              <a:rPr lang="hu-HU" altLang="hu-HU" sz="2000" b="1" dirty="0">
                <a:solidFill>
                  <a:schemeClr val="bg1"/>
                </a:solidFill>
              </a:rPr>
              <a:t>, és </a:t>
            </a:r>
            <a:r>
              <a:rPr lang="hu-HU" altLang="hu-HU" sz="2000" b="1" dirty="0" err="1">
                <a:solidFill>
                  <a:schemeClr val="bg1"/>
                </a:solidFill>
              </a:rPr>
              <a:t>Agostino</a:t>
            </a:r>
            <a:r>
              <a:rPr lang="hu-HU" altLang="hu-HU" sz="2000" b="1" dirty="0">
                <a:solidFill>
                  <a:schemeClr val="bg1"/>
                </a:solidFill>
              </a:rPr>
              <a:t> de </a:t>
            </a:r>
            <a:r>
              <a:rPr lang="hu-HU" altLang="hu-HU" sz="2000" b="1" dirty="0" err="1">
                <a:solidFill>
                  <a:schemeClr val="bg1"/>
                </a:solidFill>
              </a:rPr>
              <a:t>Mozzanega</a:t>
            </a:r>
            <a:r>
              <a:rPr lang="hu-HU" altLang="hu-HU" sz="2000" b="1" dirty="0">
                <a:solidFill>
                  <a:schemeClr val="bg1"/>
                </a:solidFill>
              </a:rPr>
              <a:t> munkája./ Alatta bőr és bársony tapéta. Van olyan feltevés is, hogy ide került a Jupiter szerelmei képsor.</a:t>
            </a:r>
          </a:p>
          <a:p>
            <a:endParaRPr lang="hu-HU" altLang="hu-HU" sz="2000" b="1" dirty="0">
              <a:solidFill>
                <a:schemeClr val="bg1"/>
              </a:solidFill>
            </a:endParaRPr>
          </a:p>
          <a:p>
            <a:r>
              <a:rPr lang="hu-HU" altLang="hu-HU" sz="2000" b="1" dirty="0">
                <a:solidFill>
                  <a:schemeClr val="bg1"/>
                </a:solidFill>
              </a:rPr>
              <a:t>A szoba része  </a:t>
            </a:r>
            <a:r>
              <a:rPr lang="hu-HU" altLang="hu-HU" sz="2000" b="1" dirty="0" err="1">
                <a:solidFill>
                  <a:schemeClr val="bg1"/>
                </a:solidFill>
              </a:rPr>
              <a:t>Isabella</a:t>
            </a:r>
            <a:r>
              <a:rPr lang="hu-HU" altLang="hu-HU" sz="2000" b="1" dirty="0">
                <a:solidFill>
                  <a:schemeClr val="bg1"/>
                </a:solidFill>
              </a:rPr>
              <a:t> </a:t>
            </a:r>
            <a:r>
              <a:rPr lang="hu-HU" altLang="hu-HU" sz="2000" b="1" dirty="0" err="1">
                <a:solidFill>
                  <a:schemeClr val="bg1"/>
                </a:solidFill>
              </a:rPr>
              <a:t>Boschetti</a:t>
            </a:r>
            <a:r>
              <a:rPr lang="hu-HU" altLang="hu-HU" sz="2000" b="1" dirty="0">
                <a:solidFill>
                  <a:schemeClr val="bg1"/>
                </a:solidFill>
              </a:rPr>
              <a:t>,- kurtizán és  Federico </a:t>
            </a:r>
            <a:r>
              <a:rPr lang="hu-HU" altLang="hu-HU" sz="2000" b="1" dirty="0" smtClean="0">
                <a:solidFill>
                  <a:schemeClr val="bg1"/>
                </a:solidFill>
              </a:rPr>
              <a:t> II. </a:t>
            </a:r>
            <a:r>
              <a:rPr lang="hu-HU" altLang="hu-HU" sz="2000" b="1" dirty="0" err="1" smtClean="0">
                <a:solidFill>
                  <a:schemeClr val="bg1"/>
                </a:solidFill>
              </a:rPr>
              <a:t>Gonzaga</a:t>
            </a:r>
            <a:r>
              <a:rPr lang="hu-HU" altLang="hu-HU" sz="2000" b="1" dirty="0" smtClean="0">
                <a:solidFill>
                  <a:schemeClr val="bg1"/>
                </a:solidFill>
              </a:rPr>
              <a:t>  </a:t>
            </a:r>
            <a:r>
              <a:rPr lang="hu-HU" altLang="hu-HU" sz="2000" b="1" dirty="0">
                <a:solidFill>
                  <a:schemeClr val="bg1"/>
                </a:solidFill>
              </a:rPr>
              <a:t>barátnője- lakásának.</a:t>
            </a:r>
          </a:p>
          <a:p>
            <a:r>
              <a:rPr lang="hu-HU" altLang="hu-HU" sz="2000" b="1" dirty="0">
                <a:solidFill>
                  <a:schemeClr val="bg1"/>
                </a:solidFill>
              </a:rPr>
              <a:t>Fa burkolatú a mennyezet, ami megmaradt a házon keresztül vonuló háborús és más romboló hatás után.</a:t>
            </a:r>
          </a:p>
          <a:p>
            <a:endParaRPr lang="hu-HU" altLang="hu-HU" sz="2000" b="1" dirty="0">
              <a:solidFill>
                <a:schemeClr val="bg1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6444208" y="630932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Kattints!</a:t>
            </a:r>
            <a:endParaRPr lang="hu-H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san.beniculturali.it/fedorawatch/fedora?pix=san.dl.SAN:IMG-00285164/DS_IMAGE_1/2013-10-02T17:27:45.339Z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81957"/>
            <a:ext cx="9143999" cy="6360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email"/>
          <a:srcRect b="1616"/>
          <a:stretch>
            <a:fillRect/>
          </a:stretch>
        </p:blipFill>
        <p:spPr bwMode="auto">
          <a:xfrm>
            <a:off x="-44083" y="407981"/>
            <a:ext cx="9188083" cy="611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771775" y="3244850"/>
            <a:ext cx="5575300" cy="9540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/>
              <a:t> </a:t>
            </a:r>
            <a:r>
              <a:rPr lang="it-IT" sz="2800" b="1" dirty="0">
                <a:solidFill>
                  <a:schemeClr val="accent6"/>
                </a:solidFill>
              </a:rPr>
              <a:t>Pescherie (Loggia di Giulio Romano</a:t>
            </a:r>
            <a:r>
              <a:rPr lang="hu-HU" sz="2800" b="1" dirty="0">
                <a:solidFill>
                  <a:schemeClr val="accent6"/>
                </a:solidFill>
              </a:rPr>
              <a:t>)</a:t>
            </a:r>
          </a:p>
          <a:p>
            <a:pPr>
              <a:defRPr/>
            </a:pPr>
            <a:r>
              <a:rPr lang="hu-HU" sz="2800" b="1" dirty="0">
                <a:solidFill>
                  <a:schemeClr val="accent6"/>
                </a:solidFill>
              </a:rPr>
              <a:t>halárusoknak</a:t>
            </a:r>
            <a:endParaRPr lang="hu-HU" dirty="0"/>
          </a:p>
        </p:txBody>
      </p:sp>
      <p:sp>
        <p:nvSpPr>
          <p:cNvPr id="71684" name="Szövegdoboz 3"/>
          <p:cNvSpPr txBox="1">
            <a:spLocks noChangeArrowheads="1"/>
          </p:cNvSpPr>
          <p:nvPr/>
        </p:nvSpPr>
        <p:spPr bwMode="auto">
          <a:xfrm>
            <a:off x="107950" y="758825"/>
            <a:ext cx="18129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 b="1">
                <a:solidFill>
                  <a:schemeClr val="bg1"/>
                </a:solidFill>
              </a:rPr>
              <a:t>Mantovában</a:t>
            </a:r>
          </a:p>
        </p:txBody>
      </p:sp>
      <p:pic>
        <p:nvPicPr>
          <p:cNvPr id="3" name="Picture 2" descr="File:3422MantovaPescheri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A belső tér a Science Színház által tervezett Antonio Bibiena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4288" y="-7938"/>
            <a:ext cx="9158288" cy="6219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Téglalap 1"/>
          <p:cNvSpPr>
            <a:spLocks noChangeArrowheads="1"/>
          </p:cNvSpPr>
          <p:nvPr/>
        </p:nvSpPr>
        <p:spPr bwMode="auto">
          <a:xfrm>
            <a:off x="1331913" y="6291263"/>
            <a:ext cx="91582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hu-HU" sz="2400" b="1">
                <a:solidFill>
                  <a:schemeClr val="bg1"/>
                </a:solidFill>
              </a:rPr>
              <a:t>Teatro Scientifico Bibienacontinua</a:t>
            </a:r>
            <a:r>
              <a:rPr lang="hu-HU" altLang="hu-HU" sz="2400" b="1">
                <a:solidFill>
                  <a:schemeClr val="bg1"/>
                </a:solidFill>
              </a:rPr>
              <a:t>  1767-1769</a:t>
            </a:r>
            <a:r>
              <a:rPr lang="it-IT" altLang="hu-HU" sz="2400" b="1">
                <a:solidFill>
                  <a:schemeClr val="bg1"/>
                </a:solidFill>
              </a:rPr>
              <a:t> </a:t>
            </a:r>
            <a:endParaRPr lang="hu-HU" altLang="hu-HU" sz="24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églalap 1"/>
          <p:cNvSpPr>
            <a:spLocks noChangeArrowheads="1"/>
          </p:cNvSpPr>
          <p:nvPr/>
        </p:nvSpPr>
        <p:spPr bwMode="auto">
          <a:xfrm>
            <a:off x="0" y="764704"/>
            <a:ext cx="3779911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altLang="hu-HU" sz="2400" b="1" dirty="0">
                <a:solidFill>
                  <a:schemeClr val="bg1"/>
                </a:solidFill>
              </a:rPr>
              <a:t>Basilica di Sant'Andrea</a:t>
            </a:r>
            <a:endParaRPr lang="hu-HU" altLang="hu-HU" sz="2400" b="1" dirty="0">
              <a:solidFill>
                <a:schemeClr val="bg1"/>
              </a:solidFill>
            </a:endParaRPr>
          </a:p>
          <a:p>
            <a:endParaRPr lang="hu-HU" altLang="hu-HU" sz="2400" b="1" dirty="0">
              <a:solidFill>
                <a:schemeClr val="bg1"/>
              </a:solidFill>
            </a:endParaRPr>
          </a:p>
          <a:p>
            <a:r>
              <a:rPr lang="hu-HU" altLang="hu-HU" sz="2400" b="1" dirty="0">
                <a:solidFill>
                  <a:schemeClr val="bg1"/>
                </a:solidFill>
              </a:rPr>
              <a:t>tervezte LB Alberti.</a:t>
            </a:r>
          </a:p>
          <a:p>
            <a:r>
              <a:rPr lang="hu-HU" altLang="hu-HU" sz="2400" b="1" dirty="0">
                <a:solidFill>
                  <a:schemeClr val="bg1"/>
                </a:solidFill>
              </a:rPr>
              <a:t>Itt található  Andrea </a:t>
            </a:r>
            <a:r>
              <a:rPr lang="hu-HU" altLang="hu-HU" sz="2400" b="1" dirty="0" err="1">
                <a:solidFill>
                  <a:schemeClr val="bg1"/>
                </a:solidFill>
              </a:rPr>
              <a:t>Mantegna</a:t>
            </a:r>
            <a:r>
              <a:rPr lang="hu-HU" altLang="hu-HU" sz="2400" b="1" dirty="0">
                <a:solidFill>
                  <a:schemeClr val="bg1"/>
                </a:solidFill>
              </a:rPr>
              <a:t>  sírja</a:t>
            </a:r>
          </a:p>
          <a:p>
            <a:r>
              <a:rPr lang="hu-HU" altLang="hu-HU" sz="2400" b="1" dirty="0" err="1">
                <a:solidFill>
                  <a:schemeClr val="bg1"/>
                </a:solidFill>
              </a:rPr>
              <a:t>Mantegna</a:t>
            </a:r>
            <a:r>
              <a:rPr lang="hu-HU" altLang="hu-HU" sz="2400" b="1" dirty="0">
                <a:solidFill>
                  <a:schemeClr val="bg1"/>
                </a:solidFill>
              </a:rPr>
              <a:t>:</a:t>
            </a:r>
          </a:p>
          <a:p>
            <a:r>
              <a:rPr lang="hu-HU" altLang="hu-HU" sz="2400" b="1" dirty="0">
                <a:solidFill>
                  <a:schemeClr val="bg1"/>
                </a:solidFill>
              </a:rPr>
              <a:t>Krisztus megkeresztelése, </a:t>
            </a:r>
          </a:p>
          <a:p>
            <a:r>
              <a:rPr lang="hu-HU" altLang="hu-HU" sz="2400" b="1" dirty="0">
                <a:solidFill>
                  <a:schemeClr val="bg1"/>
                </a:solidFill>
              </a:rPr>
              <a:t>és a híres Szent család</a:t>
            </a:r>
          </a:p>
          <a:p>
            <a:r>
              <a:rPr lang="hu-HU" altLang="hu-HU" sz="2400" b="1" dirty="0">
                <a:solidFill>
                  <a:schemeClr val="bg1"/>
                </a:solidFill>
              </a:rPr>
              <a:t>és Keresztelő János, az oltáron.</a:t>
            </a:r>
          </a:p>
        </p:txBody>
      </p:sp>
      <p:pic>
        <p:nvPicPr>
          <p:cNvPr id="3" name="Picture 2" descr="https://upload.wikimedia.org/wikipedia/commons/1/17/MantovaBasilicaSantAndrea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635896" y="7937"/>
            <a:ext cx="5137150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2267744" y="630932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Kattints!</a:t>
            </a:r>
            <a:endParaRPr lang="hu-H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églalap 1"/>
          <p:cNvSpPr>
            <a:spLocks noChangeArrowheads="1"/>
          </p:cNvSpPr>
          <p:nvPr/>
        </p:nvSpPr>
        <p:spPr bwMode="auto">
          <a:xfrm>
            <a:off x="369889" y="188913"/>
            <a:ext cx="8450584" cy="6894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altLang="hu-HU" sz="2000" b="1" dirty="0">
                <a:solidFill>
                  <a:schemeClr val="bg1"/>
                </a:solidFill>
              </a:rPr>
              <a:t>A legrégebbi épület a </a:t>
            </a:r>
            <a:r>
              <a:rPr lang="hu-HU" altLang="hu-HU" sz="2000" b="1" dirty="0" err="1">
                <a:solidFill>
                  <a:schemeClr val="bg1"/>
                </a:solidFill>
              </a:rPr>
              <a:t>Piazza</a:t>
            </a:r>
            <a:r>
              <a:rPr lang="hu-HU" altLang="hu-HU" sz="2000" b="1" dirty="0">
                <a:solidFill>
                  <a:schemeClr val="bg1"/>
                </a:solidFill>
              </a:rPr>
              <a:t> </a:t>
            </a:r>
            <a:r>
              <a:rPr lang="hu-HU" altLang="hu-HU" sz="2000" b="1" dirty="0" err="1">
                <a:solidFill>
                  <a:schemeClr val="bg1"/>
                </a:solidFill>
              </a:rPr>
              <a:t>Sordello-n</a:t>
            </a:r>
            <a:r>
              <a:rPr lang="hu-HU" altLang="hu-HU" sz="2000" b="1" dirty="0">
                <a:solidFill>
                  <a:schemeClr val="bg1"/>
                </a:solidFill>
              </a:rPr>
              <a:t> /Szent Péter tér / a </a:t>
            </a:r>
            <a:r>
              <a:rPr lang="hu-HU" altLang="hu-HU" sz="2400" b="1" dirty="0" err="1">
                <a:solidFill>
                  <a:srgbClr val="FF6600"/>
                </a:solidFill>
              </a:rPr>
              <a:t>Palazzo</a:t>
            </a:r>
            <a:r>
              <a:rPr lang="hu-HU" altLang="hu-HU" sz="2400" b="1" dirty="0">
                <a:solidFill>
                  <a:srgbClr val="FF6600"/>
                </a:solidFill>
              </a:rPr>
              <a:t> del </a:t>
            </a:r>
            <a:r>
              <a:rPr lang="hu-HU" altLang="hu-HU" sz="2400" b="1" dirty="0" err="1">
                <a:solidFill>
                  <a:srgbClr val="FF6600"/>
                </a:solidFill>
              </a:rPr>
              <a:t>Capitano</a:t>
            </a:r>
            <a:r>
              <a:rPr lang="hu-HU" altLang="hu-HU" sz="2000" b="1" dirty="0" smtClean="0">
                <a:solidFill>
                  <a:schemeClr val="bg1"/>
                </a:solidFill>
              </a:rPr>
              <a:t>, melyet </a:t>
            </a:r>
            <a:r>
              <a:rPr lang="hu-HU" altLang="hu-HU" sz="2000" b="1" dirty="0">
                <a:solidFill>
                  <a:schemeClr val="bg1"/>
                </a:solidFill>
              </a:rPr>
              <a:t>Mantova uralkodó </a:t>
            </a:r>
            <a:r>
              <a:rPr lang="hu-HU" altLang="hu-HU" sz="2800" b="1" dirty="0">
                <a:solidFill>
                  <a:srgbClr val="FFFF00"/>
                </a:solidFill>
              </a:rPr>
              <a:t>Bonacolsi</a:t>
            </a:r>
            <a:r>
              <a:rPr lang="hu-HU" altLang="hu-HU" sz="2800" b="1" dirty="0">
                <a:solidFill>
                  <a:schemeClr val="bg1"/>
                </a:solidFill>
              </a:rPr>
              <a:t> </a:t>
            </a:r>
            <a:r>
              <a:rPr lang="hu-HU" altLang="hu-HU" sz="2000" b="1" dirty="0">
                <a:solidFill>
                  <a:schemeClr val="bg1"/>
                </a:solidFill>
              </a:rPr>
              <a:t>családja /1273-1328/  építtetett.</a:t>
            </a:r>
          </a:p>
          <a:p>
            <a:r>
              <a:rPr lang="hu-HU" altLang="hu-HU" sz="2000" b="1" dirty="0">
                <a:solidFill>
                  <a:schemeClr val="bg1"/>
                </a:solidFill>
              </a:rPr>
              <a:t>1340 körül bővítették a  „</a:t>
            </a:r>
            <a:r>
              <a:rPr lang="hu-HU" altLang="hu-HU" sz="2000" b="1" dirty="0" err="1">
                <a:solidFill>
                  <a:schemeClr val="bg1"/>
                </a:solidFill>
              </a:rPr>
              <a:t>Passerino</a:t>
            </a:r>
            <a:r>
              <a:rPr lang="hu-HU" altLang="hu-HU" sz="2000" b="1" dirty="0">
                <a:solidFill>
                  <a:schemeClr val="bg1"/>
                </a:solidFill>
              </a:rPr>
              <a:t>” hosszú folyosóval,  a </a:t>
            </a:r>
            <a:r>
              <a:rPr lang="hu-HU" altLang="hu-HU" sz="2000" b="1" dirty="0" err="1">
                <a:solidFill>
                  <a:schemeClr val="bg1"/>
                </a:solidFill>
              </a:rPr>
              <a:t>mullioned</a:t>
            </a:r>
            <a:r>
              <a:rPr lang="hu-HU" altLang="hu-HU" sz="2000" b="1" dirty="0">
                <a:solidFill>
                  <a:schemeClr val="bg1"/>
                </a:solidFill>
              </a:rPr>
              <a:t> ablakokkal és gótikus lőrésekkel</a:t>
            </a:r>
            <a:r>
              <a:rPr lang="hu-HU" altLang="hu-HU" sz="2000" b="1" dirty="0" smtClean="0">
                <a:solidFill>
                  <a:schemeClr val="bg1"/>
                </a:solidFill>
              </a:rPr>
              <a:t>. A </a:t>
            </a:r>
            <a:r>
              <a:rPr lang="hu-HU" altLang="hu-HU" sz="2000" b="1" dirty="0">
                <a:solidFill>
                  <a:schemeClr val="bg1"/>
                </a:solidFill>
              </a:rPr>
              <a:t>szigorú homlokzat, tégla alakú,  tipikus példája a középkori építészetnek: a homlokzat  gótikus oszlopcsarnok  felett kis ablakok, a második  emeleten gótikus ablakok. Az első emeleten  a "</a:t>
            </a:r>
            <a:r>
              <a:rPr lang="hu-HU" altLang="hu-HU" sz="2000" b="1" dirty="0" smtClean="0">
                <a:solidFill>
                  <a:schemeClr val="bg1"/>
                </a:solidFill>
              </a:rPr>
              <a:t>pellengér„  </a:t>
            </a:r>
            <a:r>
              <a:rPr lang="hu-HU" altLang="hu-HU" sz="2000" b="1" dirty="0">
                <a:solidFill>
                  <a:schemeClr val="bg1"/>
                </a:solidFill>
              </a:rPr>
              <a:t>ketrecek, ahol  foglyok voltak kitéve a  nevetségessé tételnek.</a:t>
            </a:r>
          </a:p>
          <a:p>
            <a:r>
              <a:rPr lang="hu-HU" altLang="hu-HU" sz="2000" b="1" dirty="0" smtClean="0">
                <a:solidFill>
                  <a:schemeClr val="bg1"/>
                </a:solidFill>
              </a:rPr>
              <a:t>34.000 négyzetméteren </a:t>
            </a:r>
            <a:r>
              <a:rPr lang="hu-HU" altLang="hu-HU" sz="2000" b="1" dirty="0">
                <a:solidFill>
                  <a:schemeClr val="bg1"/>
                </a:solidFill>
              </a:rPr>
              <a:t>több mint 500 szoba, 15 nyitott tér, kertek és udvarok.</a:t>
            </a:r>
          </a:p>
          <a:p>
            <a:r>
              <a:rPr lang="hu-HU" altLang="hu-HU" sz="2000" b="1" dirty="0">
                <a:solidFill>
                  <a:schemeClr val="bg1"/>
                </a:solidFill>
              </a:rPr>
              <a:t>1328-tól a </a:t>
            </a:r>
            <a:r>
              <a:rPr lang="hu-HU" altLang="hu-HU" sz="2800" b="1" dirty="0" err="1">
                <a:solidFill>
                  <a:srgbClr val="FFFF00"/>
                </a:solidFill>
              </a:rPr>
              <a:t>Gonzaga</a:t>
            </a:r>
            <a:r>
              <a:rPr lang="hu-HU" altLang="hu-HU" sz="2800" b="1" dirty="0">
                <a:solidFill>
                  <a:schemeClr val="bg1"/>
                </a:solidFill>
              </a:rPr>
              <a:t>  </a:t>
            </a:r>
            <a:r>
              <a:rPr lang="hu-HU" altLang="hu-HU" sz="2000" b="1" dirty="0">
                <a:solidFill>
                  <a:schemeClr val="bg1"/>
                </a:solidFill>
              </a:rPr>
              <a:t>család tulajdonába kerül a palota, de egy ideig  a szemközti épületben laktak.  1328 a </a:t>
            </a:r>
            <a:r>
              <a:rPr lang="hu-HU" altLang="hu-HU" sz="2000" b="1" dirty="0" err="1">
                <a:solidFill>
                  <a:schemeClr val="bg1"/>
                </a:solidFill>
              </a:rPr>
              <a:t>Gonzaga</a:t>
            </a:r>
            <a:r>
              <a:rPr lang="hu-HU" altLang="hu-HU" sz="2000" b="1" dirty="0">
                <a:solidFill>
                  <a:schemeClr val="bg1"/>
                </a:solidFill>
              </a:rPr>
              <a:t> család vette át a hatalmat a városban</a:t>
            </a:r>
            <a:r>
              <a:rPr lang="hu-HU" altLang="hu-HU" sz="2000" b="1" dirty="0" smtClean="0">
                <a:solidFill>
                  <a:schemeClr val="bg1"/>
                </a:solidFill>
              </a:rPr>
              <a:t>, csaknem </a:t>
            </a:r>
            <a:r>
              <a:rPr lang="hu-HU" altLang="hu-HU" sz="2000" b="1" dirty="0">
                <a:solidFill>
                  <a:schemeClr val="bg1"/>
                </a:solidFill>
              </a:rPr>
              <a:t>négyszáz évig, 1707-ig, amikor  osztrák fennhatóság alá </a:t>
            </a:r>
            <a:r>
              <a:rPr lang="hu-HU" altLang="hu-HU" sz="2000" b="1" dirty="0" smtClean="0">
                <a:solidFill>
                  <a:schemeClr val="bg1"/>
                </a:solidFill>
              </a:rPr>
              <a:t>került  a városállam.</a:t>
            </a:r>
            <a:endParaRPr lang="hu-HU" altLang="hu-HU" sz="2000" b="1" dirty="0">
              <a:solidFill>
                <a:schemeClr val="bg1"/>
              </a:solidFill>
            </a:endParaRPr>
          </a:p>
          <a:p>
            <a:r>
              <a:rPr lang="hu-HU" altLang="hu-HU" sz="2000" b="1" dirty="0">
                <a:solidFill>
                  <a:schemeClr val="bg1"/>
                </a:solidFill>
              </a:rPr>
              <a:t>1395 és 1406  </a:t>
            </a:r>
            <a:r>
              <a:rPr lang="hu-HU" altLang="hu-HU" sz="2000" b="1" dirty="0" err="1">
                <a:solidFill>
                  <a:schemeClr val="bg1"/>
                </a:solidFill>
              </a:rPr>
              <a:t>Bartolino</a:t>
            </a:r>
            <a:r>
              <a:rPr lang="hu-HU" altLang="hu-HU" sz="2000" b="1" dirty="0">
                <a:solidFill>
                  <a:schemeClr val="bg1"/>
                </a:solidFill>
              </a:rPr>
              <a:t> da </a:t>
            </a:r>
            <a:r>
              <a:rPr lang="hu-HU" altLang="hu-HU" sz="2000" b="1" dirty="0" err="1">
                <a:solidFill>
                  <a:schemeClr val="bg1"/>
                </a:solidFill>
              </a:rPr>
              <a:t>Novara</a:t>
            </a:r>
            <a:r>
              <a:rPr lang="hu-HU" altLang="hu-HU" sz="2000" b="1" dirty="0">
                <a:solidFill>
                  <a:schemeClr val="bg1"/>
                </a:solidFill>
              </a:rPr>
              <a:t> / olasz építész, mérnök , megépítette </a:t>
            </a:r>
            <a:r>
              <a:rPr lang="hu-HU" altLang="hu-HU" sz="2400" b="1" dirty="0">
                <a:solidFill>
                  <a:schemeClr val="bg1"/>
                </a:solidFill>
              </a:rPr>
              <a:t>a  </a:t>
            </a:r>
            <a:r>
              <a:rPr lang="hu-HU" altLang="hu-HU" sz="2400" b="1" dirty="0">
                <a:solidFill>
                  <a:srgbClr val="FF6600"/>
                </a:solidFill>
              </a:rPr>
              <a:t>Szent György vár</a:t>
            </a:r>
            <a:r>
              <a:rPr lang="hu-HU" altLang="hu-HU" sz="2000" b="1" dirty="0">
                <a:solidFill>
                  <a:srgbClr val="FF6600"/>
                </a:solidFill>
              </a:rPr>
              <a:t>at</a:t>
            </a:r>
            <a:r>
              <a:rPr lang="hu-HU" altLang="hu-HU" sz="2000" b="1" dirty="0">
                <a:solidFill>
                  <a:schemeClr val="bg1"/>
                </a:solidFill>
              </a:rPr>
              <a:t>, ami   </a:t>
            </a:r>
            <a:r>
              <a:rPr lang="hu-HU" altLang="hu-HU" sz="2000" b="1" dirty="0" smtClean="0">
                <a:solidFill>
                  <a:schemeClr val="bg1"/>
                </a:solidFill>
              </a:rPr>
              <a:t>később  Francesco II. </a:t>
            </a:r>
            <a:r>
              <a:rPr lang="hu-HU" altLang="hu-HU" sz="2000" b="1" dirty="0" err="1">
                <a:solidFill>
                  <a:schemeClr val="bg1"/>
                </a:solidFill>
              </a:rPr>
              <a:t>Gonzaga</a:t>
            </a:r>
            <a:r>
              <a:rPr lang="hu-HU" altLang="hu-HU" sz="2000" b="1" dirty="0">
                <a:solidFill>
                  <a:schemeClr val="bg1"/>
                </a:solidFill>
              </a:rPr>
              <a:t>  márki családjának a lakhelye lett.  Felesége </a:t>
            </a:r>
            <a:r>
              <a:rPr lang="hu-HU" altLang="hu-HU" sz="2000" b="1" dirty="0" err="1">
                <a:solidFill>
                  <a:schemeClr val="bg1"/>
                </a:solidFill>
              </a:rPr>
              <a:t>Isabella</a:t>
            </a:r>
            <a:r>
              <a:rPr lang="hu-HU" altLang="hu-HU" sz="2000" b="1" dirty="0">
                <a:solidFill>
                  <a:schemeClr val="bg1"/>
                </a:solidFill>
              </a:rPr>
              <a:t> d’</a:t>
            </a:r>
            <a:r>
              <a:rPr lang="hu-HU" altLang="hu-HU" sz="2000" b="1" dirty="0" err="1">
                <a:solidFill>
                  <a:schemeClr val="bg1"/>
                </a:solidFill>
              </a:rPr>
              <a:t>Este</a:t>
            </a:r>
            <a:r>
              <a:rPr lang="hu-HU" altLang="hu-HU" sz="2000" b="1" dirty="0">
                <a:solidFill>
                  <a:schemeClr val="bg1"/>
                </a:solidFill>
              </a:rPr>
              <a:t>  a  művészeti és irodalmi élet központjává tette  a helyet./ Andrea </a:t>
            </a:r>
            <a:r>
              <a:rPr lang="hu-HU" altLang="hu-HU" sz="2000" b="1" dirty="0" err="1">
                <a:solidFill>
                  <a:schemeClr val="bg1"/>
                </a:solidFill>
              </a:rPr>
              <a:t>Mantegna</a:t>
            </a:r>
            <a:r>
              <a:rPr lang="hu-HU" altLang="hu-HU" sz="2000" b="1" dirty="0" smtClean="0">
                <a:solidFill>
                  <a:schemeClr val="bg1"/>
                </a:solidFill>
              </a:rPr>
              <a:t>, </a:t>
            </a:r>
            <a:r>
              <a:rPr lang="hu-HU" altLang="hu-HU" sz="2000" b="1" dirty="0" err="1" smtClean="0">
                <a:solidFill>
                  <a:schemeClr val="bg1"/>
                </a:solidFill>
              </a:rPr>
              <a:t>Perugino</a:t>
            </a:r>
            <a:r>
              <a:rPr lang="hu-HU" altLang="hu-HU" sz="2000" b="1" dirty="0">
                <a:solidFill>
                  <a:schemeClr val="bg1"/>
                </a:solidFill>
              </a:rPr>
              <a:t>, Leonardo da Vinci, </a:t>
            </a:r>
            <a:r>
              <a:rPr lang="hu-HU" altLang="hu-HU" sz="2000" b="1" dirty="0" err="1">
                <a:solidFill>
                  <a:schemeClr val="bg1"/>
                </a:solidFill>
              </a:rPr>
              <a:t>Ludovico</a:t>
            </a:r>
            <a:r>
              <a:rPr lang="hu-HU" altLang="hu-HU" sz="2000" b="1" dirty="0">
                <a:solidFill>
                  <a:schemeClr val="bg1"/>
                </a:solidFill>
              </a:rPr>
              <a:t> Ariosto, </a:t>
            </a:r>
            <a:r>
              <a:rPr lang="hu-HU" altLang="hu-HU" sz="2000" b="1" dirty="0" err="1">
                <a:solidFill>
                  <a:schemeClr val="bg1"/>
                </a:solidFill>
              </a:rPr>
              <a:t>Baldassare</a:t>
            </a:r>
            <a:r>
              <a:rPr lang="hu-HU" altLang="hu-HU" sz="2000" b="1" dirty="0">
                <a:solidFill>
                  <a:schemeClr val="bg1"/>
                </a:solidFill>
              </a:rPr>
              <a:t> </a:t>
            </a:r>
            <a:r>
              <a:rPr lang="hu-HU" altLang="hu-HU" sz="2000" b="1" dirty="0" err="1" smtClean="0">
                <a:solidFill>
                  <a:schemeClr val="bg1"/>
                </a:solidFill>
              </a:rPr>
              <a:t>Castiglione</a:t>
            </a:r>
            <a:r>
              <a:rPr lang="hu-HU" altLang="hu-HU" sz="2000" b="1" dirty="0" smtClean="0">
                <a:solidFill>
                  <a:schemeClr val="bg1"/>
                </a:solidFill>
              </a:rPr>
              <a:t> /</a:t>
            </a:r>
            <a:endParaRPr lang="hu-HU" altLang="hu-HU" sz="2000" b="1" dirty="0">
              <a:solidFill>
                <a:schemeClr val="bg1"/>
              </a:solidFill>
            </a:endParaRPr>
          </a:p>
          <a:p>
            <a:endParaRPr lang="hu-HU" altLang="hu-HU" dirty="0"/>
          </a:p>
          <a:p>
            <a:endParaRPr lang="hu-HU" altLang="hu-HU" dirty="0"/>
          </a:p>
          <a:p>
            <a:r>
              <a:rPr lang="it-IT" altLang="hu-HU" dirty="0"/>
              <a:t> </a:t>
            </a:r>
            <a:endParaRPr lang="hu-HU" altLang="hu-HU" dirty="0"/>
          </a:p>
        </p:txBody>
      </p:sp>
      <p:sp>
        <p:nvSpPr>
          <p:cNvPr id="3" name="Téglalap 2"/>
          <p:cNvSpPr/>
          <p:nvPr/>
        </p:nvSpPr>
        <p:spPr>
          <a:xfrm>
            <a:off x="7740352" y="6237312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u-H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7596336" y="623731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Kattints!</a:t>
            </a:r>
            <a:endParaRPr lang="hu-H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églalap 1"/>
          <p:cNvSpPr>
            <a:spLocks noChangeArrowheads="1"/>
          </p:cNvSpPr>
          <p:nvPr/>
        </p:nvSpPr>
        <p:spPr bwMode="auto">
          <a:xfrm>
            <a:off x="251520" y="1340768"/>
            <a:ext cx="36004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Baptism of Christ</a:t>
            </a:r>
            <a:br>
              <a:rPr lang="it-IT" sz="2400" b="1" dirty="0">
                <a:solidFill>
                  <a:schemeClr val="bg1"/>
                </a:solidFill>
              </a:rPr>
            </a:br>
            <a:r>
              <a:rPr lang="it-IT" sz="2400" b="1" dirty="0">
                <a:solidFill>
                  <a:schemeClr val="bg1"/>
                </a:solidFill>
              </a:rPr>
              <a:t>c. 1505</a:t>
            </a:r>
            <a:br>
              <a:rPr lang="it-IT" sz="2400" b="1" dirty="0">
                <a:solidFill>
                  <a:schemeClr val="bg1"/>
                </a:solidFill>
              </a:rPr>
            </a:br>
            <a:r>
              <a:rPr lang="it-IT" sz="2400" b="1" dirty="0">
                <a:solidFill>
                  <a:schemeClr val="bg1"/>
                </a:solidFill>
              </a:rPr>
              <a:t>Tempera on canvas, 230 x 176 cm</a:t>
            </a:r>
            <a:br>
              <a:rPr lang="it-IT" sz="2400" b="1" dirty="0">
                <a:solidFill>
                  <a:schemeClr val="bg1"/>
                </a:solidFill>
              </a:rPr>
            </a:br>
            <a:r>
              <a:rPr lang="it-IT" sz="2400" b="1" dirty="0">
                <a:solidFill>
                  <a:schemeClr val="bg1"/>
                </a:solidFill>
              </a:rPr>
              <a:t>Cappella di Giovanni Battista, Sant'Andrea, Mantua</a:t>
            </a:r>
            <a:endParaRPr lang="hu-HU" sz="24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http://www.wga.hu/art/m/mantegna/11/4funera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779912" y="0"/>
            <a:ext cx="513715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2267744" y="623731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Kattints!</a:t>
            </a:r>
            <a:endParaRPr lang="hu-H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églalap 1"/>
          <p:cNvSpPr>
            <a:spLocks noChangeArrowheads="1"/>
          </p:cNvSpPr>
          <p:nvPr/>
        </p:nvSpPr>
        <p:spPr bwMode="auto">
          <a:xfrm>
            <a:off x="251520" y="188640"/>
            <a:ext cx="727280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The Holy Family and the Family of St John the Baptist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1504-06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Casein on canvas, 40 x 169 cm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Cappella </a:t>
            </a:r>
            <a:r>
              <a:rPr lang="en-US" sz="2000" b="1" dirty="0" err="1">
                <a:solidFill>
                  <a:schemeClr val="bg1"/>
                </a:solidFill>
              </a:rPr>
              <a:t>di</a:t>
            </a:r>
            <a:r>
              <a:rPr lang="en-US" sz="2000" b="1" dirty="0">
                <a:solidFill>
                  <a:schemeClr val="bg1"/>
                </a:solidFill>
              </a:rPr>
              <a:t> Giovanni Battista, </a:t>
            </a:r>
            <a:r>
              <a:rPr lang="en-US" sz="2000" b="1" dirty="0" err="1">
                <a:solidFill>
                  <a:schemeClr val="bg1"/>
                </a:solidFill>
              </a:rPr>
              <a:t>Sant'Andrea</a:t>
            </a:r>
            <a:r>
              <a:rPr lang="en-US" sz="2000" b="1" dirty="0">
                <a:solidFill>
                  <a:schemeClr val="bg1"/>
                </a:solidFill>
              </a:rPr>
              <a:t>, Mantua</a:t>
            </a:r>
            <a:endParaRPr lang="hu-HU" sz="20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http://www.wga.hu/art/m/mantegna/11/4funera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844824"/>
            <a:ext cx="9144000" cy="363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6444208" y="630932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Kattints!</a:t>
            </a:r>
            <a:endParaRPr lang="hu-H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Mantova felülről - fotó Roberto Merlo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052" y="1052736"/>
            <a:ext cx="912894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6" name="Téglalap 1"/>
          <p:cNvSpPr>
            <a:spLocks noChangeArrowheads="1"/>
          </p:cNvSpPr>
          <p:nvPr/>
        </p:nvSpPr>
        <p:spPr bwMode="auto">
          <a:xfrm>
            <a:off x="251520" y="5517232"/>
            <a:ext cx="7812087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altLang="hu-HU" sz="2000" b="1" dirty="0">
                <a:solidFill>
                  <a:schemeClr val="bg1"/>
                </a:solidFill>
              </a:rPr>
              <a:t>Felhasznált irodalom:</a:t>
            </a:r>
          </a:p>
          <a:p>
            <a:r>
              <a:rPr lang="hu-HU" altLang="hu-HU" sz="2000" b="1" dirty="0" smtClean="0">
                <a:solidFill>
                  <a:schemeClr val="bg1"/>
                </a:solidFill>
              </a:rPr>
              <a:t>. </a:t>
            </a:r>
            <a:r>
              <a:rPr lang="hu-HU" altLang="hu-HU" sz="2000" b="1" dirty="0">
                <a:solidFill>
                  <a:schemeClr val="bg1"/>
                </a:solidFill>
              </a:rPr>
              <a:t>2014studiolo a </a:t>
            </a:r>
            <a:r>
              <a:rPr lang="hu-HU" altLang="hu-HU" sz="2000" b="1" dirty="0" smtClean="0">
                <a:solidFill>
                  <a:schemeClr val="bg1"/>
                </a:solidFill>
              </a:rPr>
              <a:t> </a:t>
            </a:r>
            <a:r>
              <a:rPr lang="hu-HU" altLang="hu-HU" sz="2000" b="1" dirty="0" err="1" smtClean="0">
                <a:solidFill>
                  <a:schemeClr val="bg1"/>
                </a:solidFill>
              </a:rPr>
              <a:t>Kubinyi</a:t>
            </a:r>
            <a:r>
              <a:rPr lang="hu-HU" altLang="hu-HU" sz="2000" b="1" dirty="0" smtClean="0">
                <a:solidFill>
                  <a:schemeClr val="bg1"/>
                </a:solidFill>
              </a:rPr>
              <a:t>  András </a:t>
            </a:r>
            <a:r>
              <a:rPr lang="hu-HU" altLang="hu-HU" sz="2000" b="1" dirty="0">
                <a:solidFill>
                  <a:schemeClr val="bg1"/>
                </a:solidFill>
              </a:rPr>
              <a:t>történész műhely folyóirata</a:t>
            </a:r>
          </a:p>
          <a:p>
            <a:r>
              <a:rPr lang="hu-HU" altLang="hu-HU" sz="2000" b="1" dirty="0">
                <a:solidFill>
                  <a:schemeClr val="bg1"/>
                </a:solidFill>
              </a:rPr>
              <a:t>.</a:t>
            </a:r>
            <a:r>
              <a:rPr lang="hu-HU" altLang="hu-HU" sz="2000" b="1" dirty="0" smtClean="0">
                <a:solidFill>
                  <a:schemeClr val="bg1"/>
                </a:solidFill>
              </a:rPr>
              <a:t>Ökrös </a:t>
            </a:r>
            <a:r>
              <a:rPr lang="hu-HU" altLang="hu-HU" sz="2000" b="1" dirty="0">
                <a:solidFill>
                  <a:schemeClr val="bg1"/>
                </a:solidFill>
              </a:rPr>
              <a:t>Dóra </a:t>
            </a:r>
            <a:r>
              <a:rPr lang="hu-HU" altLang="hu-HU" sz="2000" b="1" dirty="0" smtClean="0">
                <a:solidFill>
                  <a:schemeClr val="bg1"/>
                </a:solidFill>
              </a:rPr>
              <a:t> Correggio</a:t>
            </a:r>
            <a:r>
              <a:rPr lang="hu-HU" altLang="hu-HU" sz="2000" b="1" dirty="0">
                <a:solidFill>
                  <a:schemeClr val="bg1"/>
                </a:solidFill>
              </a:rPr>
              <a:t>: Jupiter szerelmei és az itáliai érett reneszánsz </a:t>
            </a:r>
            <a:r>
              <a:rPr lang="hu-HU" altLang="hu-HU" sz="2000" b="1" dirty="0" err="1">
                <a:solidFill>
                  <a:schemeClr val="bg1"/>
                </a:solidFill>
              </a:rPr>
              <a:t>studiolo</a:t>
            </a:r>
            <a:r>
              <a:rPr lang="hu-HU" altLang="hu-HU" sz="2000" b="1" dirty="0">
                <a:solidFill>
                  <a:schemeClr val="bg1"/>
                </a:solidFill>
              </a:rPr>
              <a:t> dekorációk</a:t>
            </a:r>
          </a:p>
          <a:p>
            <a:endParaRPr lang="hu-HU" altLang="hu-HU" dirty="0"/>
          </a:p>
        </p:txBody>
      </p:sp>
      <p:sp>
        <p:nvSpPr>
          <p:cNvPr id="77827" name="Szövegdoboz 2"/>
          <p:cNvSpPr txBox="1">
            <a:spLocks noChangeArrowheads="1"/>
          </p:cNvSpPr>
          <p:nvPr/>
        </p:nvSpPr>
        <p:spPr bwMode="auto">
          <a:xfrm>
            <a:off x="8016875" y="6021288"/>
            <a:ext cx="11467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b="1" dirty="0" smtClean="0">
                <a:solidFill>
                  <a:schemeClr val="bg1"/>
                </a:solidFill>
              </a:rPr>
              <a:t>Szaju2017</a:t>
            </a:r>
          </a:p>
          <a:p>
            <a:r>
              <a:rPr lang="hu-HU" altLang="hu-HU" b="1" dirty="0" err="1" smtClean="0">
                <a:solidFill>
                  <a:schemeClr val="bg1"/>
                </a:solidFill>
              </a:rPr>
              <a:t>k.nmeth</a:t>
            </a:r>
            <a:endParaRPr lang="hu-HU" altLang="hu-HU" b="1" dirty="0" smtClean="0">
              <a:solidFill>
                <a:schemeClr val="bg1"/>
              </a:solidFill>
            </a:endParaRPr>
          </a:p>
        </p:txBody>
      </p:sp>
      <p:pic>
        <p:nvPicPr>
          <p:cNvPr id="4" name="Picture 2" descr="http://www.gardalombardia.com/ImmaginiProdottiLB/mantova-dall-alto-foto-roberto-merlo_25_800x80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5052" y="1"/>
            <a:ext cx="9128948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 rot="20738155">
            <a:off x="2720970" y="2412137"/>
            <a:ext cx="35637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sz="72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É G E ! </a:t>
            </a:r>
            <a:endParaRPr lang="hu-HU" sz="72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guideturistichemantova.it/wp-content/uploads/2011/02/Mantova_Palazzo_Ducale_visto_da_Piazza_Sordello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570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églalap 1"/>
          <p:cNvSpPr>
            <a:spLocks noChangeArrowheads="1"/>
          </p:cNvSpPr>
          <p:nvPr/>
        </p:nvSpPr>
        <p:spPr bwMode="auto">
          <a:xfrm>
            <a:off x="2339975" y="6021388"/>
            <a:ext cx="53609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hu-HU" sz="2400" b="1" dirty="0">
                <a:solidFill>
                  <a:schemeClr val="bg1"/>
                </a:solidFill>
              </a:rPr>
              <a:t>Magna Domus</a:t>
            </a:r>
            <a:r>
              <a:rPr lang="hu-HU" altLang="hu-HU" sz="2400" b="1" dirty="0">
                <a:solidFill>
                  <a:schemeClr val="bg1"/>
                </a:solidFill>
              </a:rPr>
              <a:t>  és a </a:t>
            </a:r>
            <a:r>
              <a:rPr lang="hu-HU" altLang="hu-HU" sz="2400" b="1" dirty="0" err="1">
                <a:solidFill>
                  <a:schemeClr val="bg1"/>
                </a:solidFill>
              </a:rPr>
              <a:t>Palazzo</a:t>
            </a:r>
            <a:r>
              <a:rPr lang="hu-HU" altLang="hu-HU" sz="2400" b="1" dirty="0">
                <a:solidFill>
                  <a:schemeClr val="bg1"/>
                </a:solidFill>
              </a:rPr>
              <a:t> del </a:t>
            </a:r>
            <a:r>
              <a:rPr lang="hu-HU" altLang="hu-HU" sz="2400" b="1" dirty="0" err="1">
                <a:solidFill>
                  <a:schemeClr val="bg1"/>
                </a:solidFill>
              </a:rPr>
              <a:t>Capitano</a:t>
            </a:r>
            <a:endParaRPr lang="hu-HU" altLang="hu-H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orridoio del Passerino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Szövegdoboz 1"/>
          <p:cNvSpPr txBox="1">
            <a:spLocks noChangeArrowheads="1"/>
          </p:cNvSpPr>
          <p:nvPr/>
        </p:nvSpPr>
        <p:spPr bwMode="auto">
          <a:xfrm>
            <a:off x="5508625" y="1557338"/>
            <a:ext cx="3136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2400" b="1">
                <a:solidFill>
                  <a:schemeClr val="bg1"/>
                </a:solidFill>
              </a:rPr>
              <a:t>Corridoio del Passerino</a:t>
            </a: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5075</TotalTime>
  <Words>1666</Words>
  <Application>Microsoft Office PowerPoint</Application>
  <PresentationFormat>Diavetítés a képernyőre (4:3 oldalarány)</PresentationFormat>
  <Paragraphs>231</Paragraphs>
  <Slides>73</Slides>
  <Notes>1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73</vt:i4>
      </vt:variant>
    </vt:vector>
  </HeadingPairs>
  <TitlesOfParts>
    <vt:vector size="74" baseType="lpstr"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Mantova: Olaszország</dc:title>
  <dc:creator>Judit</dc:creator>
  <cp:lastModifiedBy>Judit</cp:lastModifiedBy>
  <cp:revision>206</cp:revision>
  <dcterms:created xsi:type="dcterms:W3CDTF">2017-01-12T11:43:25Z</dcterms:created>
  <dcterms:modified xsi:type="dcterms:W3CDTF">2026-02-26T13:01:14Z</dcterms:modified>
</cp:coreProperties>
</file>