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1" r:id="rId2"/>
    <p:sldId id="282" r:id="rId3"/>
    <p:sldId id="283" r:id="rId4"/>
    <p:sldId id="284" r:id="rId5"/>
    <p:sldId id="285" r:id="rId6"/>
    <p:sldId id="286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97" r:id="rId18"/>
    <p:sldId id="298" r:id="rId19"/>
    <p:sldId id="299" r:id="rId20"/>
    <p:sldId id="300" r:id="rId21"/>
    <p:sldId id="301" r:id="rId22"/>
    <p:sldId id="302" r:id="rId23"/>
    <p:sldId id="303" r:id="rId24"/>
    <p:sldId id="275" r:id="rId25"/>
    <p:sldId id="279" r:id="rId26"/>
    <p:sldId id="256" r:id="rId27"/>
    <p:sldId id="265" r:id="rId28"/>
    <p:sldId id="261" r:id="rId29"/>
    <p:sldId id="257" r:id="rId30"/>
    <p:sldId id="259" r:id="rId31"/>
    <p:sldId id="267" r:id="rId32"/>
    <p:sldId id="258" r:id="rId33"/>
    <p:sldId id="277" r:id="rId34"/>
    <p:sldId id="278" r:id="rId35"/>
    <p:sldId id="260" r:id="rId36"/>
    <p:sldId id="266" r:id="rId37"/>
    <p:sldId id="276" r:id="rId38"/>
    <p:sldId id="262" r:id="rId39"/>
    <p:sldId id="263" r:id="rId40"/>
    <p:sldId id="264" r:id="rId41"/>
    <p:sldId id="270" r:id="rId42"/>
    <p:sldId id="271" r:id="rId43"/>
    <p:sldId id="268" r:id="rId44"/>
    <p:sldId id="269" r:id="rId45"/>
    <p:sldId id="280" r:id="rId46"/>
    <p:sldId id="272" r:id="rId47"/>
    <p:sldId id="274" r:id="rId48"/>
    <p:sldId id="304" r:id="rId49"/>
    <p:sldId id="305" r:id="rId50"/>
    <p:sldId id="306" r:id="rId51"/>
    <p:sldId id="273" r:id="rId5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190" autoAdjust="0"/>
    <p:restoredTop sz="66667" autoAdjust="0"/>
  </p:normalViewPr>
  <p:slideViewPr>
    <p:cSldViewPr snapToGrid="0">
      <p:cViewPr varScale="1">
        <p:scale>
          <a:sx n="72" d="100"/>
          <a:sy n="72" d="100"/>
        </p:scale>
        <p:origin x="966" y="6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550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64017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031170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4194038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8660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681108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64005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10486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329965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8337159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62581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25613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BD2F238-3232-46AC-81BC-8C0BE02BBE91}" type="datetimeFigureOut">
              <a:rPr lang="hu-HU" smtClean="0"/>
              <a:t>2026. 02. 26.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A251386-0F52-436F-9EAA-C808D5D39B5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099119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13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14" name="yt1s.com - Adventi Galaest 2022  MH Kozponti Zenekar  Erkel Bank ban csardas (1).wav"/>
          </p:stSnd>
        </p:sndAc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48.png"/><Relationship Id="rId4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1.wav"/><Relationship Id="rId4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54BD39-9739-E92E-28E5-BA484DCA3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F32914D5-A88C-896D-12E3-E146681472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36457" cy="2387600"/>
          </a:xfrm>
          <a:noFill/>
        </p:spPr>
        <p:txBody>
          <a:bodyPr/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Baguet Script" panose="00000500000000000000" pitchFamily="2" charset="-18"/>
              </a:rPr>
              <a:t>Izsó Miklós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CD87097E-F8B9-7020-E7AC-50EC3568C3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94" y="3426033"/>
            <a:ext cx="3699539" cy="1655762"/>
          </a:xfrm>
        </p:spPr>
        <p:txBody>
          <a:bodyPr/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hu-HU" dirty="0" err="1">
                <a:solidFill>
                  <a:schemeClr val="bg1">
                    <a:lumMod val="95000"/>
                  </a:schemeClr>
                </a:solidFill>
              </a:rPr>
              <a:t>Disznóshorvát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</a:rPr>
              <a:t>, 1831. szeptember 9. – Budapest, 1875. május 29.)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40C5D977-3B2D-299C-2F62-BAEE7C79269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591" y="214251"/>
            <a:ext cx="4777144" cy="61865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8D6E53B3-4993-4038-294E-913260462B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16" y="180975"/>
            <a:ext cx="3790206" cy="621982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39013CE-2210-8328-EF3D-077D35F60DF9}"/>
              </a:ext>
            </a:extLst>
          </p:cNvPr>
          <p:cNvSpPr txBox="1"/>
          <p:nvPr/>
        </p:nvSpPr>
        <p:spPr>
          <a:xfrm>
            <a:off x="366433" y="6162345"/>
            <a:ext cx="46863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2025.03.31.k.nmeth </a:t>
            </a:r>
          </a:p>
        </p:txBody>
      </p:sp>
    </p:spTree>
    <p:extLst>
      <p:ext uri="{BB962C8B-B14F-4D97-AF65-F5344CB8AC3E}">
        <p14:creationId xmlns:p14="http://schemas.microsoft.com/office/powerpoint/2010/main" val="2092245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8792AB-0847-5E55-397A-78E753F7F6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EAFFFDE-C24A-9C36-91A0-3D02BEEA47F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62" y="775575"/>
            <a:ext cx="3905120" cy="59696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47A49A8-A8C9-0738-E329-529D6502F731}"/>
              </a:ext>
            </a:extLst>
          </p:cNvPr>
          <p:cNvSpPr txBox="1"/>
          <p:nvPr/>
        </p:nvSpPr>
        <p:spPr>
          <a:xfrm>
            <a:off x="339634" y="100038"/>
            <a:ext cx="8621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1862-ben márványból készített Búsuló juhász című alkotása a Magyar Nemzeti Galériában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D25C8E00-41B2-B71F-92AF-4EF3265DAB2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132" y="714374"/>
            <a:ext cx="3301690" cy="60674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2A2E698-DC8A-B4F4-36E2-F514A3D63DD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8" y="795402"/>
            <a:ext cx="3486775" cy="59602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72783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330BF4-7D6C-F2F0-AA7B-50FF98451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88A6722-787C-D2EA-6A6E-E33F945EC3E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1" y="154379"/>
            <a:ext cx="3324973" cy="65195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F931ED70-FDCB-25EC-2275-602837FF1B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480" y="142505"/>
            <a:ext cx="3286377" cy="65076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162624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1A8BC-5838-4E23-FBDA-AD469F1A1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65A9F65-1795-B46D-2910-27A710B99D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3" y="121721"/>
            <a:ext cx="3040559" cy="64865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AE13454-202B-8BA0-95D2-FAFCE6C7DC7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25268" y="158847"/>
            <a:ext cx="3036071" cy="64928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6440612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4B6FE-020A-7BFC-DA56-9F1C36661E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5614DDD-6742-EB14-D00E-4289B430361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1" y="589048"/>
            <a:ext cx="4053396" cy="616248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F938370-487E-D028-9FBB-7F9E08F4BE96}"/>
              </a:ext>
            </a:extLst>
          </p:cNvPr>
          <p:cNvSpPr txBox="1"/>
          <p:nvPr/>
        </p:nvSpPr>
        <p:spPr>
          <a:xfrm>
            <a:off x="156754" y="106569"/>
            <a:ext cx="8791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Részeg ember című alkotásáról készített rajz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8EBF063-6C7C-FC42-2B91-0995428DE4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3" y="630160"/>
            <a:ext cx="3585075" cy="609631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972C2175-313D-0650-F356-FECDF700A672}"/>
              </a:ext>
            </a:extLst>
          </p:cNvPr>
          <p:cNvSpPr txBox="1"/>
          <p:nvPr/>
        </p:nvSpPr>
        <p:spPr>
          <a:xfrm>
            <a:off x="4689566" y="1223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Széchenyi-szobormintájáról készített rajz</a:t>
            </a:r>
          </a:p>
        </p:txBody>
      </p:sp>
    </p:spTree>
    <p:extLst>
      <p:ext uri="{BB962C8B-B14F-4D97-AF65-F5344CB8AC3E}">
        <p14:creationId xmlns:p14="http://schemas.microsoft.com/office/powerpoint/2010/main" val="2401231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F770BA-C16A-3038-E219-DACD38544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A81C369-1793-5A71-2D0F-CB77C6707D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18" y="137786"/>
            <a:ext cx="4710914" cy="658869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E1CF0FB-6DF5-9BFA-7111-AE1B406B2CE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3" y="845893"/>
            <a:ext cx="8889610" cy="58430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FD307ED-B5CB-9C1E-6664-75C495258BFA}"/>
              </a:ext>
            </a:extLst>
          </p:cNvPr>
          <p:cNvSpPr txBox="1"/>
          <p:nvPr/>
        </p:nvSpPr>
        <p:spPr>
          <a:xfrm>
            <a:off x="5173579" y="14366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Petőfi-szobor leleplezése 1882 októberében</a:t>
            </a:r>
          </a:p>
        </p:txBody>
      </p:sp>
    </p:spTree>
    <p:extLst>
      <p:ext uri="{BB962C8B-B14F-4D97-AF65-F5344CB8AC3E}">
        <p14:creationId xmlns:p14="http://schemas.microsoft.com/office/powerpoint/2010/main" val="19562666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26BED7-1DC8-80F8-FE0E-9EE6CD12D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F0A367C-D551-7485-C155-E4C0A411644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186" y="317438"/>
            <a:ext cx="5934727" cy="62528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A451A7D-3090-FA62-9822-4669766A2358}"/>
              </a:ext>
            </a:extLst>
          </p:cNvPr>
          <p:cNvSpPr txBox="1"/>
          <p:nvPr/>
        </p:nvSpPr>
        <p:spPr>
          <a:xfrm>
            <a:off x="187192" y="528806"/>
            <a:ext cx="2142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Petőfi-szobor 2020-ban</a:t>
            </a:r>
          </a:p>
        </p:txBody>
      </p:sp>
    </p:spTree>
    <p:extLst>
      <p:ext uri="{BB962C8B-B14F-4D97-AF65-F5344CB8AC3E}">
        <p14:creationId xmlns:p14="http://schemas.microsoft.com/office/powerpoint/2010/main" val="4157016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299ACD-D365-C3F5-9619-3FAACF09E0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6EA8B59-A504-84A2-1193-EC78F6CB72D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10" y="945062"/>
            <a:ext cx="2464073" cy="57626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D6A1733D-D879-13C9-D6E1-325F1C170B3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913" y="926926"/>
            <a:ext cx="7713216" cy="57682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3D3FC27-EEC0-3CFC-F5EC-9F6D92D78EA3}"/>
              </a:ext>
            </a:extLst>
          </p:cNvPr>
          <p:cNvSpPr txBox="1"/>
          <p:nvPr/>
        </p:nvSpPr>
        <p:spPr>
          <a:xfrm>
            <a:off x="180975" y="176510"/>
            <a:ext cx="867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Révai Miklós szobra a Magyar Tudományos Akadémia homlokzatán, Rusz Károly metszete Izsó Miklós szoborművéről</a:t>
            </a:r>
          </a:p>
        </p:txBody>
      </p:sp>
    </p:spTree>
    <p:extLst>
      <p:ext uri="{BB962C8B-B14F-4D97-AF65-F5344CB8AC3E}">
        <p14:creationId xmlns:p14="http://schemas.microsoft.com/office/powerpoint/2010/main" val="15048745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6F3B1D6-67D5-2788-D1B0-C6B936BE0D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4C400CB-FA6F-38DD-F8BF-63C8710C157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7" y="475989"/>
            <a:ext cx="4668772" cy="62879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5B16A482-A6EA-8186-F50A-71F638890DA2}"/>
              </a:ext>
            </a:extLst>
          </p:cNvPr>
          <p:cNvSpPr txBox="1"/>
          <p:nvPr/>
        </p:nvSpPr>
        <p:spPr>
          <a:xfrm>
            <a:off x="384132" y="123955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Holtrészeg paraszt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850A316-8339-51AA-E02D-7549FFAAFF4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872" y="464582"/>
            <a:ext cx="3643746" cy="624101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419066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26090C-F59A-4717-23D1-B5F36FF1C2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2EE98F6A-171D-BBF8-D4E9-2B9C7ED6046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36" y="0"/>
            <a:ext cx="4322619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58B6FB4C-4E25-72ED-49A8-ACD2A247CBE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206" y="0"/>
            <a:ext cx="4246325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3710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A629D1-E0EB-5C85-EB54-633F1170D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AA33340-484A-0C2B-F7A5-7F0FB60AC2C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6" y="897906"/>
            <a:ext cx="7903924" cy="57962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6ED233C-DC83-7231-E8FF-97F5CFC000C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42" y="914400"/>
            <a:ext cx="7345925" cy="57726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B41FF161-1E9F-FD9C-9F3C-AE5D7E7AE1C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92" y="861225"/>
            <a:ext cx="7345666" cy="5766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E40EB59-5D69-9F87-9377-EF5B723BB334}"/>
              </a:ext>
            </a:extLst>
          </p:cNvPr>
          <p:cNvSpPr txBox="1"/>
          <p:nvPr/>
        </p:nvSpPr>
        <p:spPr>
          <a:xfrm>
            <a:off x="623953" y="2525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Petőfi halála</a:t>
            </a:r>
          </a:p>
        </p:txBody>
      </p:sp>
    </p:spTree>
    <p:extLst>
      <p:ext uri="{BB962C8B-B14F-4D97-AF65-F5344CB8AC3E}">
        <p14:creationId xmlns:p14="http://schemas.microsoft.com/office/powerpoint/2010/main" val="92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175E35-50F9-3FA2-F5EE-129346904B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48B736C-F34C-B1C7-6CC1-CFE868AD03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"/>
            <a:ext cx="9144000" cy="63341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555780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0EED5C-855C-2D49-B390-F2D509D0A9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382F596-5721-7E7A-3D1C-739ED885FC9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27" y="338203"/>
            <a:ext cx="7132746" cy="63005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ED61D2FF-802E-8B7C-A782-9B94ED398E1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5300" y="344384"/>
            <a:ext cx="7850824" cy="6306829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446CB0B8-AFCB-9E58-2B1E-02B217E989E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5157" y="355266"/>
            <a:ext cx="5519542" cy="62960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0992672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13309B-442A-55CF-3319-59A4C2535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63B68B6-67FC-C806-0251-3FD2E5AEFED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Sketch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98" y="250522"/>
            <a:ext cx="6764712" cy="64321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4D329B0-FB80-8A35-47E2-283340E871CE}"/>
              </a:ext>
            </a:extLst>
          </p:cNvPr>
          <p:cNvSpPr txBox="1"/>
          <p:nvPr/>
        </p:nvSpPr>
        <p:spPr>
          <a:xfrm>
            <a:off x="182149" y="17500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Cigány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Laokoon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1556AB98-319F-989D-D75F-BACFFBCACB63}"/>
              </a:ext>
            </a:extLst>
          </p:cNvPr>
          <p:cNvSpPr txBox="1"/>
          <p:nvPr/>
        </p:nvSpPr>
        <p:spPr>
          <a:xfrm>
            <a:off x="197024" y="204934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terrakotta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Méret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 × 34 × 17 cm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885C5BDD-7351-FFDB-4541-6BBA6DE4587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68" y="266218"/>
            <a:ext cx="6767969" cy="643520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8197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04543-D574-B1D8-3342-B269884828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2FCDA8E-CED0-0371-360E-0B4E77B550E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658"/>
            <a:ext cx="9144000" cy="61036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3548533-BD05-2531-4DD7-9FAF1CC6FFB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10" y="604381"/>
            <a:ext cx="8112690" cy="6084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6234723-0FBC-A234-6A52-277B2DAC61D0}"/>
              </a:ext>
            </a:extLst>
          </p:cNvPr>
          <p:cNvSpPr txBox="1"/>
          <p:nvPr/>
        </p:nvSpPr>
        <p:spPr>
          <a:xfrm>
            <a:off x="288099" y="100208"/>
            <a:ext cx="61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Lovakat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zabolázó csikós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823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1B230D-331D-4841-C775-CAEFB9735B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F761B00-C465-1D42-3D8A-08C3122049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88" y="206106"/>
            <a:ext cx="4552559" cy="64728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4EE737D4-E07F-6496-8847-768A906FF1EA}"/>
              </a:ext>
            </a:extLst>
          </p:cNvPr>
          <p:cNvSpPr txBox="1"/>
          <p:nvPr/>
        </p:nvSpPr>
        <p:spPr>
          <a:xfrm>
            <a:off x="194153" y="17819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Mellszobra a szegedi Dóm téren</a:t>
            </a:r>
          </a:p>
        </p:txBody>
      </p:sp>
    </p:spTree>
    <p:extLst>
      <p:ext uri="{BB962C8B-B14F-4D97-AF65-F5344CB8AC3E}">
        <p14:creationId xmlns:p14="http://schemas.microsoft.com/office/powerpoint/2010/main" val="4236394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95F9A151-07A3-11D2-6750-26D0B28603D6}"/>
              </a:ext>
            </a:extLst>
          </p:cNvPr>
          <p:cNvSpPr txBox="1"/>
          <p:nvPr/>
        </p:nvSpPr>
        <p:spPr>
          <a:xfrm>
            <a:off x="224016" y="176657"/>
            <a:ext cx="8655485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Izsó Miklós a romantikus magyar szobrászat legnagyobb egyénisége volt. Búsuló juhász című szobra a magyar népélet első igazán sikeres szobrászi megjelenítése, a 19. századi magyar művészet szimbolikus alkotása. Főműveként mégis inkább kisméretű terrakottasorozatát tartja számon a műtörténet. Az 1848/49-es szabadságharc leverése utáni osztrák elnyomás éveiben a magyar viselet, dal és tánc a nemzeti érzés egyik legerőteljesebb megnyilvánulása volt. A népi öltözékek viselése, a magyar dalok éneklése mind rebellis tevékenységnek számított ekkor. Izsó – aki maga is magyar viseletben járt és kiválóan táncolt – ebben az időben hozta létre jellegzetes népi figuráit. Az önmagukat révületbe táncoló juhászok, muzsikus cigányok és a magyarság sorstragédiáját vállukon cipelő részeg parasztalakok különös, sajátosan magyar lelkiállapotot hordoznak.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Izsó alkotói módszere megfelelt az akadémiai gyakorlatnak. Először modell utáni kompozíciós vázlatokat készített, majd az aktban elképzelt mozdulatot utólagosan autentikus népi viseltbe öltöztette. A táncoló parasztok sorozat tagjai a verbunk különböző lépésszólamait megjelenítő mozgástanulmányok, melyeken a teret minden irányban átható mozgás szilárd egyensúllyal párosul. Formakincsének gyökerei az antik görögökig nyúlnak vissza. </a:t>
            </a:r>
          </a:p>
        </p:txBody>
      </p:sp>
    </p:spTree>
    <p:extLst>
      <p:ext uri="{BB962C8B-B14F-4D97-AF65-F5344CB8AC3E}">
        <p14:creationId xmlns:p14="http://schemas.microsoft.com/office/powerpoint/2010/main" val="1556037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5EF762C2-07E6-0BEB-9435-A1F119939F55}"/>
              </a:ext>
            </a:extLst>
          </p:cNvPr>
          <p:cNvSpPr txBox="1"/>
          <p:nvPr/>
        </p:nvSpPr>
        <p:spPr>
          <a:xfrm>
            <a:off x="513567" y="556199"/>
            <a:ext cx="8154444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Előképeit mind méret, mind anyag és szobrászati megoldások szempontjából a hellenisztikus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tanagra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-figurákban kell keresnünk. „Cigány Laokoón” című kompozíciója pedig az európai kultúra által nagyra becsült hellén szoborcsoport átértelmezése. Címadása magától a művésztől származik. Izsó kompozíciói csupán terrakotta vázlatok formájában maradtak az utókorra, mégis a művész töredékes, befejezetlen életművének legszebb, </a:t>
            </a:r>
            <a:r>
              <a:rPr kumimoji="0" lang="hu-HU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legkvalitásosabb</a:t>
            </a:r>
            <a:r>
              <a:rPr kumimoji="0" lang="hu-HU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művei. Ezekkel az arasznyi égetett agyagszobrokkal beváltotta azt a reményt, amit mesterétől, Ferenczy Istvántól várt a magyar nép: életre hívta a magyar nemzeti szobrászatot.</a:t>
            </a:r>
          </a:p>
        </p:txBody>
      </p:sp>
    </p:spTree>
    <p:extLst>
      <p:ext uri="{BB962C8B-B14F-4D97-AF65-F5344CB8AC3E}">
        <p14:creationId xmlns:p14="http://schemas.microsoft.com/office/powerpoint/2010/main" val="2204727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  <p:sndAc>
          <p:stSnd>
            <p:snd r:embed="rId2" name="yt1s.com - Adventi Galaest 2022  MH Kozponti Zenekar  Erkel Bank ban csardas (1).wav"/>
          </p:stSnd>
        </p:sndAc>
      </p:transition>
    </mc:Choice>
    <mc:Fallback xmlns="">
      <p:transition spd="slow">
        <p:fade/>
        <p:sndAc>
          <p:stSnd>
            <p:snd r:embed="rId3" name="yt1s.com - Adventi Galaest 2022  MH Kozponti Zenekar  Erkel Bank ban csardas (1)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0EF5B3DA-0F16-D37A-F27C-E3EB68F7E8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4136457" cy="2387600"/>
          </a:xfrm>
          <a:noFill/>
        </p:spPr>
        <p:txBody>
          <a:bodyPr/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  <a:latin typeface="Baguet Script" panose="00000500000000000000" pitchFamily="2" charset="-18"/>
              </a:rPr>
              <a:t>Izsó Miklós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61D4EE45-BAD4-1B90-5E61-221617FE057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8194" y="3426033"/>
            <a:ext cx="3699539" cy="1655762"/>
          </a:xfrm>
        </p:spPr>
        <p:txBody>
          <a:bodyPr/>
          <a:lstStyle/>
          <a:p>
            <a:r>
              <a:rPr lang="hu-HU" dirty="0">
                <a:solidFill>
                  <a:schemeClr val="bg1">
                    <a:lumMod val="95000"/>
                  </a:schemeClr>
                </a:solidFill>
              </a:rPr>
              <a:t> (</a:t>
            </a:r>
            <a:r>
              <a:rPr lang="hu-HU" dirty="0" err="1">
                <a:solidFill>
                  <a:schemeClr val="bg1">
                    <a:lumMod val="95000"/>
                  </a:schemeClr>
                </a:solidFill>
              </a:rPr>
              <a:t>Disznóshorvát</a:t>
            </a:r>
            <a:r>
              <a:rPr lang="hu-HU" dirty="0">
                <a:solidFill>
                  <a:schemeClr val="bg1">
                    <a:lumMod val="95000"/>
                  </a:schemeClr>
                </a:solidFill>
              </a:rPr>
              <a:t>, 1831. szeptember 9. – Budapest, 1875. május 29.)</a:t>
            </a:r>
          </a:p>
        </p:txBody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912BF243-99A3-B822-1F52-7BD664F12B5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5591" y="214251"/>
            <a:ext cx="4777144" cy="618654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9B6096CA-7145-D6FB-89F1-57FBB8F3894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6816" y="180975"/>
            <a:ext cx="3790206" cy="6219825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8185D387-B346-E9D1-BB5E-11C9D175E4A1}"/>
              </a:ext>
            </a:extLst>
          </p:cNvPr>
          <p:cNvSpPr txBox="1"/>
          <p:nvPr/>
        </p:nvSpPr>
        <p:spPr>
          <a:xfrm>
            <a:off x="265043" y="6319682"/>
            <a:ext cx="777629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u-H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2025.03.31.k.nmeth                     Erkel F.: Bánk bán, csárdás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06E2E127-A79F-D9CE-A881-71E7269C3A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4762" y="6022776"/>
            <a:ext cx="835224" cy="835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90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  <p:sndAc>
          <p:stSnd>
            <p:snd r:embed="rId2" name="yt1s.com - Adventi Galaest 2022  MH Kozponti Zenekar  Erkel Bank ban csardas (1).wav"/>
          </p:stSnd>
        </p:sndAc>
      </p:transition>
    </mc:Choice>
    <mc:Fallback xmlns="">
      <p:transition spd="slow" advClick="0" advTm="12000">
        <p:fade/>
        <p:sndAc>
          <p:stSnd>
            <p:snd r:embed="rId6" name="yt1s.com - Adventi Galaest 2022  MH Kozponti Zenekar  Erkel Bank ban csardas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9000"/>
                            </p:stCondLst>
                            <p:childTnLst>
                              <p:par>
                                <p:cTn id="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09AE271-0ECD-D629-EDAE-76079137FB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1937"/>
            <a:ext cx="9144000" cy="6334125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5797021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63E793E8-23B1-BAC0-B2C6-0E792E8C7E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187"/>
            <a:ext cx="9144000" cy="535514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C3F2B1A-0FBC-2773-DAE1-5601BC37FFB2}"/>
              </a:ext>
            </a:extLst>
          </p:cNvPr>
          <p:cNvSpPr txBox="1"/>
          <p:nvPr/>
        </p:nvSpPr>
        <p:spPr>
          <a:xfrm>
            <a:off x="248194" y="184946"/>
            <a:ext cx="8895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1870 körül készített Táncoló paraszt című sorozatának darabjai (Forrás: Ezer év mesterművei.</a:t>
            </a:r>
          </a:p>
        </p:txBody>
      </p:sp>
    </p:spTree>
    <p:extLst>
      <p:ext uri="{BB962C8B-B14F-4D97-AF65-F5344CB8AC3E}">
        <p14:creationId xmlns:p14="http://schemas.microsoft.com/office/powerpoint/2010/main" val="40414304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27CAA7F-B964-0E0F-EC39-50B51E0EF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97" y="445690"/>
            <a:ext cx="3857625" cy="62579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AE9117D2-886D-A55E-981B-8836C4BEFAED}"/>
              </a:ext>
            </a:extLst>
          </p:cNvPr>
          <p:cNvSpPr txBox="1"/>
          <p:nvPr/>
        </p:nvSpPr>
        <p:spPr>
          <a:xfrm>
            <a:off x="428080" y="0"/>
            <a:ext cx="5630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Izsó Miklós: Táncoló paraszt I. 1864-70 között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306E56C-A988-1560-181A-C74C7251846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360" y="476745"/>
            <a:ext cx="3857625" cy="62387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7275989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700117-05AD-CB7C-BA74-16E407E853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D3684FB-B37F-7FC6-AFD0-C6437CC881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17187"/>
            <a:ext cx="9144000" cy="5355146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863B850-38C2-153D-192F-B036583FE304}"/>
              </a:ext>
            </a:extLst>
          </p:cNvPr>
          <p:cNvSpPr txBox="1"/>
          <p:nvPr/>
        </p:nvSpPr>
        <p:spPr>
          <a:xfrm>
            <a:off x="248194" y="184946"/>
            <a:ext cx="88958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1870 körül készített Táncoló paraszt című sorozatának darabjai (Forrás: Ezer év mesterművei.</a:t>
            </a:r>
          </a:p>
        </p:txBody>
      </p:sp>
    </p:spTree>
    <p:extLst>
      <p:ext uri="{BB962C8B-B14F-4D97-AF65-F5344CB8AC3E}">
        <p14:creationId xmlns:p14="http://schemas.microsoft.com/office/powerpoint/2010/main" val="1876948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423D45F-74F5-9488-282B-BA64B8F9AE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517" y="654555"/>
            <a:ext cx="3287608" cy="591769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8D837C1-147C-A676-E0FD-5EC4F2D2F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85" y="644893"/>
            <a:ext cx="3545405" cy="590900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61745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F6F4F7E-CDFD-E03E-145F-1621651C335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9806" y="457200"/>
            <a:ext cx="4208679" cy="619461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02690B8E-F20B-5A25-7A17-2D9DC8EFE6C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4712868" y="430305"/>
            <a:ext cx="4236608" cy="62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15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350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5C1FE5A7-388A-06D7-C43B-21E8CD7DDD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85" y="607745"/>
            <a:ext cx="2619375" cy="61531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31D8C818-17EB-CA07-1643-DC5CBCB5F02B}"/>
              </a:ext>
            </a:extLst>
          </p:cNvPr>
          <p:cNvSpPr txBox="1"/>
          <p:nvPr/>
        </p:nvSpPr>
        <p:spPr>
          <a:xfrm>
            <a:off x="274320" y="143692"/>
            <a:ext cx="6191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Izsó Miklós: Csokonai Vitéz Mihály álló szobra (1867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598EF3F4-6B7C-4B23-8D4E-85F934BCAA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322" y="600891"/>
            <a:ext cx="3743685" cy="60872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151810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9FBBA55F-E5A8-EA98-8150-7951C59DEFB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3" y="295783"/>
            <a:ext cx="4715119" cy="62950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9B9702A-5218-4FA2-8CF4-73225A63DE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" y="279273"/>
            <a:ext cx="4723039" cy="63055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37947F0-1C32-DF3D-554C-7DDC899915C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651" y="285006"/>
            <a:ext cx="4731251" cy="63165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6F7AE1FB-C6D1-42D8-44A3-7AF7B77AEA6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7747" y="285008"/>
            <a:ext cx="4740979" cy="6329547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896021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20000">
        <p15:prstTrans prst="crush"/>
      </p:transition>
    </mc:Choice>
    <mc:Fallback xmlns="">
      <p:transition spd="slow" advClick="0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F955B86-64A3-F89F-FD67-9525BAE6CF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0" y="207508"/>
            <a:ext cx="4018024" cy="60270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0F3C493-D3D0-A44C-56A8-4C60C03973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919" y="211652"/>
            <a:ext cx="4417356" cy="59753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0A2EB19A-DA3E-D3E3-3DDF-1FC9EBFEBC8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48" y="1793174"/>
            <a:ext cx="8823794" cy="470831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260775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5000">
        <p15:prstTrans prst="crush"/>
      </p:transition>
    </mc:Choice>
    <mc:Fallback xmlns="">
      <p:transition spd="slow" advClick="0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27C80B10-9F43-D5C6-F6E0-5262902F00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62" y="775575"/>
            <a:ext cx="3905120" cy="596960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8B829E03-768F-293D-F098-512CB691AF87}"/>
              </a:ext>
            </a:extLst>
          </p:cNvPr>
          <p:cNvSpPr txBox="1"/>
          <p:nvPr/>
        </p:nvSpPr>
        <p:spPr>
          <a:xfrm>
            <a:off x="339634" y="100038"/>
            <a:ext cx="86214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1862-ben márványból készített Búsuló juhász című alkotása a Magyar Nemzeti Galériában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F0BB6BD7-5B09-54E2-456C-B5036549F4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84132" y="714374"/>
            <a:ext cx="3301690" cy="60674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C6B92133-5B8A-D629-B869-8122C223992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1458" y="795402"/>
            <a:ext cx="3486775" cy="59602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480252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3000">
        <p15:prstTrans prst="crush"/>
      </p:transition>
    </mc:Choice>
    <mc:Fallback xmlns="">
      <p:transition spd="slow" advClick="0" advTm="1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263EBEB-9D22-51DF-FF71-09AE7AF42FB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5991" y="154379"/>
            <a:ext cx="3324973" cy="651955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0271CC0-4CCD-BC8C-E664-B094F93808B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4480" y="142505"/>
            <a:ext cx="3286377" cy="650767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8075737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2A8969F-D27C-97B9-C858-A67A3F071A0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623" y="121721"/>
            <a:ext cx="3040559" cy="6486525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7AEE157-3B51-EA0A-33C8-73CC5419339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5025268" y="158847"/>
            <a:ext cx="3036071" cy="649280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436412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000">
        <p15:prstTrans prst="crush"/>
      </p:transition>
    </mc:Choice>
    <mc:Fallback xmlns="">
      <p:transition spd="slow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7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116B9237-E253-F07A-B2DB-95A395FD65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851" y="589048"/>
            <a:ext cx="4053396" cy="6162481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12FD9816-D4A9-916B-3961-E0F0471DDAC1}"/>
              </a:ext>
            </a:extLst>
          </p:cNvPr>
          <p:cNvSpPr txBox="1"/>
          <p:nvPr/>
        </p:nvSpPr>
        <p:spPr>
          <a:xfrm>
            <a:off x="156754" y="106569"/>
            <a:ext cx="879130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Részeg ember című alkotásáról készített rajz 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C8B7CD6-9DC9-86C3-92E9-C929F81C06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5143" y="630160"/>
            <a:ext cx="3585075" cy="6096317"/>
          </a:xfrm>
          <a:prstGeom prst="rect">
            <a:avLst/>
          </a:prstGeom>
        </p:spPr>
      </p:pic>
      <p:sp>
        <p:nvSpPr>
          <p:cNvPr id="7" name="Szövegdoboz 6">
            <a:extLst>
              <a:ext uri="{FF2B5EF4-FFF2-40B4-BE49-F238E27FC236}">
                <a16:creationId xmlns:a16="http://schemas.microsoft.com/office/drawing/2014/main" id="{6F4672FB-C4C8-5F85-1F97-DC786E242B8C}"/>
              </a:ext>
            </a:extLst>
          </p:cNvPr>
          <p:cNvSpPr txBox="1"/>
          <p:nvPr/>
        </p:nvSpPr>
        <p:spPr>
          <a:xfrm>
            <a:off x="4689566" y="12231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Széchenyi-szobormintájáról készített rajz</a:t>
            </a:r>
          </a:p>
        </p:txBody>
      </p:sp>
    </p:spTree>
    <p:extLst>
      <p:ext uri="{BB962C8B-B14F-4D97-AF65-F5344CB8AC3E}">
        <p14:creationId xmlns:p14="http://schemas.microsoft.com/office/powerpoint/2010/main" val="38147726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7000">
        <p15:prstTrans prst="crush"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04CB4458-7467-DFD5-F5FE-7B21FA84B49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518" y="137786"/>
            <a:ext cx="4710914" cy="6588691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45D49C4-F548-23ED-0EBA-186CBB082AB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183" y="845893"/>
            <a:ext cx="8889610" cy="584300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03A73D1E-2E72-A984-979F-9BA0F6BF4285}"/>
              </a:ext>
            </a:extLst>
          </p:cNvPr>
          <p:cNvSpPr txBox="1"/>
          <p:nvPr/>
        </p:nvSpPr>
        <p:spPr>
          <a:xfrm>
            <a:off x="5173579" y="143660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Petőfi-szobor leleplezése 1882 októberében</a:t>
            </a:r>
          </a:p>
        </p:txBody>
      </p:sp>
    </p:spTree>
    <p:extLst>
      <p:ext uri="{BB962C8B-B14F-4D97-AF65-F5344CB8AC3E}">
        <p14:creationId xmlns:p14="http://schemas.microsoft.com/office/powerpoint/2010/main" val="31962705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  <p:sndAc>
          <p:stSnd>
            <p:snd r:embed="rId2" name="yt1s.com - Adventi Galaest 2022  MH Kozponti Zenekar  Erkel Bank ban csardas (1).wav"/>
          </p:stSnd>
        </p:sndAc>
      </p:transition>
    </mc:Choice>
    <mc:Fallback xmlns="">
      <p:transition spd="slow" advClick="0" advTm="10000">
        <p:fade/>
        <p:sndAc>
          <p:stSnd>
            <p:snd r:embed="rId5" name="yt1s.com - Adventi Galaest 2022  MH Kozponti Zenekar  Erkel Bank ban csardas (1)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46E6CD-2D09-5744-1746-2E20D12D45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7010AA32-0F23-16BF-E832-BE3AC23C93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897" y="445690"/>
            <a:ext cx="3857625" cy="625792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1E80A5F-5752-9E38-5B90-1D5C19B64DFD}"/>
              </a:ext>
            </a:extLst>
          </p:cNvPr>
          <p:cNvSpPr txBox="1"/>
          <p:nvPr/>
        </p:nvSpPr>
        <p:spPr>
          <a:xfrm>
            <a:off x="428080" y="0"/>
            <a:ext cx="56300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Izsó Miklós: Táncoló paraszt I. 1864-70 között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B2503028-6FA7-F654-DE6C-536B7F7F58C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5360" y="476745"/>
            <a:ext cx="3857625" cy="623874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653968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F399D12-6235-CB35-AFBC-062068A5A6A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45186" y="317438"/>
            <a:ext cx="5934727" cy="625285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F2C8A979-A4B0-3F58-EFC1-462F00445586}"/>
              </a:ext>
            </a:extLst>
          </p:cNvPr>
          <p:cNvSpPr txBox="1"/>
          <p:nvPr/>
        </p:nvSpPr>
        <p:spPr>
          <a:xfrm>
            <a:off x="187192" y="528806"/>
            <a:ext cx="214264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Petőfi-szobor 2020-ban</a:t>
            </a:r>
          </a:p>
        </p:txBody>
      </p:sp>
    </p:spTree>
    <p:extLst>
      <p:ext uri="{BB962C8B-B14F-4D97-AF65-F5344CB8AC3E}">
        <p14:creationId xmlns:p14="http://schemas.microsoft.com/office/powerpoint/2010/main" val="25064256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8000">
        <p15:prstTrans prst="crush"/>
      </p:transition>
    </mc:Choice>
    <mc:Fallback xmlns="">
      <p:transition spd="slow" advClick="0" advTm="8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48B734EC-6E75-2F5A-5446-F5A3690903C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406" y="897906"/>
            <a:ext cx="7903924" cy="579621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29839945-D206-FBA7-A5BB-6C76ADB4F6F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3742" y="914400"/>
            <a:ext cx="7345925" cy="577267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4E5CEF5-9115-2067-117F-A8683E15DD0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92" y="861225"/>
            <a:ext cx="7345666" cy="576634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98579039-5778-CF1F-C093-769CA93C98BA}"/>
              </a:ext>
            </a:extLst>
          </p:cNvPr>
          <p:cNvSpPr txBox="1"/>
          <p:nvPr/>
        </p:nvSpPr>
        <p:spPr>
          <a:xfrm>
            <a:off x="623953" y="252571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Petőfi halála</a:t>
            </a:r>
          </a:p>
        </p:txBody>
      </p:sp>
    </p:spTree>
    <p:extLst>
      <p:ext uri="{BB962C8B-B14F-4D97-AF65-F5344CB8AC3E}">
        <p14:creationId xmlns:p14="http://schemas.microsoft.com/office/powerpoint/2010/main" val="2212378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000">
        <p15:prstTrans prst="crush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5252CA8-5A55-F218-D141-7BA158F97D6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27" y="338203"/>
            <a:ext cx="7132746" cy="63005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615902B5-B50B-38F8-639F-3BD5C50381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4680" y="313151"/>
            <a:ext cx="7874921" cy="6326186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02D3AA5-1482-1CED-7970-B485193CF3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3286" y="355266"/>
            <a:ext cx="5519542" cy="629605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957761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6000">
        <p15:prstTrans prst="crush"/>
      </p:transition>
    </mc:Choice>
    <mc:Fallback xmlns="">
      <p:transition spd="slow" advClick="0" advTm="16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DF303F7-408C-BC08-22E6-60095F822E2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810" y="945062"/>
            <a:ext cx="2464073" cy="5762625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A8E1549C-0AB4-81F6-9D73-8ADC627395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913" y="926926"/>
            <a:ext cx="7699769" cy="5768235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2EBDAE85-8AAF-8895-828F-773DC871351A}"/>
              </a:ext>
            </a:extLst>
          </p:cNvPr>
          <p:cNvSpPr txBox="1"/>
          <p:nvPr/>
        </p:nvSpPr>
        <p:spPr>
          <a:xfrm>
            <a:off x="180975" y="176510"/>
            <a:ext cx="86772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Révai Miklós szobra a Magyar Tudományos Akadémia homlokzatán, Rusz Károly metszete Izsó Miklós szoborművéről</a:t>
            </a:r>
          </a:p>
        </p:txBody>
      </p:sp>
    </p:spTree>
    <p:extLst>
      <p:ext uri="{BB962C8B-B14F-4D97-AF65-F5344CB8AC3E}">
        <p14:creationId xmlns:p14="http://schemas.microsoft.com/office/powerpoint/2010/main" val="35699716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crush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2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B93F1426-A09C-0AE8-7181-4DC7E73F80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927" y="475989"/>
            <a:ext cx="4668772" cy="6287907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935D013-C3AA-18AE-12B2-1798E48E8C2B}"/>
              </a:ext>
            </a:extLst>
          </p:cNvPr>
          <p:cNvSpPr txBox="1"/>
          <p:nvPr/>
        </p:nvSpPr>
        <p:spPr>
          <a:xfrm>
            <a:off x="384132" y="123955"/>
            <a:ext cx="3286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Holtrészeg paraszt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6CD7861A-D8B5-74C3-927D-5C4BDFE58A2E}"/>
              </a:ext>
            </a:extLst>
          </p:cNvPr>
          <p:cNvSpPr txBox="1"/>
          <p:nvPr/>
        </p:nvSpPr>
        <p:spPr>
          <a:xfrm>
            <a:off x="5210828" y="716495"/>
            <a:ext cx="384549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https://sketchfab.com/models/61b099e6107d4ad3ab56a17a3e09e99a/embed</a:t>
            </a: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FB3CB225-1BB3-0F72-9C2D-683BC85F8C3C}"/>
              </a:ext>
            </a:extLst>
          </p:cNvPr>
          <p:cNvSpPr txBox="1"/>
          <p:nvPr/>
        </p:nvSpPr>
        <p:spPr>
          <a:xfrm>
            <a:off x="5242142" y="176939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https://skfb.ly/osvFA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ACE910D6-3365-C347-A851-92423CD72E9E}"/>
              </a:ext>
            </a:extLst>
          </p:cNvPr>
          <p:cNvSpPr txBox="1"/>
          <p:nvPr/>
        </p:nvSpPr>
        <p:spPr>
          <a:xfrm>
            <a:off x="5022936" y="2619025"/>
            <a:ext cx="4008329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https://media.sketchfab.com/models/61b099e6107d4ad3ab56a17a3e09e99a/thumbnails/ab649afa7e38454a9dffe8cac969b211/b842342a24f04bb8af53449fd5fc28f7.jpeg</a:t>
            </a:r>
          </a:p>
        </p:txBody>
      </p:sp>
      <p:pic>
        <p:nvPicPr>
          <p:cNvPr id="12" name="Kép 11">
            <a:extLst>
              <a:ext uri="{FF2B5EF4-FFF2-40B4-BE49-F238E27FC236}">
                <a16:creationId xmlns:a16="http://schemas.microsoft.com/office/drawing/2014/main" id="{68808A9F-AE96-3C58-23D5-92F5A99F347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0872" y="322202"/>
            <a:ext cx="3726873" cy="63833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6764360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1000">
        <p15:prstTrans prst="crush"/>
      </p:transition>
    </mc:Choice>
    <mc:Fallback xmlns="">
      <p:transition spd="slow" advClick="0" advTm="1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3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7CFBDE8-FD88-0EC7-B628-A5FC739D031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236" y="0"/>
            <a:ext cx="4322619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9" name="Kép 8">
            <a:extLst>
              <a:ext uri="{FF2B5EF4-FFF2-40B4-BE49-F238E27FC236}">
                <a16:creationId xmlns:a16="http://schemas.microsoft.com/office/drawing/2014/main" id="{01EA7B12-BFE9-B196-242C-0585723ED05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72206" y="0"/>
            <a:ext cx="4246325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931969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2000">
        <p15:prstTrans prst="crush"/>
      </p:transition>
    </mc:Choice>
    <mc:Fallback xmlns="">
      <p:transition spd="slow" advClick="0" advTm="1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98744E8-BCE5-EDF9-9327-935C81C692D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LightScreen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5598" y="250522"/>
            <a:ext cx="6764712" cy="6432114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0FE53EA-2CF6-9541-FC51-D1943A7C912B}"/>
              </a:ext>
            </a:extLst>
          </p:cNvPr>
          <p:cNvSpPr txBox="1"/>
          <p:nvPr/>
        </p:nvSpPr>
        <p:spPr>
          <a:xfrm>
            <a:off x="182149" y="1750084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Cigány </a:t>
            </a:r>
            <a:r>
              <a:rPr kumimoji="0" lang="hu-H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Laokoon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92798140-245D-DEE1-D219-7F4403ABC50C}"/>
              </a:ext>
            </a:extLst>
          </p:cNvPr>
          <p:cNvSpPr txBox="1"/>
          <p:nvPr/>
        </p:nvSpPr>
        <p:spPr>
          <a:xfrm>
            <a:off x="197024" y="2049346"/>
            <a:ext cx="4572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terrakotta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Méret	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i-FI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23 × 34 × 17 cm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4DA2B07A-633A-5721-8CEC-777698E86FB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7868" y="275573"/>
            <a:ext cx="6758130" cy="6425853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9813550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0000">
        <p15:prstTrans prst="crush"/>
      </p:transition>
    </mc:Choice>
    <mc:Fallback xmlns="">
      <p:transition spd="slow" advClick="0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82E9AE33-11B4-44F5-4269-B4289298EF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2658"/>
            <a:ext cx="9144000" cy="610362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B6BF34E-A3D2-B6FD-B40A-D8769160A6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310" y="604381"/>
            <a:ext cx="8112690" cy="6084518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5DA2BBD-E103-5D7A-D016-A1E1CD31A2A8}"/>
              </a:ext>
            </a:extLst>
          </p:cNvPr>
          <p:cNvSpPr txBox="1"/>
          <p:nvPr/>
        </p:nvSpPr>
        <p:spPr>
          <a:xfrm>
            <a:off x="288099" y="100208"/>
            <a:ext cx="61127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Lovakat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zabolázó csikós</a:t>
            </a:r>
            <a:endParaRPr kumimoji="0" lang="hu-H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981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0">
        <p15:prstTrans prst="crush"/>
      </p:transition>
    </mc:Choice>
    <mc:Fallback xmlns="">
      <p:transition spd="slow" advTm="1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7691154-3365-7E2C-F4AA-5C678566A1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317" y="11876"/>
            <a:ext cx="4572000" cy="6858000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896F6296-E9C6-F63E-FE1B-E4EACC00CE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4266" y="0"/>
            <a:ext cx="4640580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28572EDE-C414-79BD-FA3E-7F0BC8187EC4}"/>
              </a:ext>
            </a:extLst>
          </p:cNvPr>
          <p:cNvSpPr txBox="1"/>
          <p:nvPr/>
        </p:nvSpPr>
        <p:spPr>
          <a:xfrm>
            <a:off x="439387" y="308758"/>
            <a:ext cx="19119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Arany János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9545A583-9236-FE96-8ABE-CCDFDC1065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71675" y="0"/>
            <a:ext cx="5200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594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crush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F5484E96-C2A3-69FB-F3A1-029E8F33B18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60126" y="0"/>
            <a:ext cx="4417621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672AEC43-8F4A-08BA-4D89-CC1DAB54D44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002" y="0"/>
            <a:ext cx="4168239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" name="Kép 1">
            <a:extLst>
              <a:ext uri="{FF2B5EF4-FFF2-40B4-BE49-F238E27FC236}">
                <a16:creationId xmlns:a16="http://schemas.microsoft.com/office/drawing/2014/main" id="{F2AC1AFA-A337-B638-5CCE-3F9F1DC060D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9718" y="0"/>
            <a:ext cx="5302091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FC93693A-3270-1D05-4195-ACA685F6B5B0}"/>
              </a:ext>
            </a:extLst>
          </p:cNvPr>
          <p:cNvSpPr txBox="1"/>
          <p:nvPr/>
        </p:nvSpPr>
        <p:spPr>
          <a:xfrm>
            <a:off x="166254" y="106878"/>
            <a:ext cx="2422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Almási Balogh Pál</a:t>
            </a:r>
          </a:p>
        </p:txBody>
      </p:sp>
    </p:spTree>
    <p:extLst>
      <p:ext uri="{BB962C8B-B14F-4D97-AF65-F5344CB8AC3E}">
        <p14:creationId xmlns:p14="http://schemas.microsoft.com/office/powerpoint/2010/main" val="39298458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crush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0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40194E-6498-B1B7-0B2D-08509B5A3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4783C0A-649C-CF09-6E42-8812626306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8200" y="344385"/>
            <a:ext cx="3459925" cy="622786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B02BC8E-5836-FA72-DD12-A6D2560B5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85" y="282117"/>
            <a:ext cx="3763071" cy="6271786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0022954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6A78B95-07B1-A8B4-B2CC-3DC8BA51A13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609" y="95002"/>
            <a:ext cx="4528793" cy="676299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C5ABDAEF-EB79-B1CA-65E1-132B19406B3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754" y="142504"/>
            <a:ext cx="4360711" cy="6715496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1405C666-2BAD-32DD-5816-28FBE1B931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34786"/>
            <a:ext cx="9144000" cy="612321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75324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Click="0" advTm="14000">
        <p15:prstTrans prst="crush"/>
      </p:transition>
    </mc:Choice>
    <mc:Fallback xmlns="">
      <p:transition spd="slow" advClick="0" advTm="1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25E74F9-F8B4-119F-D620-B438830DE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988" y="206106"/>
            <a:ext cx="4552559" cy="6472833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34D516C-2F9D-F96D-35C5-1D054302385E}"/>
              </a:ext>
            </a:extLst>
          </p:cNvPr>
          <p:cNvSpPr txBox="1"/>
          <p:nvPr/>
        </p:nvSpPr>
        <p:spPr>
          <a:xfrm>
            <a:off x="194153" y="1781920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Mellszobra a szegedi Dóm téren</a:t>
            </a:r>
          </a:p>
        </p:txBody>
      </p:sp>
    </p:spTree>
    <p:extLst>
      <p:ext uri="{BB962C8B-B14F-4D97-AF65-F5344CB8AC3E}">
        <p14:creationId xmlns:p14="http://schemas.microsoft.com/office/powerpoint/2010/main" val="1072017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FB9F1-DEED-ECBE-5D0E-E92B594912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E742BA47-2AAF-3618-41C5-D582AC2F369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8826" y="254823"/>
            <a:ext cx="4343400" cy="639290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B90763BA-72AD-9CC6-6608-F5AF43503E2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4630355" y="301122"/>
            <a:ext cx="4343400" cy="6392904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2184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905E4E-62F9-48E7-6A8B-BF2EE5EDE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CF2BE731-64DA-607D-A204-C9C3B401EC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685" y="607745"/>
            <a:ext cx="2619375" cy="615315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Szövegdoboz 7">
            <a:extLst>
              <a:ext uri="{FF2B5EF4-FFF2-40B4-BE49-F238E27FC236}">
                <a16:creationId xmlns:a16="http://schemas.microsoft.com/office/drawing/2014/main" id="{41A6D2EC-862B-B54F-AC67-81EBCFEAEABD}"/>
              </a:ext>
            </a:extLst>
          </p:cNvPr>
          <p:cNvSpPr txBox="1"/>
          <p:nvPr/>
        </p:nvSpPr>
        <p:spPr>
          <a:xfrm>
            <a:off x="274320" y="143692"/>
            <a:ext cx="6191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95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Izsó Miklós: Csokonai Vitéz Mihály álló szobra (1867</a:t>
            </a:r>
            <a:r>
              <a:rPr kumimoji="0" lang="hu-H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  <p:pic>
        <p:nvPicPr>
          <p:cNvPr id="9" name="Kép 8">
            <a:extLst>
              <a:ext uri="{FF2B5EF4-FFF2-40B4-BE49-F238E27FC236}">
                <a16:creationId xmlns:a16="http://schemas.microsoft.com/office/drawing/2014/main" id="{C679E525-F30E-CFE0-7CC0-EF27508AFD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322" y="600891"/>
            <a:ext cx="3743685" cy="6087291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7012553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CDC29F-7ABB-DFA6-6BF5-A3F3E3D3CF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33FF4A6E-7D2E-D980-33A9-C8C858F0B4A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023" y="295783"/>
            <a:ext cx="4715119" cy="629502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9FBF1A89-B602-58BC-B1BF-71F917B3A6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343" y="273132"/>
            <a:ext cx="4727638" cy="63117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19E0AA64-EB9A-DA8A-B255-335BF40090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4651" y="285006"/>
            <a:ext cx="4731251" cy="6316559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5" name="Kép 4">
            <a:extLst>
              <a:ext uri="{FF2B5EF4-FFF2-40B4-BE49-F238E27FC236}">
                <a16:creationId xmlns:a16="http://schemas.microsoft.com/office/drawing/2014/main" id="{D17791D7-D3F4-65AC-CEEC-58ED8493851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28852" y="290298"/>
            <a:ext cx="4737017" cy="632425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3454822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500"/>
                            </p:stCondLst>
                            <p:childTnLst>
                              <p:par>
                                <p:cTn id="11" presetID="21" presetClass="entr" presetSubtype="1" fill="hold" nodeType="after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AB8521-06B8-3633-05E2-048B420A4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>
            <a:extLst>
              <a:ext uri="{FF2B5EF4-FFF2-40B4-BE49-F238E27FC236}">
                <a16:creationId xmlns:a16="http://schemas.microsoft.com/office/drawing/2014/main" id="{D3DAA83F-D83E-96CB-0063-1A73CA85077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820" y="207508"/>
            <a:ext cx="4018024" cy="602703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5D6E3BC6-476C-8616-98D3-4BDCDF5E7C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7919" y="211652"/>
            <a:ext cx="4417356" cy="597539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CD202C37-8211-896B-3EAC-B6E523E5603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1748" y="1793174"/>
            <a:ext cx="8823794" cy="470831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9891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crush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-téma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802</TotalTime>
  <Words>518</Words>
  <Application>Microsoft Office PowerPoint</Application>
  <PresentationFormat>Diavetítés a képernyőre (4:3 oldalarány)</PresentationFormat>
  <Paragraphs>48</Paragraphs>
  <Slides>51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4</vt:i4>
      </vt:variant>
      <vt:variant>
        <vt:lpstr>Téma</vt:lpstr>
      </vt:variant>
      <vt:variant>
        <vt:i4>1</vt:i4>
      </vt:variant>
      <vt:variant>
        <vt:lpstr>Diacímek</vt:lpstr>
      </vt:variant>
      <vt:variant>
        <vt:i4>51</vt:i4>
      </vt:variant>
    </vt:vector>
  </HeadingPairs>
  <TitlesOfParts>
    <vt:vector size="56" baseType="lpstr">
      <vt:lpstr>Aptos</vt:lpstr>
      <vt:lpstr>Aptos Display</vt:lpstr>
      <vt:lpstr>Arial</vt:lpstr>
      <vt:lpstr>Baguet Script</vt:lpstr>
      <vt:lpstr>Office-téma</vt:lpstr>
      <vt:lpstr>Izsó Miklós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Izsó Miklós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Izsó Miklós</dc:title>
  <dc:creator>Katalin Németh</dc:creator>
  <cp:lastModifiedBy>NK-2205-PC</cp:lastModifiedBy>
  <cp:revision>12</cp:revision>
  <dcterms:created xsi:type="dcterms:W3CDTF">2025-03-29T15:04:29Z</dcterms:created>
  <dcterms:modified xsi:type="dcterms:W3CDTF">2026-02-26T19:34:22Z</dcterms:modified>
</cp:coreProperties>
</file>