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6" r:id="rId1"/>
  </p:sldMasterIdLst>
  <p:notesMasterIdLst>
    <p:notesMasterId r:id="rId34"/>
  </p:notesMasterIdLst>
  <p:sldIdLst>
    <p:sldId id="266" r:id="rId2"/>
    <p:sldId id="258" r:id="rId3"/>
    <p:sldId id="260" r:id="rId4"/>
    <p:sldId id="294" r:id="rId5"/>
    <p:sldId id="284" r:id="rId6"/>
    <p:sldId id="265" r:id="rId7"/>
    <p:sldId id="296" r:id="rId8"/>
    <p:sldId id="262" r:id="rId9"/>
    <p:sldId id="285" r:id="rId10"/>
    <p:sldId id="289" r:id="rId11"/>
    <p:sldId id="263" r:id="rId12"/>
    <p:sldId id="264" r:id="rId13"/>
    <p:sldId id="270" r:id="rId14"/>
    <p:sldId id="286" r:id="rId15"/>
    <p:sldId id="287" r:id="rId16"/>
    <p:sldId id="290" r:id="rId17"/>
    <p:sldId id="276" r:id="rId18"/>
    <p:sldId id="291" r:id="rId19"/>
    <p:sldId id="274" r:id="rId20"/>
    <p:sldId id="271" r:id="rId21"/>
    <p:sldId id="272" r:id="rId22"/>
    <p:sldId id="273" r:id="rId23"/>
    <p:sldId id="277" r:id="rId24"/>
    <p:sldId id="275" r:id="rId25"/>
    <p:sldId id="278" r:id="rId26"/>
    <p:sldId id="279" r:id="rId27"/>
    <p:sldId id="280" r:id="rId28"/>
    <p:sldId id="293" r:id="rId29"/>
    <p:sldId id="283" r:id="rId30"/>
    <p:sldId id="282" r:id="rId31"/>
    <p:sldId id="288" r:id="rId32"/>
    <p:sldId id="292" r:id="rId3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-1590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 dirty="0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472E1B-387C-404D-806C-D3E3DF78228C}" type="datetimeFigureOut">
              <a:rPr lang="hu-HU" smtClean="0"/>
              <a:t>2026. 02. 26.</a:t>
            </a:fld>
            <a:endParaRPr lang="hu-HU" dirty="0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 dirty="0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 dirty="0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04DF7C-6473-427A-AD03-C52788E64ABA}" type="slidenum">
              <a:rPr lang="hu-HU" smtClean="0"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2557501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36346" y="1788454"/>
            <a:ext cx="6270922" cy="2098226"/>
          </a:xfrm>
        </p:spPr>
        <p:txBody>
          <a:bodyPr anchor="b">
            <a:noAutofit/>
          </a:bodyPr>
          <a:lstStyle>
            <a:lvl1pPr algn="ctr">
              <a:defRPr sz="6000" cap="all" baseline="0">
                <a:solidFill>
                  <a:schemeClr val="tx2"/>
                </a:solidFill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09930" y="3956280"/>
            <a:ext cx="5123755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hu-HU"/>
              <a:t>Kattintson ide az alcím mintájának szerkesztéséhez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64644" y="6453386"/>
            <a:ext cx="1205958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7C96D62F-52B2-47C0-BEC4-1A423A44F2BC}" type="datetime1">
              <a:rPr lang="hu-HU" smtClean="0"/>
              <a:t>2026. 02. 26.</a:t>
            </a:fld>
            <a:endParaRPr lang="hu-H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38041" y="6453386"/>
            <a:ext cx="5267533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hu-H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373012" y="6453386"/>
            <a:ext cx="1197219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60BD1DEE-205E-4A73-ADEC-34C54E0E1D9E}" type="slidenum">
              <a:rPr lang="hu-HU" smtClean="0"/>
              <a:t>‹#›</a:t>
            </a:fld>
            <a:endParaRPr lang="hu-HU" dirty="0"/>
          </a:p>
        </p:txBody>
      </p:sp>
      <p:grpSp>
        <p:nvGrpSpPr>
          <p:cNvPr id="8" name="Group 7"/>
          <p:cNvGrpSpPr/>
          <p:nvPr/>
        </p:nvGrpSpPr>
        <p:grpSpPr>
          <a:xfrm>
            <a:off x="564643" y="744469"/>
            <a:ext cx="8005589" cy="5349671"/>
            <a:chOff x="564643" y="744469"/>
            <a:chExt cx="8005589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6113972" y="1685652"/>
              <a:ext cx="2456260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357"/>
                  </a:lnTo>
                  <a:lnTo>
                    <a:pt x="8761" y="935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564643" y="744469"/>
              <a:ext cx="2456505" cy="4408488"/>
            </a:xfrm>
            <a:custGeom>
              <a:avLst/>
              <a:gdLst/>
              <a:ahLst/>
              <a:cxnLst/>
              <a:rect l="l" t="t" r="r" b="b"/>
              <a:pathLst>
                <a:path w="10001" h="10000">
                  <a:moveTo>
                    <a:pt x="8762" y="0"/>
                  </a:moveTo>
                  <a:lnTo>
                    <a:pt x="10001" y="0"/>
                  </a:lnTo>
                  <a:lnTo>
                    <a:pt x="10001" y="10000"/>
                  </a:lnTo>
                  <a:lnTo>
                    <a:pt x="1" y="10000"/>
                  </a:lnTo>
                  <a:cubicBezTo>
                    <a:pt x="-2" y="9766"/>
                    <a:pt x="4" y="9586"/>
                    <a:pt x="1" y="9352"/>
                  </a:cubicBezTo>
                  <a:lnTo>
                    <a:pt x="8762" y="9346"/>
                  </a:lnTo>
                  <a:lnTo>
                    <a:pt x="8762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16234902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8700" y="2295526"/>
            <a:ext cx="7200900" cy="3571875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18511-1206-4D38-8067-70BEDC72421F}" type="datetime1">
              <a:rPr lang="hu-HU" smtClean="0"/>
              <a:t>2026. 02. 26.</a:t>
            </a:fld>
            <a:endParaRPr lang="hu-H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D1DEE-205E-4A73-ADEC-34C54E0E1D9E}" type="slidenum">
              <a:rPr lang="hu-HU" smtClean="0"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4287049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80797" y="624156"/>
            <a:ext cx="1490950" cy="5243244"/>
          </a:xfrm>
        </p:spPr>
        <p:txBody>
          <a:bodyPr vert="eaVert"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8700" y="624156"/>
            <a:ext cx="5724525" cy="5243244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C78520-C91D-45CB-B477-AB0C0F460A6C}" type="datetime1">
              <a:rPr lang="hu-HU" smtClean="0"/>
              <a:t>2026. 02. 26.</a:t>
            </a:fld>
            <a:endParaRPr lang="hu-H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D1DEE-205E-4A73-ADEC-34C54E0E1D9E}" type="slidenum">
              <a:rPr lang="hu-HU" smtClean="0"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0586733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87DC4-61A4-4F2C-9158-6476A057384B}" type="datetime1">
              <a:rPr lang="hu-HU" smtClean="0"/>
              <a:t>2026. 02. 26.</a:t>
            </a:fld>
            <a:endParaRPr lang="hu-H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D1DEE-205E-4A73-ADEC-34C54E0E1D9E}" type="slidenum">
              <a:rPr lang="hu-HU" smtClean="0"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8302555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zakaszfejléc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3769" y="1301361"/>
            <a:ext cx="7209728" cy="2852737"/>
          </a:xfrm>
        </p:spPr>
        <p:txBody>
          <a:bodyPr anchor="b">
            <a:normAutofit/>
          </a:bodyPr>
          <a:lstStyle>
            <a:lvl1pPr algn="r">
              <a:defRPr sz="6000" cap="all" baseline="0">
                <a:solidFill>
                  <a:schemeClr val="tx2"/>
                </a:solidFill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3769" y="4216328"/>
            <a:ext cx="7209728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tx2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54181" y="6453386"/>
            <a:ext cx="1216807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E9F71269-FE40-423A-B382-E591F8A63D28}" type="datetime1">
              <a:rPr lang="hu-HU" smtClean="0"/>
              <a:t>2026. 02. 26.</a:t>
            </a:fld>
            <a:endParaRPr lang="hu-H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38234" y="6453386"/>
            <a:ext cx="5267533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hu-H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373012" y="6453386"/>
            <a:ext cx="119721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0BD1DEE-205E-4A73-ADEC-34C54E0E1D9E}" type="slidenum">
              <a:rPr lang="hu-HU" smtClean="0"/>
              <a:t>‹#›</a:t>
            </a:fld>
            <a:endParaRPr lang="hu-HU" dirty="0"/>
          </a:p>
        </p:txBody>
      </p:sp>
      <p:sp>
        <p:nvSpPr>
          <p:cNvPr id="7" name="Freeform 6"/>
          <p:cNvSpPr/>
          <p:nvPr/>
        </p:nvSpPr>
        <p:spPr bwMode="auto">
          <a:xfrm>
            <a:off x="6113972" y="1685652"/>
            <a:ext cx="2456260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8" name="Freeform 7" title="Crop Mark"/>
          <p:cNvSpPr/>
          <p:nvPr/>
        </p:nvSpPr>
        <p:spPr bwMode="auto">
          <a:xfrm>
            <a:off x="6113972" y="1685652"/>
            <a:ext cx="2456260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11008090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8700" y="2286000"/>
            <a:ext cx="3335840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94052" y="2286000"/>
            <a:ext cx="3335840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A280F7-04BC-4CCF-9762-A52D188A6819}" type="datetime1">
              <a:rPr lang="hu-HU" smtClean="0"/>
              <a:t>2026. 02. 26.</a:t>
            </a:fld>
            <a:endParaRPr lang="hu-H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D1DEE-205E-4A73-ADEC-34C54E0E1D9E}" type="slidenum">
              <a:rPr lang="hu-HU" smtClean="0"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7624564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700" y="685800"/>
            <a:ext cx="72009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8700" y="2340230"/>
            <a:ext cx="3335840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2400" b="0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8700" y="3305208"/>
            <a:ext cx="3335839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93760" y="2349754"/>
            <a:ext cx="3335840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2400" b="0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93760" y="3305208"/>
            <a:ext cx="3335840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3CBAC2-1F05-4982-B7D9-CE72336EF7F2}" type="datetime1">
              <a:rPr lang="hu-HU" smtClean="0"/>
              <a:t>2026. 02. 26.</a:t>
            </a:fld>
            <a:endParaRPr lang="hu-H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D1DEE-205E-4A73-ADEC-34C54E0E1D9E}" type="slidenum">
              <a:rPr lang="hu-HU" smtClean="0"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8434292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75A14-C603-4162-9554-6B8E634E76C4}" type="datetime1">
              <a:rPr lang="hu-HU" smtClean="0"/>
              <a:t>2026. 02. 26.</a:t>
            </a:fld>
            <a:endParaRPr lang="hu-H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D1DEE-205E-4A73-ADEC-34C54E0E1D9E}" type="slidenum">
              <a:rPr lang="hu-HU" smtClean="0"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69868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09316-639D-49BE-A1D2-3F780682117A}" type="datetime1">
              <a:rPr lang="hu-HU" smtClean="0"/>
              <a:t>2026. 02. 26.</a:t>
            </a:fld>
            <a:endParaRPr lang="hu-H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D1DEE-205E-4A73-ADEC-34C54E0E1D9E}" type="slidenum">
              <a:rPr lang="hu-HU" smtClean="0"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9635898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397764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2925" y="685800"/>
            <a:ext cx="289179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400" baseline="0">
                <a:solidFill>
                  <a:schemeClr val="tx2"/>
                </a:solidFill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92015" y="685801"/>
            <a:ext cx="3909060" cy="5175250"/>
          </a:xfrm>
        </p:spPr>
        <p:txBody>
          <a:bodyPr/>
          <a:lstStyle>
            <a:lvl1pPr>
              <a:defRPr sz="1500"/>
            </a:lvl1pPr>
            <a:lvl2pPr>
              <a:defRPr sz="1500"/>
            </a:lvl2pPr>
            <a:lvl3pPr>
              <a:defRPr sz="1350"/>
            </a:lvl3pPr>
            <a:lvl4pPr>
              <a:defRPr sz="135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2925" y="2856344"/>
            <a:ext cx="2891790" cy="3011056"/>
          </a:xfrm>
        </p:spPr>
        <p:txBody>
          <a:bodyPr>
            <a:normAutofit/>
          </a:bodyPr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42925" y="6453386"/>
            <a:ext cx="90342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6D12D1C-699B-4AB3-A00A-71B07EE00A60}" type="datetime1">
              <a:rPr lang="hu-HU" smtClean="0"/>
              <a:t>2026. 02. 26.</a:t>
            </a:fld>
            <a:endParaRPr lang="hu-H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654459" y="6453386"/>
            <a:ext cx="1780256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hu-H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412355" y="6453386"/>
            <a:ext cx="119721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0BD1DEE-205E-4A73-ADEC-34C54E0E1D9E}" type="slidenum">
              <a:rPr lang="hu-HU" smtClean="0"/>
              <a:t>‹#›</a:t>
            </a:fld>
            <a:endParaRPr lang="hu-HU" dirty="0"/>
          </a:p>
        </p:txBody>
      </p:sp>
      <p:sp>
        <p:nvSpPr>
          <p:cNvPr id="9" name="Rectangle 8"/>
          <p:cNvSpPr/>
          <p:nvPr/>
        </p:nvSpPr>
        <p:spPr>
          <a:xfrm>
            <a:off x="3977640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 title="Divider Bar"/>
          <p:cNvSpPr/>
          <p:nvPr/>
        </p:nvSpPr>
        <p:spPr>
          <a:xfrm>
            <a:off x="3977640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8031170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397764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2925" y="685800"/>
            <a:ext cx="289179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400" baseline="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149090" y="1"/>
            <a:ext cx="4994910" cy="6857999"/>
          </a:xfrm>
        </p:spPr>
        <p:txBody>
          <a:bodyPr anchor="t">
            <a:normAutofit/>
          </a:bodyPr>
          <a:lstStyle>
            <a:lvl1pPr marL="0" indent="0">
              <a:buNone/>
              <a:defRPr sz="1500"/>
            </a:lvl1pPr>
            <a:lvl2pPr marL="342900" indent="0">
              <a:buNone/>
              <a:defRPr sz="1500"/>
            </a:lvl2pPr>
            <a:lvl3pPr marL="685800" indent="0">
              <a:buNone/>
              <a:defRPr sz="15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hu-HU" dirty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2925" y="2855968"/>
            <a:ext cx="2891790" cy="3011432"/>
          </a:xfrm>
        </p:spPr>
        <p:txBody>
          <a:bodyPr>
            <a:normAutofit/>
          </a:bodyPr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42925" y="6453386"/>
            <a:ext cx="90342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921F2E1-E15B-4346-9939-6F2F061DEA98}" type="datetime1">
              <a:rPr lang="hu-HU" smtClean="0"/>
              <a:t>2026. 02. 26.</a:t>
            </a:fld>
            <a:endParaRPr lang="hu-H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654459" y="6453386"/>
            <a:ext cx="1780256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412355" y="6453386"/>
            <a:ext cx="119721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0BD1DEE-205E-4A73-ADEC-34C54E0E1D9E}" type="slidenum">
              <a:rPr lang="hu-HU" smtClean="0"/>
              <a:t>‹#›</a:t>
            </a:fld>
            <a:endParaRPr lang="hu-HU" dirty="0"/>
          </a:p>
        </p:txBody>
      </p:sp>
      <p:sp>
        <p:nvSpPr>
          <p:cNvPr id="9" name="Rectangle 8"/>
          <p:cNvSpPr/>
          <p:nvPr/>
        </p:nvSpPr>
        <p:spPr>
          <a:xfrm>
            <a:off x="3977640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 title="Divider Bar"/>
          <p:cNvSpPr/>
          <p:nvPr/>
        </p:nvSpPr>
        <p:spPr>
          <a:xfrm>
            <a:off x="3977640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5529544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8700" y="685800"/>
            <a:ext cx="72009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8700" y="2286000"/>
            <a:ext cx="72009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42987" y="6453386"/>
            <a:ext cx="903429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aseline="0">
                <a:solidFill>
                  <a:schemeClr val="tx2"/>
                </a:solidFill>
              </a:defRPr>
            </a:lvl1pPr>
          </a:lstStyle>
          <a:p>
            <a:fld id="{2BBEBC33-A9FA-4550-888D-D054E4148B15}" type="datetime1">
              <a:rPr lang="hu-HU" smtClean="0"/>
              <a:t>2026. 02. 26.</a:t>
            </a:fld>
            <a:endParaRPr lang="hu-H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70173" y="6453386"/>
            <a:ext cx="4710623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aseline="0">
                <a:solidFill>
                  <a:schemeClr val="tx2"/>
                </a:solidFill>
              </a:defRPr>
            </a:lvl1pPr>
          </a:lstStyle>
          <a:p>
            <a:endParaRPr lang="hu-H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04552" y="6453386"/>
            <a:ext cx="1197219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aseline="0">
                <a:solidFill>
                  <a:schemeClr val="tx2"/>
                </a:solidFill>
              </a:defRPr>
            </a:lvl1pPr>
          </a:lstStyle>
          <a:p>
            <a:fld id="{60BD1DEE-205E-4A73-ADEC-34C54E0E1D9E}" type="slidenum">
              <a:rPr lang="hu-HU" smtClean="0"/>
              <a:t>‹#›</a:t>
            </a:fld>
            <a:endParaRPr lang="hu-HU" dirty="0"/>
          </a:p>
        </p:txBody>
      </p:sp>
      <p:sp>
        <p:nvSpPr>
          <p:cNvPr id="9" name="Rectangle 8"/>
          <p:cNvSpPr/>
          <p:nvPr/>
        </p:nvSpPr>
        <p:spPr>
          <a:xfrm>
            <a:off x="358571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 title="Side bar"/>
          <p:cNvSpPr/>
          <p:nvPr/>
        </p:nvSpPr>
        <p:spPr>
          <a:xfrm>
            <a:off x="358571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9158000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hf hdr="0" ftr="0" dt="0"/>
  <p:txStyles>
    <p:titleStyle>
      <a:lvl1pPr algn="l" defTabSz="6858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6858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="" xmlns:p15="http://schemas.microsoft.com/office/powerpoint/2012/main">
        <p15:guide id="0" orient="horz" pos="1368">
          <p15:clr>
            <a:srgbClr val="F26B43"/>
          </p15:clr>
        </p15:guide>
        <p15:guide id="1" pos="6912">
          <p15:clr>
            <a:srgbClr val="F26B43"/>
          </p15:clr>
        </p15:guide>
        <p15:guide id="2" pos="936">
          <p15:clr>
            <a:srgbClr val="F26B43"/>
          </p15:clr>
        </p15:guide>
        <p15:guide id="3" pos="864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696">
          <p15:clr>
            <a:srgbClr val="F26B43"/>
          </p15:clr>
        </p15:guide>
        <p15:guide id="6" orient="horz" pos="432">
          <p15:clr>
            <a:srgbClr val="F26B43"/>
          </p15:clr>
        </p15:guide>
        <p15:guide id="7" orient="horz" pos="1512">
          <p15:clr>
            <a:srgbClr val="F26B43"/>
          </p15:clr>
        </p15:guide>
        <p15:guide id="8" pos="5184">
          <p15:clr>
            <a:srgbClr val="F26B43"/>
          </p15:clr>
        </p15:guide>
        <p15:guide id="9" pos="702">
          <p15:clr>
            <a:srgbClr val="F26B43"/>
          </p15:clr>
        </p15:guide>
        <p15:guide id="10" pos="64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hyperlink" Target="https://mandadb.hu/tetel/60964/Tornyai_Janos_Bus_magyar_sors_Oneletrajz__leirokartonja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mek.oszk.hu/05300/05369/html/szuletes.htm" TargetMode="External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hyperlink" Target="https://youtu.be/YA0NygFySMQ?t=63" TargetMode="Externa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s://en.m.wikipedia.org/wiki/File:Academie_Julian.jpg" TargetMode="Externa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https://library.hungaricana.hu/hu/view/SzeremleiTarsasagEK_2009/?query=Tornyai%20J%C3%A1nos%20fest%C5%91&amp;pg=350&amp;layout=s" TargetMode="Externa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="" xmlns:a16="http://schemas.microsoft.com/office/drawing/2014/main" id="{DD85FBED-4489-4D81-AC02-78B90ECE37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8972" y="4267862"/>
            <a:ext cx="2662344" cy="1049235"/>
          </a:xfrm>
        </p:spPr>
        <p:txBody>
          <a:bodyPr>
            <a:noAutofit/>
          </a:bodyPr>
          <a:lstStyle/>
          <a:p>
            <a:pPr algn="ctr"/>
            <a:r>
              <a:rPr lang="hu-HU" sz="2400" b="1" dirty="0"/>
              <a:t>Csaknem 40 év után újra Tornyai János-kiállítás nyílt a Szolnoki Galériában</a:t>
            </a:r>
            <a:br>
              <a:rPr lang="hu-HU" sz="2400" b="1" dirty="0"/>
            </a:br>
            <a:endParaRPr lang="hu-HU" sz="2400" dirty="0"/>
          </a:p>
        </p:txBody>
      </p:sp>
      <p:sp>
        <p:nvSpPr>
          <p:cNvPr id="3" name="Dia számának helye 2">
            <a:extLst>
              <a:ext uri="{FF2B5EF4-FFF2-40B4-BE49-F238E27FC236}">
                <a16:creationId xmlns="" xmlns:a16="http://schemas.microsoft.com/office/drawing/2014/main" id="{2814269C-0B39-4ACB-BC35-65BA45F522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D1DEE-205E-4A73-ADEC-34C54E0E1D9E}" type="slidenum">
              <a:rPr lang="hu-HU" smtClean="0"/>
              <a:t>1</a:t>
            </a:fld>
            <a:endParaRPr lang="hu-HU" dirty="0"/>
          </a:p>
        </p:txBody>
      </p:sp>
      <p:pic>
        <p:nvPicPr>
          <p:cNvPr id="6" name="Kép 5">
            <a:extLst>
              <a:ext uri="{FF2B5EF4-FFF2-40B4-BE49-F238E27FC236}">
                <a16:creationId xmlns="" xmlns:a16="http://schemas.microsoft.com/office/drawing/2014/main" id="{EE7DB651-0E80-4489-8ECF-64F16C7D9C5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621" y="3208250"/>
            <a:ext cx="5908525" cy="3325818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="" xmlns:a16="http://schemas.microsoft.com/office/drawing/2014/main" id="{2EB5D219-5463-4468-B3F0-8D7F8F66075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04054" y="2801"/>
            <a:ext cx="5527325" cy="3699623"/>
          </a:xfrm>
          <a:prstGeom prst="rect">
            <a:avLst/>
          </a:prstGeom>
        </p:spPr>
      </p:pic>
      <p:pic>
        <p:nvPicPr>
          <p:cNvPr id="4" name="Kép 3">
            <a:extLst>
              <a:ext uri="{FF2B5EF4-FFF2-40B4-BE49-F238E27FC236}">
                <a16:creationId xmlns="" xmlns:a16="http://schemas.microsoft.com/office/drawing/2014/main" id="{0CD1E8B9-F933-43AA-88D1-FD3394F5C48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5867" y="107577"/>
            <a:ext cx="2111016" cy="2832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581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a számának helye 2">
            <a:extLst>
              <a:ext uri="{FF2B5EF4-FFF2-40B4-BE49-F238E27FC236}">
                <a16:creationId xmlns="" xmlns:a16="http://schemas.microsoft.com/office/drawing/2014/main" id="{ABA5AD86-D6AF-4FE8-BC7F-76374113E9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D1DEE-205E-4A73-ADEC-34C54E0E1D9E}" type="slidenum">
              <a:rPr lang="hu-HU" smtClean="0"/>
              <a:t>10</a:t>
            </a:fld>
            <a:endParaRPr lang="hu-HU" dirty="0"/>
          </a:p>
        </p:txBody>
      </p:sp>
      <p:pic>
        <p:nvPicPr>
          <p:cNvPr id="5" name="Kép 4">
            <a:extLst>
              <a:ext uri="{FF2B5EF4-FFF2-40B4-BE49-F238E27FC236}">
                <a16:creationId xmlns="" xmlns:a16="http://schemas.microsoft.com/office/drawing/2014/main" id="{DBD8B6D1-06EE-4E77-8883-26A91D9C82F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0427" y="1332343"/>
            <a:ext cx="1861612" cy="1861612"/>
          </a:xfrm>
          <a:prstGeom prst="rect">
            <a:avLst/>
          </a:prstGeom>
        </p:spPr>
      </p:pic>
      <p:sp>
        <p:nvSpPr>
          <p:cNvPr id="6" name="Szövegdoboz 5">
            <a:extLst>
              <a:ext uri="{FF2B5EF4-FFF2-40B4-BE49-F238E27FC236}">
                <a16:creationId xmlns="" xmlns:a16="http://schemas.microsoft.com/office/drawing/2014/main" id="{201493A7-C58C-4563-8865-D73644EE533A}"/>
              </a:ext>
            </a:extLst>
          </p:cNvPr>
          <p:cNvSpPr txBox="1"/>
          <p:nvPr/>
        </p:nvSpPr>
        <p:spPr>
          <a:xfrm>
            <a:off x="3502019" y="1188035"/>
            <a:ext cx="17750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Pásztor János</a:t>
            </a:r>
          </a:p>
          <a:p>
            <a:r>
              <a:rPr lang="hu-HU" dirty="0"/>
              <a:t>Szobrász művész</a:t>
            </a:r>
          </a:p>
        </p:txBody>
      </p:sp>
      <p:pic>
        <p:nvPicPr>
          <p:cNvPr id="7" name="Kép 6">
            <a:extLst>
              <a:ext uri="{FF2B5EF4-FFF2-40B4-BE49-F238E27FC236}">
                <a16:creationId xmlns="" xmlns:a16="http://schemas.microsoft.com/office/drawing/2014/main" id="{D2CFDDE2-2292-4452-AB4F-2DC094CCD0B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45902" y="1199135"/>
            <a:ext cx="1874585" cy="2229865"/>
          </a:xfrm>
          <a:prstGeom prst="rect">
            <a:avLst/>
          </a:prstGeom>
        </p:spPr>
      </p:pic>
      <p:sp>
        <p:nvSpPr>
          <p:cNvPr id="8" name="Szövegdoboz 7">
            <a:extLst>
              <a:ext uri="{FF2B5EF4-FFF2-40B4-BE49-F238E27FC236}">
                <a16:creationId xmlns="" xmlns:a16="http://schemas.microsoft.com/office/drawing/2014/main" id="{C40ED43E-3F1F-4B51-A055-BCF5ECCE13D4}"/>
              </a:ext>
            </a:extLst>
          </p:cNvPr>
          <p:cNvSpPr txBox="1"/>
          <p:nvPr/>
        </p:nvSpPr>
        <p:spPr>
          <a:xfrm>
            <a:off x="7624791" y="1199136"/>
            <a:ext cx="14849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Endre Béla</a:t>
            </a:r>
          </a:p>
          <a:p>
            <a:r>
              <a:rPr lang="hu-HU" dirty="0"/>
              <a:t>festőművész</a:t>
            </a:r>
          </a:p>
        </p:txBody>
      </p:sp>
      <p:pic>
        <p:nvPicPr>
          <p:cNvPr id="9" name="Kép 8">
            <a:extLst>
              <a:ext uri="{FF2B5EF4-FFF2-40B4-BE49-F238E27FC236}">
                <a16:creationId xmlns="" xmlns:a16="http://schemas.microsoft.com/office/drawing/2014/main" id="{C2E4A619-32DA-415F-80F0-CD2D0E8F7A9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0427" y="3959447"/>
            <a:ext cx="1912530" cy="2493939"/>
          </a:xfrm>
          <a:prstGeom prst="rect">
            <a:avLst/>
          </a:prstGeom>
        </p:spPr>
      </p:pic>
      <p:sp>
        <p:nvSpPr>
          <p:cNvPr id="10" name="Szövegdoboz 9">
            <a:extLst>
              <a:ext uri="{FF2B5EF4-FFF2-40B4-BE49-F238E27FC236}">
                <a16:creationId xmlns="" xmlns:a16="http://schemas.microsoft.com/office/drawing/2014/main" id="{79F37462-28DC-4EEE-94BF-96BB397D5EC3}"/>
              </a:ext>
            </a:extLst>
          </p:cNvPr>
          <p:cNvSpPr txBox="1"/>
          <p:nvPr/>
        </p:nvSpPr>
        <p:spPr>
          <a:xfrm>
            <a:off x="3482039" y="3858930"/>
            <a:ext cx="16853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Rudnai Gyula</a:t>
            </a:r>
          </a:p>
          <a:p>
            <a:r>
              <a:rPr lang="hu-HU" dirty="0"/>
              <a:t>Festőművész</a:t>
            </a:r>
          </a:p>
        </p:txBody>
      </p:sp>
      <p:pic>
        <p:nvPicPr>
          <p:cNvPr id="11" name="Kép 10">
            <a:extLst>
              <a:ext uri="{FF2B5EF4-FFF2-40B4-BE49-F238E27FC236}">
                <a16:creationId xmlns="" xmlns:a16="http://schemas.microsoft.com/office/drawing/2014/main" id="{16CD453D-A9CC-4A77-8F03-117CD2F62B78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65214" y="3849084"/>
            <a:ext cx="2055273" cy="3163991"/>
          </a:xfrm>
          <a:prstGeom prst="rect">
            <a:avLst/>
          </a:prstGeom>
        </p:spPr>
      </p:pic>
      <p:sp>
        <p:nvSpPr>
          <p:cNvPr id="12" name="Szövegdoboz 11">
            <a:extLst>
              <a:ext uri="{FF2B5EF4-FFF2-40B4-BE49-F238E27FC236}">
                <a16:creationId xmlns="" xmlns:a16="http://schemas.microsoft.com/office/drawing/2014/main" id="{D09BCE25-CCEE-4486-9335-3F08FFDDBF3D}"/>
              </a:ext>
            </a:extLst>
          </p:cNvPr>
          <p:cNvSpPr txBox="1"/>
          <p:nvPr/>
        </p:nvSpPr>
        <p:spPr>
          <a:xfrm>
            <a:off x="7703161" y="3806663"/>
            <a:ext cx="15867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Kiss Lajos </a:t>
            </a:r>
          </a:p>
          <a:p>
            <a:r>
              <a:rPr lang="hu-HU" dirty="0"/>
              <a:t>Néprajzkutató</a:t>
            </a:r>
          </a:p>
        </p:txBody>
      </p:sp>
      <p:sp>
        <p:nvSpPr>
          <p:cNvPr id="13" name="Szövegdoboz 12">
            <a:extLst>
              <a:ext uri="{FF2B5EF4-FFF2-40B4-BE49-F238E27FC236}">
                <a16:creationId xmlns="" xmlns:a16="http://schemas.microsoft.com/office/drawing/2014/main" id="{73C2D4FF-0E28-4607-A6F4-EAD93F756870}"/>
              </a:ext>
            </a:extLst>
          </p:cNvPr>
          <p:cNvSpPr txBox="1"/>
          <p:nvPr/>
        </p:nvSpPr>
        <p:spPr>
          <a:xfrm>
            <a:off x="1712746" y="179380"/>
            <a:ext cx="65890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Az Alföldi Művészek Társasága </a:t>
            </a:r>
            <a:r>
              <a:rPr lang="hu-HU" sz="1800" b="1" u="sng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Jövendő</a:t>
            </a:r>
            <a:r>
              <a:rPr lang="hu-HU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címmel folyóiratot indított</a:t>
            </a:r>
            <a:endParaRPr lang="hu-HU" b="1" dirty="0"/>
          </a:p>
        </p:txBody>
      </p:sp>
      <p:pic>
        <p:nvPicPr>
          <p:cNvPr id="4" name="Kép 3">
            <a:extLst>
              <a:ext uri="{FF2B5EF4-FFF2-40B4-BE49-F238E27FC236}">
                <a16:creationId xmlns="" xmlns:a16="http://schemas.microsoft.com/office/drawing/2014/main" id="{E7C05771-AD1E-40FF-A95B-DD7C259E1A05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70" y="12110"/>
            <a:ext cx="1489243" cy="1997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7419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="" xmlns:a16="http://schemas.microsoft.com/office/drawing/2014/main" id="{E9BF26EC-38FA-41FF-A5A0-512D87A7E8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8348" y="959224"/>
            <a:ext cx="6460994" cy="949274"/>
          </a:xfrm>
        </p:spPr>
        <p:txBody>
          <a:bodyPr>
            <a:noAutofit/>
          </a:bodyPr>
          <a:lstStyle/>
          <a:p>
            <a:endParaRPr lang="hu-HU" sz="1800" dirty="0"/>
          </a:p>
        </p:txBody>
      </p:sp>
      <p:sp>
        <p:nvSpPr>
          <p:cNvPr id="3" name="Dia számának helye 2">
            <a:extLst>
              <a:ext uri="{FF2B5EF4-FFF2-40B4-BE49-F238E27FC236}">
                <a16:creationId xmlns="" xmlns:a16="http://schemas.microsoft.com/office/drawing/2014/main" id="{5996B761-2929-4170-B344-217F63D11F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D1DEE-205E-4A73-ADEC-34C54E0E1D9E}" type="slidenum">
              <a:rPr lang="hu-HU" smtClean="0"/>
              <a:t>11</a:t>
            </a:fld>
            <a:endParaRPr lang="hu-HU" dirty="0"/>
          </a:p>
        </p:txBody>
      </p:sp>
      <p:pic>
        <p:nvPicPr>
          <p:cNvPr id="4" name="Kép 3">
            <a:extLst>
              <a:ext uri="{FF2B5EF4-FFF2-40B4-BE49-F238E27FC236}">
                <a16:creationId xmlns="" xmlns:a16="http://schemas.microsoft.com/office/drawing/2014/main" id="{3755A46B-1A9E-4272-8707-A079918862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25506"/>
            <a:ext cx="9105243" cy="7013024"/>
          </a:xfrm>
          <a:prstGeom prst="rect">
            <a:avLst/>
          </a:prstGeom>
        </p:spPr>
      </p:pic>
      <p:sp>
        <p:nvSpPr>
          <p:cNvPr id="6" name="Szövegdoboz 5">
            <a:extLst>
              <a:ext uri="{FF2B5EF4-FFF2-40B4-BE49-F238E27FC236}">
                <a16:creationId xmlns="" xmlns:a16="http://schemas.microsoft.com/office/drawing/2014/main" id="{387EB985-90FD-496E-A38B-0C601EEF42F3}"/>
              </a:ext>
            </a:extLst>
          </p:cNvPr>
          <p:cNvSpPr txBox="1"/>
          <p:nvPr/>
        </p:nvSpPr>
        <p:spPr>
          <a:xfrm>
            <a:off x="4370294" y="0"/>
            <a:ext cx="4572000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hu-HU" sz="1800" dirty="0">
                <a:solidFill>
                  <a:schemeClr val="bg1"/>
                </a:solidFill>
              </a:rPr>
              <a:t>Bús magyar sors, </a:t>
            </a:r>
            <a:br>
              <a:rPr lang="hu-HU" sz="1800" dirty="0">
                <a:solidFill>
                  <a:schemeClr val="bg1"/>
                </a:solidFill>
              </a:rPr>
            </a:br>
            <a:r>
              <a:rPr lang="hu-HU" sz="1800" dirty="0">
                <a:solidFill>
                  <a:schemeClr val="bg1"/>
                </a:solidFill>
              </a:rPr>
              <a:t>1910</a:t>
            </a:r>
            <a:br>
              <a:rPr lang="hu-HU" sz="1800" dirty="0">
                <a:solidFill>
                  <a:schemeClr val="bg1"/>
                </a:solidFill>
              </a:rPr>
            </a:br>
            <a:r>
              <a:rPr lang="hu-HU" sz="1800" dirty="0">
                <a:solidFill>
                  <a:schemeClr val="bg1"/>
                </a:solidFill>
              </a:rPr>
              <a:t>Ezer év mesterművei.</a:t>
            </a:r>
            <a:br>
              <a:rPr lang="hu-HU" sz="1800" dirty="0">
                <a:solidFill>
                  <a:schemeClr val="bg1"/>
                </a:solidFill>
              </a:rPr>
            </a:br>
            <a:r>
              <a:rPr lang="hu-HU" sz="1800" dirty="0">
                <a:solidFill>
                  <a:schemeClr val="bg1"/>
                </a:solidFill>
              </a:rPr>
              <a:t>Corvina, Budapest, </a:t>
            </a:r>
            <a:br>
              <a:rPr lang="hu-HU" sz="1800" dirty="0">
                <a:solidFill>
                  <a:schemeClr val="bg1"/>
                </a:solidFill>
              </a:rPr>
            </a:br>
            <a:r>
              <a:rPr lang="hu-HU" sz="1800" dirty="0">
                <a:solidFill>
                  <a:schemeClr val="bg1"/>
                </a:solidFill>
              </a:rPr>
              <a:t>1987, 417. kép.</a:t>
            </a:r>
            <a:br>
              <a:rPr lang="hu-HU" sz="1800" dirty="0">
                <a:solidFill>
                  <a:schemeClr val="bg1"/>
                </a:solidFill>
              </a:rPr>
            </a:br>
            <a:r>
              <a:rPr lang="hu-HU" sz="1800" dirty="0">
                <a:solidFill>
                  <a:schemeClr val="bg1"/>
                </a:solidFill>
              </a:rPr>
              <a:t>Fotó: Schiller Alfréd</a:t>
            </a:r>
            <a:br>
              <a:rPr lang="hu-HU" sz="1800" dirty="0">
                <a:solidFill>
                  <a:schemeClr val="bg1"/>
                </a:solidFill>
              </a:rPr>
            </a:br>
            <a:r>
              <a:rPr lang="hu-HU" sz="1800" dirty="0">
                <a:solidFill>
                  <a:schemeClr val="bg1"/>
                </a:solidFill>
              </a:rPr>
              <a:t>Hódmezővásárhely, Tornyai János Múzeum</a:t>
            </a:r>
            <a:endParaRPr lang="hu-H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0645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="" xmlns:a16="http://schemas.microsoft.com/office/drawing/2014/main" id="{D20B70D2-C58F-4B55-B050-A9B4F48FA9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7135" y="187801"/>
            <a:ext cx="7511473" cy="1312480"/>
          </a:xfrm>
        </p:spPr>
        <p:txBody>
          <a:bodyPr>
            <a:normAutofit/>
          </a:bodyPr>
          <a:lstStyle/>
          <a:p>
            <a:r>
              <a:rPr lang="hu-HU" sz="1300" b="1" dirty="0">
                <a:hlinkClick r:id="rId2"/>
              </a:rPr>
              <a:t>MAGYAR NEMZETI DIGITÁLIS ARCHIVUM</a:t>
            </a:r>
            <a:r>
              <a:rPr lang="hu-HU" sz="1300" dirty="0">
                <a:hlinkClick r:id="rId2"/>
              </a:rPr>
              <a:t/>
            </a:r>
            <a:br>
              <a:rPr lang="hu-HU" sz="1300" dirty="0">
                <a:hlinkClick r:id="rId2"/>
              </a:rPr>
            </a:br>
            <a:r>
              <a:rPr lang="hu-HU" sz="1300" dirty="0">
                <a:hlinkClick r:id="rId2"/>
              </a:rPr>
              <a:t>https://mandadb.hu/tetel/60964/Tornyai_Janos_Bus_magyar_sors_Oneletrajz__leirokartonja</a:t>
            </a:r>
            <a:r>
              <a:rPr lang="hu-HU" dirty="0"/>
              <a:t/>
            </a:r>
            <a:br>
              <a:rPr lang="hu-HU" dirty="0"/>
            </a:br>
            <a:endParaRPr lang="hu-HU" dirty="0"/>
          </a:p>
        </p:txBody>
      </p:sp>
      <p:sp>
        <p:nvSpPr>
          <p:cNvPr id="3" name="Dia számának helye 2">
            <a:extLst>
              <a:ext uri="{FF2B5EF4-FFF2-40B4-BE49-F238E27FC236}">
                <a16:creationId xmlns="" xmlns:a16="http://schemas.microsoft.com/office/drawing/2014/main" id="{A1079441-30ED-49BD-9968-4BB2B27F43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D1DEE-205E-4A73-ADEC-34C54E0E1D9E}" type="slidenum">
              <a:rPr lang="hu-HU" smtClean="0"/>
              <a:t>12</a:t>
            </a:fld>
            <a:endParaRPr lang="hu-HU" dirty="0"/>
          </a:p>
        </p:txBody>
      </p:sp>
      <p:pic>
        <p:nvPicPr>
          <p:cNvPr id="5" name="Kép 4">
            <a:extLst>
              <a:ext uri="{FF2B5EF4-FFF2-40B4-BE49-F238E27FC236}">
                <a16:creationId xmlns="" xmlns:a16="http://schemas.microsoft.com/office/drawing/2014/main" id="{09D855E3-ED5E-4977-8B11-2E5ADAA0D7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2860" y="951322"/>
            <a:ext cx="8525166" cy="5718877"/>
          </a:xfrm>
          <a:prstGeom prst="rect">
            <a:avLst/>
          </a:prstGeom>
        </p:spPr>
      </p:pic>
      <p:pic>
        <p:nvPicPr>
          <p:cNvPr id="4" name="Kép 3">
            <a:extLst>
              <a:ext uri="{FF2B5EF4-FFF2-40B4-BE49-F238E27FC236}">
                <a16:creationId xmlns="" xmlns:a16="http://schemas.microsoft.com/office/drawing/2014/main" id="{23FCF2F3-80F0-47CA-BAAB-180DFE15A7D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72785" y="2199390"/>
            <a:ext cx="3242559" cy="2498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622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a számának helye 2">
            <a:extLst>
              <a:ext uri="{FF2B5EF4-FFF2-40B4-BE49-F238E27FC236}">
                <a16:creationId xmlns="" xmlns:a16="http://schemas.microsoft.com/office/drawing/2014/main" id="{2935BAD7-F03C-4AB9-8DC9-D09AFDE120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D1DEE-205E-4A73-ADEC-34C54E0E1D9E}" type="slidenum">
              <a:rPr lang="hu-HU" smtClean="0"/>
              <a:t>13</a:t>
            </a:fld>
            <a:endParaRPr lang="hu-HU" dirty="0"/>
          </a:p>
        </p:txBody>
      </p:sp>
      <p:pic>
        <p:nvPicPr>
          <p:cNvPr id="4" name="Kép 3">
            <a:extLst>
              <a:ext uri="{FF2B5EF4-FFF2-40B4-BE49-F238E27FC236}">
                <a16:creationId xmlns="" xmlns:a16="http://schemas.microsoft.com/office/drawing/2014/main" id="{960E8FCC-42DD-4900-9B96-E8CE7774B2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326" y="1151219"/>
            <a:ext cx="7669395" cy="5409480"/>
          </a:xfrm>
          <a:prstGeom prst="rect">
            <a:avLst/>
          </a:prstGeom>
        </p:spPr>
      </p:pic>
      <p:sp>
        <p:nvSpPr>
          <p:cNvPr id="6" name="Szövegdoboz 5">
            <a:extLst>
              <a:ext uri="{FF2B5EF4-FFF2-40B4-BE49-F238E27FC236}">
                <a16:creationId xmlns="" xmlns:a16="http://schemas.microsoft.com/office/drawing/2014/main" id="{3F36D99F-DBD8-49D5-8776-27977E8EF979}"/>
              </a:ext>
            </a:extLst>
          </p:cNvPr>
          <p:cNvSpPr txBox="1"/>
          <p:nvPr/>
        </p:nvSpPr>
        <p:spPr>
          <a:xfrm>
            <a:off x="2286000" y="39469"/>
            <a:ext cx="4572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u-HU" dirty="0"/>
              <a:t>JUSS</a:t>
            </a:r>
          </a:p>
          <a:p>
            <a:pPr algn="ctr"/>
            <a:r>
              <a:rPr lang="hu-HU" dirty="0"/>
              <a:t>1920 körül - Olaj, vászon, 99,3x137,8 cm</a:t>
            </a:r>
          </a:p>
          <a:p>
            <a:pPr algn="ctr"/>
            <a:r>
              <a:rPr lang="hu-HU" dirty="0"/>
              <a:t>Magyar Nemzeti Galéria </a:t>
            </a:r>
          </a:p>
        </p:txBody>
      </p:sp>
    </p:spTree>
    <p:extLst>
      <p:ext uri="{BB962C8B-B14F-4D97-AF65-F5344CB8AC3E}">
        <p14:creationId xmlns:p14="http://schemas.microsoft.com/office/powerpoint/2010/main" val="19970853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a számának helye 2">
            <a:extLst>
              <a:ext uri="{FF2B5EF4-FFF2-40B4-BE49-F238E27FC236}">
                <a16:creationId xmlns="" xmlns:a16="http://schemas.microsoft.com/office/drawing/2014/main" id="{79AC24E3-000C-457B-9FEA-6398CBA317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D1DEE-205E-4A73-ADEC-34C54E0E1D9E}" type="slidenum">
              <a:rPr lang="hu-HU" smtClean="0"/>
              <a:t>14</a:t>
            </a:fld>
            <a:endParaRPr lang="hu-HU" dirty="0"/>
          </a:p>
        </p:txBody>
      </p:sp>
      <p:pic>
        <p:nvPicPr>
          <p:cNvPr id="5" name="Kép 4">
            <a:extLst>
              <a:ext uri="{FF2B5EF4-FFF2-40B4-BE49-F238E27FC236}">
                <a16:creationId xmlns="" xmlns:a16="http://schemas.microsoft.com/office/drawing/2014/main" id="{2772D599-AFF2-40CD-944D-6C42FD6ACED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067075" y="857250"/>
            <a:ext cx="6858000" cy="5143500"/>
          </a:xfrm>
          <a:prstGeom prst="rect">
            <a:avLst/>
          </a:prstGeom>
        </p:spPr>
      </p:pic>
      <p:pic>
        <p:nvPicPr>
          <p:cNvPr id="2" name="Kép 1">
            <a:extLst>
              <a:ext uri="{FF2B5EF4-FFF2-40B4-BE49-F238E27FC236}">
                <a16:creationId xmlns="" xmlns:a16="http://schemas.microsoft.com/office/drawing/2014/main" id="{31455178-CA09-4322-9CFF-554AEF5A4F0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436" y="0"/>
            <a:ext cx="4179149" cy="3146612"/>
          </a:xfrm>
          <a:prstGeom prst="rect">
            <a:avLst/>
          </a:prstGeom>
        </p:spPr>
      </p:pic>
      <p:sp>
        <p:nvSpPr>
          <p:cNvPr id="4" name="Szövegdoboz 3">
            <a:extLst>
              <a:ext uri="{FF2B5EF4-FFF2-40B4-BE49-F238E27FC236}">
                <a16:creationId xmlns="" xmlns:a16="http://schemas.microsoft.com/office/drawing/2014/main" id="{A87D1A4D-6E32-49A2-94DF-89135B063C85}"/>
              </a:ext>
            </a:extLst>
          </p:cNvPr>
          <p:cNvSpPr txBox="1"/>
          <p:nvPr/>
        </p:nvSpPr>
        <p:spPr>
          <a:xfrm>
            <a:off x="842682" y="3281082"/>
            <a:ext cx="262665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/>
              <a:t>Munkácsy Mihály </a:t>
            </a:r>
          </a:p>
          <a:p>
            <a:pPr algn="ctr"/>
            <a:r>
              <a:rPr lang="hu-HU" dirty="0"/>
              <a:t>Milton</a:t>
            </a:r>
          </a:p>
          <a:p>
            <a:pPr algn="ctr"/>
            <a:r>
              <a:rPr lang="hu-HU" dirty="0"/>
              <a:t>1878</a:t>
            </a:r>
          </a:p>
          <a:p>
            <a:pPr algn="ctr"/>
            <a:r>
              <a:rPr lang="hu-HU" dirty="0"/>
              <a:t>Olaj, vásznon</a:t>
            </a:r>
          </a:p>
          <a:p>
            <a:pPr algn="ctr"/>
            <a:r>
              <a:rPr lang="hu-HU" dirty="0"/>
              <a:t>93,8x123,9 cm</a:t>
            </a:r>
          </a:p>
        </p:txBody>
      </p:sp>
    </p:spTree>
    <p:extLst>
      <p:ext uri="{BB962C8B-B14F-4D97-AF65-F5344CB8AC3E}">
        <p14:creationId xmlns:p14="http://schemas.microsoft.com/office/powerpoint/2010/main" val="1017078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="" xmlns:a16="http://schemas.microsoft.com/office/drawing/2014/main" id="{4499C25A-F25A-48F7-BAE1-718FA67F68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3" name="Dia számának helye 2">
            <a:extLst>
              <a:ext uri="{FF2B5EF4-FFF2-40B4-BE49-F238E27FC236}">
                <a16:creationId xmlns="" xmlns:a16="http://schemas.microsoft.com/office/drawing/2014/main" id="{A2E36BB9-1FA9-42A1-A4EF-EC18844098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D1DEE-205E-4A73-ADEC-34C54E0E1D9E}" type="slidenum">
              <a:rPr lang="hu-HU" smtClean="0"/>
              <a:t>15</a:t>
            </a:fld>
            <a:endParaRPr lang="hu-HU" dirty="0"/>
          </a:p>
        </p:txBody>
      </p:sp>
      <p:pic>
        <p:nvPicPr>
          <p:cNvPr id="5" name="Kép 4">
            <a:extLst>
              <a:ext uri="{FF2B5EF4-FFF2-40B4-BE49-F238E27FC236}">
                <a16:creationId xmlns="" xmlns:a16="http://schemas.microsoft.com/office/drawing/2014/main" id="{1184674C-C04D-4070-89FA-D20AFFDE8E4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8456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="" xmlns:a16="http://schemas.microsoft.com/office/drawing/2014/main" id="{C506D1C5-70F4-491B-BD4B-00E37AE3E1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3" name="Dia számának helye 2">
            <a:extLst>
              <a:ext uri="{FF2B5EF4-FFF2-40B4-BE49-F238E27FC236}">
                <a16:creationId xmlns="" xmlns:a16="http://schemas.microsoft.com/office/drawing/2014/main" id="{2D59F1A8-479A-4F6C-9318-B1F5B344BB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D1DEE-205E-4A73-ADEC-34C54E0E1D9E}" type="slidenum">
              <a:rPr lang="hu-HU" smtClean="0"/>
              <a:t>16</a:t>
            </a:fld>
            <a:endParaRPr lang="hu-HU" dirty="0"/>
          </a:p>
        </p:txBody>
      </p:sp>
      <p:pic>
        <p:nvPicPr>
          <p:cNvPr id="4" name="Kép 3">
            <a:extLst>
              <a:ext uri="{FF2B5EF4-FFF2-40B4-BE49-F238E27FC236}">
                <a16:creationId xmlns="" xmlns:a16="http://schemas.microsoft.com/office/drawing/2014/main" id="{06D23540-5CDD-41D4-85CD-0D4CCD6779A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322331" cy="6573058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="" xmlns:a16="http://schemas.microsoft.com/office/drawing/2014/main" id="{9A95418A-E85C-4001-A16A-25B8AEC0E07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241"/>
            <a:ext cx="1504095" cy="2023783"/>
          </a:xfrm>
          <a:prstGeom prst="rect">
            <a:avLst/>
          </a:prstGeom>
        </p:spPr>
      </p:pic>
      <p:pic>
        <p:nvPicPr>
          <p:cNvPr id="6" name="Kép 5">
            <a:extLst>
              <a:ext uri="{FF2B5EF4-FFF2-40B4-BE49-F238E27FC236}">
                <a16:creationId xmlns="" xmlns:a16="http://schemas.microsoft.com/office/drawing/2014/main" id="{6F6B3B3A-2FC3-480A-B025-6D7C9A10ED0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41341" y="0"/>
            <a:ext cx="1350558" cy="1925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9687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="" xmlns:a16="http://schemas.microsoft.com/office/drawing/2014/main" id="{72AC4039-2584-4298-B62B-063B21F7C8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3" name="Dia számának helye 2">
            <a:extLst>
              <a:ext uri="{FF2B5EF4-FFF2-40B4-BE49-F238E27FC236}">
                <a16:creationId xmlns="" xmlns:a16="http://schemas.microsoft.com/office/drawing/2014/main" id="{373CBDB2-CAAA-4583-AA6B-819D631270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D1DEE-205E-4A73-ADEC-34C54E0E1D9E}" type="slidenum">
              <a:rPr lang="hu-HU" smtClean="0"/>
              <a:t>17</a:t>
            </a:fld>
            <a:endParaRPr lang="hu-HU" dirty="0"/>
          </a:p>
        </p:txBody>
      </p:sp>
      <p:pic>
        <p:nvPicPr>
          <p:cNvPr id="4" name="Kép 3">
            <a:extLst>
              <a:ext uri="{FF2B5EF4-FFF2-40B4-BE49-F238E27FC236}">
                <a16:creationId xmlns="" xmlns:a16="http://schemas.microsoft.com/office/drawing/2014/main" id="{61B6580A-71E0-4E17-9F15-80CC7CC2B0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5106" y="510988"/>
            <a:ext cx="8358607" cy="5394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9395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="" xmlns:a16="http://schemas.microsoft.com/office/drawing/2014/main" id="{3F05ED05-B511-4B8F-991B-1F0ADB6E58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3" name="Dia számának helye 2">
            <a:extLst>
              <a:ext uri="{FF2B5EF4-FFF2-40B4-BE49-F238E27FC236}">
                <a16:creationId xmlns="" xmlns:a16="http://schemas.microsoft.com/office/drawing/2014/main" id="{5C393BA7-5156-4BB0-8707-D6DF7BE789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D1DEE-205E-4A73-ADEC-34C54E0E1D9E}" type="slidenum">
              <a:rPr lang="hu-HU" smtClean="0"/>
              <a:t>18</a:t>
            </a:fld>
            <a:endParaRPr lang="hu-HU" dirty="0"/>
          </a:p>
        </p:txBody>
      </p:sp>
      <p:pic>
        <p:nvPicPr>
          <p:cNvPr id="4" name="Kép 3">
            <a:extLst>
              <a:ext uri="{FF2B5EF4-FFF2-40B4-BE49-F238E27FC236}">
                <a16:creationId xmlns="" xmlns:a16="http://schemas.microsoft.com/office/drawing/2014/main" id="{127AE881-7C18-4862-A2F6-88D2F0E1D63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50834" cy="6453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540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a számának helye 2">
            <a:extLst>
              <a:ext uri="{FF2B5EF4-FFF2-40B4-BE49-F238E27FC236}">
                <a16:creationId xmlns="" xmlns:a16="http://schemas.microsoft.com/office/drawing/2014/main" id="{C8EA3D7B-7986-4F66-9B91-45102D411B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D1DEE-205E-4A73-ADEC-34C54E0E1D9E}" type="slidenum">
              <a:rPr lang="hu-HU" smtClean="0"/>
              <a:t>19</a:t>
            </a:fld>
            <a:endParaRPr lang="hu-HU" dirty="0"/>
          </a:p>
        </p:txBody>
      </p:sp>
      <p:pic>
        <p:nvPicPr>
          <p:cNvPr id="4" name="Kép 3">
            <a:extLst>
              <a:ext uri="{FF2B5EF4-FFF2-40B4-BE49-F238E27FC236}">
                <a16:creationId xmlns="" xmlns:a16="http://schemas.microsoft.com/office/drawing/2014/main" id="{0FB90C54-01E7-41BD-826F-F42CF897109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70329"/>
            <a:ext cx="4250826" cy="6858000"/>
          </a:xfrm>
          <a:prstGeom prst="rect">
            <a:avLst/>
          </a:prstGeom>
        </p:spPr>
      </p:pic>
      <p:sp>
        <p:nvSpPr>
          <p:cNvPr id="6" name="Szövegdoboz 5">
            <a:extLst>
              <a:ext uri="{FF2B5EF4-FFF2-40B4-BE49-F238E27FC236}">
                <a16:creationId xmlns="" xmlns:a16="http://schemas.microsoft.com/office/drawing/2014/main" id="{C72022E0-9CE5-4B35-8E04-CB14A6B60DE3}"/>
              </a:ext>
            </a:extLst>
          </p:cNvPr>
          <p:cNvSpPr txBox="1"/>
          <p:nvPr/>
        </p:nvSpPr>
        <p:spPr>
          <a:xfrm>
            <a:off x="4093535" y="2168168"/>
            <a:ext cx="4688958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u-HU" dirty="0"/>
              <a:t>(1932. dec. 6.) ezt olvashatjuk: </a:t>
            </a:r>
          </a:p>
          <a:p>
            <a:pPr algn="ctr"/>
            <a:endParaRPr lang="hu-HU" dirty="0"/>
          </a:p>
          <a:p>
            <a:pPr algn="ctr"/>
            <a:r>
              <a:rPr lang="hu-HU" dirty="0"/>
              <a:t>"Soha nem lehet igazi juss, ha nem szakadozott, rongyos (vaksötét-világos) kezeléssel, mint a viharfelhő)!!! Az ítéletidő!!!... Az ecsetkezelésen fordul meg minden!"</a:t>
            </a:r>
          </a:p>
        </p:txBody>
      </p:sp>
    </p:spTree>
    <p:extLst>
      <p:ext uri="{BB962C8B-B14F-4D97-AF65-F5344CB8AC3E}">
        <p14:creationId xmlns:p14="http://schemas.microsoft.com/office/powerpoint/2010/main" val="2707770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="" xmlns:a16="http://schemas.microsoft.com/office/drawing/2014/main" id="{34148423-6370-45D4-BD5C-67654EB491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6" name="Dia számának helye 5">
            <a:extLst>
              <a:ext uri="{FF2B5EF4-FFF2-40B4-BE49-F238E27FC236}">
                <a16:creationId xmlns="" xmlns:a16="http://schemas.microsoft.com/office/drawing/2014/main" id="{10D12230-8B63-459A-A929-91F6F3502F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D1DEE-205E-4A73-ADEC-34C54E0E1D9E}" type="slidenum">
              <a:rPr lang="hu-HU" smtClean="0"/>
              <a:t>2</a:t>
            </a:fld>
            <a:endParaRPr lang="hu-HU" dirty="0"/>
          </a:p>
        </p:txBody>
      </p:sp>
      <p:pic>
        <p:nvPicPr>
          <p:cNvPr id="3" name="Kép 2">
            <a:extLst>
              <a:ext uri="{FF2B5EF4-FFF2-40B4-BE49-F238E27FC236}">
                <a16:creationId xmlns="" xmlns:a16="http://schemas.microsoft.com/office/drawing/2014/main" id="{E6CA3FB1-F283-4F58-BF7C-0F372DAFF8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5" y="9525"/>
            <a:ext cx="9086850" cy="6838950"/>
          </a:xfrm>
          <a:prstGeom prst="rect">
            <a:avLst/>
          </a:prstGeom>
        </p:spPr>
      </p:pic>
      <p:sp>
        <p:nvSpPr>
          <p:cNvPr id="5" name="Szövegdoboz 4">
            <a:extLst>
              <a:ext uri="{FF2B5EF4-FFF2-40B4-BE49-F238E27FC236}">
                <a16:creationId xmlns="" xmlns:a16="http://schemas.microsoft.com/office/drawing/2014/main" id="{D936EEFF-ECF2-4670-93F4-5D9B5E1425C0}"/>
              </a:ext>
            </a:extLst>
          </p:cNvPr>
          <p:cNvSpPr txBox="1"/>
          <p:nvPr/>
        </p:nvSpPr>
        <p:spPr>
          <a:xfrm>
            <a:off x="6212540" y="115651"/>
            <a:ext cx="26028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hu-HU" b="1" dirty="0">
                <a:solidFill>
                  <a:schemeClr val="bg1"/>
                </a:solidFill>
              </a:rPr>
              <a:t>A műterem ablaka </a:t>
            </a:r>
            <a:r>
              <a:rPr lang="hu-HU" dirty="0">
                <a:solidFill>
                  <a:schemeClr val="bg1"/>
                </a:solidFill>
              </a:rPr>
              <a:t>(1934)</a:t>
            </a:r>
          </a:p>
        </p:txBody>
      </p:sp>
    </p:spTree>
    <p:extLst>
      <p:ext uri="{BB962C8B-B14F-4D97-AF65-F5344CB8AC3E}">
        <p14:creationId xmlns:p14="http://schemas.microsoft.com/office/powerpoint/2010/main" val="3076002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a számának helye 2">
            <a:extLst>
              <a:ext uri="{FF2B5EF4-FFF2-40B4-BE49-F238E27FC236}">
                <a16:creationId xmlns="" xmlns:a16="http://schemas.microsoft.com/office/drawing/2014/main" id="{5894E57E-BA2C-4C66-8299-F66D75F26E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D1DEE-205E-4A73-ADEC-34C54E0E1D9E}" type="slidenum">
              <a:rPr lang="hu-HU" smtClean="0"/>
              <a:t>20</a:t>
            </a:fld>
            <a:endParaRPr lang="hu-HU" dirty="0"/>
          </a:p>
        </p:txBody>
      </p:sp>
      <p:pic>
        <p:nvPicPr>
          <p:cNvPr id="4" name="Kép 3">
            <a:extLst>
              <a:ext uri="{FF2B5EF4-FFF2-40B4-BE49-F238E27FC236}">
                <a16:creationId xmlns="" xmlns:a16="http://schemas.microsoft.com/office/drawing/2014/main" id="{AC42AE5A-4D75-4B38-81E3-43F6C33302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2795"/>
            <a:ext cx="9121870" cy="5533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192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="" xmlns:a16="http://schemas.microsoft.com/office/drawing/2014/main" id="{FE7448EE-50BA-47E5-9649-541E9D27C3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3" name="Dia számának helye 2">
            <a:extLst>
              <a:ext uri="{FF2B5EF4-FFF2-40B4-BE49-F238E27FC236}">
                <a16:creationId xmlns="" xmlns:a16="http://schemas.microsoft.com/office/drawing/2014/main" id="{F45A0071-035D-40F8-BD4C-F56187917F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D1DEE-205E-4A73-ADEC-34C54E0E1D9E}" type="slidenum">
              <a:rPr lang="hu-HU" smtClean="0"/>
              <a:t>21</a:t>
            </a:fld>
            <a:endParaRPr lang="hu-HU" dirty="0"/>
          </a:p>
        </p:txBody>
      </p:sp>
      <p:pic>
        <p:nvPicPr>
          <p:cNvPr id="4" name="Kép 3">
            <a:extLst>
              <a:ext uri="{FF2B5EF4-FFF2-40B4-BE49-F238E27FC236}">
                <a16:creationId xmlns="" xmlns:a16="http://schemas.microsoft.com/office/drawing/2014/main" id="{ED3B387D-AAEB-4A19-B046-4F04E217EC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765" y="247089"/>
            <a:ext cx="8323169" cy="6369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823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="" xmlns:a16="http://schemas.microsoft.com/office/drawing/2014/main" id="{CD3EBD54-BA5D-4356-B73E-A8BEF7C66A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3" name="Dia számának helye 2">
            <a:extLst>
              <a:ext uri="{FF2B5EF4-FFF2-40B4-BE49-F238E27FC236}">
                <a16:creationId xmlns="" xmlns:a16="http://schemas.microsoft.com/office/drawing/2014/main" id="{099676AA-1C00-4A00-B10B-3A9A4F15C2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D1DEE-205E-4A73-ADEC-34C54E0E1D9E}" type="slidenum">
              <a:rPr lang="hu-HU" smtClean="0"/>
              <a:t>22</a:t>
            </a:fld>
            <a:endParaRPr lang="hu-HU" dirty="0"/>
          </a:p>
        </p:txBody>
      </p:sp>
      <p:pic>
        <p:nvPicPr>
          <p:cNvPr id="4" name="Kép 3">
            <a:extLst>
              <a:ext uri="{FF2B5EF4-FFF2-40B4-BE49-F238E27FC236}">
                <a16:creationId xmlns="" xmlns:a16="http://schemas.microsoft.com/office/drawing/2014/main" id="{03DBDDA2-2B13-4661-8329-6E437884FD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8700" y="502783"/>
            <a:ext cx="7843501" cy="5950603"/>
          </a:xfrm>
          <a:prstGeom prst="rect">
            <a:avLst/>
          </a:prstGeom>
        </p:spPr>
      </p:pic>
      <p:sp>
        <p:nvSpPr>
          <p:cNvPr id="5" name="Szövegdoboz 4">
            <a:extLst>
              <a:ext uri="{FF2B5EF4-FFF2-40B4-BE49-F238E27FC236}">
                <a16:creationId xmlns="" xmlns:a16="http://schemas.microsoft.com/office/drawing/2014/main" id="{F84C58AE-1464-45E5-9B6A-CFEF30A0DD60}"/>
              </a:ext>
            </a:extLst>
          </p:cNvPr>
          <p:cNvSpPr txBox="1"/>
          <p:nvPr/>
        </p:nvSpPr>
        <p:spPr>
          <a:xfrm>
            <a:off x="5486400" y="685800"/>
            <a:ext cx="28153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Plohn József </a:t>
            </a:r>
          </a:p>
          <a:p>
            <a:r>
              <a:rPr lang="hu-HU" dirty="0"/>
              <a:t>Beállítás a Juss című képéhez 1898-1899 körül.</a:t>
            </a:r>
          </a:p>
        </p:txBody>
      </p:sp>
      <p:sp>
        <p:nvSpPr>
          <p:cNvPr id="6" name="Szövegdoboz 5">
            <a:extLst>
              <a:ext uri="{FF2B5EF4-FFF2-40B4-BE49-F238E27FC236}">
                <a16:creationId xmlns="" xmlns:a16="http://schemas.microsoft.com/office/drawing/2014/main" id="{004E3669-6AD3-4E4F-A646-80CEE0767575}"/>
              </a:ext>
            </a:extLst>
          </p:cNvPr>
          <p:cNvSpPr txBox="1"/>
          <p:nvPr/>
        </p:nvSpPr>
        <p:spPr>
          <a:xfrm>
            <a:off x="1028700" y="41943"/>
            <a:ext cx="7360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A képen látható első felesége Szabados Leona és maga Tornyai János</a:t>
            </a:r>
          </a:p>
        </p:txBody>
      </p:sp>
      <p:sp>
        <p:nvSpPr>
          <p:cNvPr id="7" name="Keret 6">
            <a:extLst>
              <a:ext uri="{FF2B5EF4-FFF2-40B4-BE49-F238E27FC236}">
                <a16:creationId xmlns="" xmlns:a16="http://schemas.microsoft.com/office/drawing/2014/main" id="{4274DE30-3118-44E5-89D0-01B0CC848D1A}"/>
              </a:ext>
            </a:extLst>
          </p:cNvPr>
          <p:cNvSpPr/>
          <p:nvPr/>
        </p:nvSpPr>
        <p:spPr>
          <a:xfrm>
            <a:off x="2447365" y="1837765"/>
            <a:ext cx="896470" cy="1073427"/>
          </a:xfrm>
          <a:prstGeom prst="frame">
            <a:avLst/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>
              <a:solidFill>
                <a:schemeClr val="tx1"/>
              </a:solidFill>
            </a:endParaRPr>
          </a:p>
        </p:txBody>
      </p:sp>
      <p:sp>
        <p:nvSpPr>
          <p:cNvPr id="9" name="Keret 8">
            <a:extLst>
              <a:ext uri="{FF2B5EF4-FFF2-40B4-BE49-F238E27FC236}">
                <a16:creationId xmlns="" xmlns:a16="http://schemas.microsoft.com/office/drawing/2014/main" id="{4BA24D86-EFAE-4965-A79C-64310F93A4CC}"/>
              </a:ext>
            </a:extLst>
          </p:cNvPr>
          <p:cNvSpPr/>
          <p:nvPr/>
        </p:nvSpPr>
        <p:spPr>
          <a:xfrm>
            <a:off x="4823012" y="1837765"/>
            <a:ext cx="959223" cy="1073427"/>
          </a:xfrm>
          <a:prstGeom prst="frame">
            <a:avLst/>
          </a:prstGeom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9698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="" xmlns:a16="http://schemas.microsoft.com/office/drawing/2014/main" id="{17396CFA-F0B0-44E5-97EE-A71EA81939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3" name="Dia számának helye 2">
            <a:extLst>
              <a:ext uri="{FF2B5EF4-FFF2-40B4-BE49-F238E27FC236}">
                <a16:creationId xmlns="" xmlns:a16="http://schemas.microsoft.com/office/drawing/2014/main" id="{F2E21C63-0A0D-4293-95A7-FE7357576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D1DEE-205E-4A73-ADEC-34C54E0E1D9E}" type="slidenum">
              <a:rPr lang="hu-HU" smtClean="0"/>
              <a:t>23</a:t>
            </a:fld>
            <a:endParaRPr lang="hu-HU" dirty="0"/>
          </a:p>
        </p:txBody>
      </p:sp>
      <p:pic>
        <p:nvPicPr>
          <p:cNvPr id="4" name="Kép 3">
            <a:extLst>
              <a:ext uri="{FF2B5EF4-FFF2-40B4-BE49-F238E27FC236}">
                <a16:creationId xmlns="" xmlns:a16="http://schemas.microsoft.com/office/drawing/2014/main" id="{97A7133E-BE7B-4EF0-8242-FE0BE0DE84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465" y="376237"/>
            <a:ext cx="8217339" cy="579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715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a számának helye 2">
            <a:extLst>
              <a:ext uri="{FF2B5EF4-FFF2-40B4-BE49-F238E27FC236}">
                <a16:creationId xmlns="" xmlns:a16="http://schemas.microsoft.com/office/drawing/2014/main" id="{2D161BE8-2523-4A0B-B0AB-5A52869CCA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D1DEE-205E-4A73-ADEC-34C54E0E1D9E}" type="slidenum">
              <a:rPr lang="hu-HU" smtClean="0"/>
              <a:t>24</a:t>
            </a:fld>
            <a:endParaRPr lang="hu-HU" dirty="0"/>
          </a:p>
        </p:txBody>
      </p:sp>
      <p:pic>
        <p:nvPicPr>
          <p:cNvPr id="4" name="Kép 3">
            <a:extLst>
              <a:ext uri="{FF2B5EF4-FFF2-40B4-BE49-F238E27FC236}">
                <a16:creationId xmlns="" xmlns:a16="http://schemas.microsoft.com/office/drawing/2014/main" id="{85D49053-30CF-4113-B5B6-C613429BFA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2229" y="1017133"/>
            <a:ext cx="7766076" cy="5436253"/>
          </a:xfrm>
          <a:prstGeom prst="rect">
            <a:avLst/>
          </a:prstGeom>
        </p:spPr>
      </p:pic>
      <p:sp>
        <p:nvSpPr>
          <p:cNvPr id="6" name="Szövegdoboz 5">
            <a:extLst>
              <a:ext uri="{FF2B5EF4-FFF2-40B4-BE49-F238E27FC236}">
                <a16:creationId xmlns="" xmlns:a16="http://schemas.microsoft.com/office/drawing/2014/main" id="{D6723028-74D9-4600-B887-7B955DEA2878}"/>
              </a:ext>
            </a:extLst>
          </p:cNvPr>
          <p:cNvSpPr txBox="1"/>
          <p:nvPr/>
        </p:nvSpPr>
        <p:spPr>
          <a:xfrm>
            <a:off x="2196352" y="174583"/>
            <a:ext cx="631115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dirty="0"/>
              <a:t>A JUSS első megfogalmazása - az 1904-es tavaszi</a:t>
            </a:r>
          </a:p>
          <a:p>
            <a:r>
              <a:rPr lang="hu-HU" dirty="0"/>
              <a:t>műcsarnoki tárlaton a festmény Ráth György-díjat nyert. </a:t>
            </a:r>
          </a:p>
        </p:txBody>
      </p:sp>
      <p:sp>
        <p:nvSpPr>
          <p:cNvPr id="8" name="Szövegdoboz 7">
            <a:extLst>
              <a:ext uri="{FF2B5EF4-FFF2-40B4-BE49-F238E27FC236}">
                <a16:creationId xmlns="" xmlns:a16="http://schemas.microsoft.com/office/drawing/2014/main" id="{CB23BDA6-7FBF-4D29-90CC-7E043FF3C895}"/>
              </a:ext>
            </a:extLst>
          </p:cNvPr>
          <p:cNvSpPr txBox="1"/>
          <p:nvPr/>
        </p:nvSpPr>
        <p:spPr>
          <a:xfrm>
            <a:off x="2626658" y="6475668"/>
            <a:ext cx="4572000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1050" dirty="0">
                <a:hlinkClick r:id="rId3"/>
              </a:rPr>
              <a:t>https://mek.oszk.hu/05300/05369/html/szuletes.htm</a:t>
            </a:r>
            <a:endParaRPr lang="hu-HU" sz="1050" dirty="0"/>
          </a:p>
          <a:p>
            <a:pPr algn="ctr"/>
            <a:endParaRPr lang="hu-HU" sz="1050" dirty="0"/>
          </a:p>
        </p:txBody>
      </p:sp>
    </p:spTree>
    <p:extLst>
      <p:ext uri="{BB962C8B-B14F-4D97-AF65-F5344CB8AC3E}">
        <p14:creationId xmlns:p14="http://schemas.microsoft.com/office/powerpoint/2010/main" val="421620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="" xmlns:a16="http://schemas.microsoft.com/office/drawing/2014/main" id="{33017BEA-1331-43B1-8A47-6E060341E5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3" name="Dia számának helye 2">
            <a:extLst>
              <a:ext uri="{FF2B5EF4-FFF2-40B4-BE49-F238E27FC236}">
                <a16:creationId xmlns="" xmlns:a16="http://schemas.microsoft.com/office/drawing/2014/main" id="{D69C6210-A8CC-4634-950F-006AA4E494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D1DEE-205E-4A73-ADEC-34C54E0E1D9E}" type="slidenum">
              <a:rPr lang="hu-HU" smtClean="0"/>
              <a:t>25</a:t>
            </a:fld>
            <a:endParaRPr lang="hu-HU" dirty="0"/>
          </a:p>
        </p:txBody>
      </p:sp>
      <p:pic>
        <p:nvPicPr>
          <p:cNvPr id="4" name="Kép 3">
            <a:extLst>
              <a:ext uri="{FF2B5EF4-FFF2-40B4-BE49-F238E27FC236}">
                <a16:creationId xmlns="" xmlns:a16="http://schemas.microsoft.com/office/drawing/2014/main" id="{51EA9362-2143-45FC-95F4-50D05BBC33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4423" y="217394"/>
            <a:ext cx="8090769" cy="5954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192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="" xmlns:a16="http://schemas.microsoft.com/office/drawing/2014/main" id="{0321656A-5940-45EB-8199-1F1896918C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3" name="Dia számának helye 2">
            <a:extLst>
              <a:ext uri="{FF2B5EF4-FFF2-40B4-BE49-F238E27FC236}">
                <a16:creationId xmlns="" xmlns:a16="http://schemas.microsoft.com/office/drawing/2014/main" id="{F880D03B-782B-44C5-891E-A33E348DB2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D1DEE-205E-4A73-ADEC-34C54E0E1D9E}" type="slidenum">
              <a:rPr lang="hu-HU" smtClean="0"/>
              <a:t>26</a:t>
            </a:fld>
            <a:endParaRPr lang="hu-HU" dirty="0"/>
          </a:p>
        </p:txBody>
      </p:sp>
      <p:pic>
        <p:nvPicPr>
          <p:cNvPr id="4" name="Kép 3">
            <a:extLst>
              <a:ext uri="{FF2B5EF4-FFF2-40B4-BE49-F238E27FC236}">
                <a16:creationId xmlns="" xmlns:a16="http://schemas.microsoft.com/office/drawing/2014/main" id="{5D3C1DE7-DC6A-41E2-BC87-6E7F5D3767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513" y="257736"/>
            <a:ext cx="8341045" cy="5605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096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="" xmlns:a16="http://schemas.microsoft.com/office/drawing/2014/main" id="{E7CEF1EB-7A5F-4E0A-B882-FAB807BEAA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3" name="Dia számának helye 2">
            <a:extLst>
              <a:ext uri="{FF2B5EF4-FFF2-40B4-BE49-F238E27FC236}">
                <a16:creationId xmlns="" xmlns:a16="http://schemas.microsoft.com/office/drawing/2014/main" id="{815CE725-D291-4DF0-A720-7D5B741FC0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D1DEE-205E-4A73-ADEC-34C54E0E1D9E}" type="slidenum">
              <a:rPr lang="hu-HU" smtClean="0"/>
              <a:t>27</a:t>
            </a:fld>
            <a:endParaRPr lang="hu-HU" dirty="0"/>
          </a:p>
        </p:txBody>
      </p:sp>
      <p:pic>
        <p:nvPicPr>
          <p:cNvPr id="4" name="Kép 3">
            <a:extLst>
              <a:ext uri="{FF2B5EF4-FFF2-40B4-BE49-F238E27FC236}">
                <a16:creationId xmlns="" xmlns:a16="http://schemas.microsoft.com/office/drawing/2014/main" id="{06DA5D14-1857-498D-B5B3-70563C7743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294" y="172850"/>
            <a:ext cx="8782329" cy="6370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81994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="" xmlns:a16="http://schemas.microsoft.com/office/drawing/2014/main" id="{C344A4EC-5C9E-486A-BAD9-80DAB5A428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3" name="Dia számának helye 2">
            <a:extLst>
              <a:ext uri="{FF2B5EF4-FFF2-40B4-BE49-F238E27FC236}">
                <a16:creationId xmlns="" xmlns:a16="http://schemas.microsoft.com/office/drawing/2014/main" id="{7C865F0B-9393-4B30-92C2-3D046470AA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D1DEE-205E-4A73-ADEC-34C54E0E1D9E}" type="slidenum">
              <a:rPr lang="hu-HU" smtClean="0"/>
              <a:t>28</a:t>
            </a:fld>
            <a:endParaRPr lang="hu-HU" dirty="0"/>
          </a:p>
        </p:txBody>
      </p:sp>
      <p:pic>
        <p:nvPicPr>
          <p:cNvPr id="4" name="Kép 3">
            <a:extLst>
              <a:ext uri="{FF2B5EF4-FFF2-40B4-BE49-F238E27FC236}">
                <a16:creationId xmlns="" xmlns:a16="http://schemas.microsoft.com/office/drawing/2014/main" id="{963827ED-15B0-4445-8E0B-E6111D2CB5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821090" cy="6858000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="" xmlns:a16="http://schemas.microsoft.com/office/drawing/2014/main" id="{7A5A7CE5-C2C7-4364-B99D-A57902CFAE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1090" y="32216"/>
            <a:ext cx="4225979" cy="6559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20152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="" xmlns:a16="http://schemas.microsoft.com/office/drawing/2014/main" id="{BE562E5A-7911-4672-A37A-1B988993B1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3" name="Dia számának helye 2">
            <a:extLst>
              <a:ext uri="{FF2B5EF4-FFF2-40B4-BE49-F238E27FC236}">
                <a16:creationId xmlns="" xmlns:a16="http://schemas.microsoft.com/office/drawing/2014/main" id="{8B430A57-2258-40AB-BCBB-4D1A1AEC55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D1DEE-205E-4A73-ADEC-34C54E0E1D9E}" type="slidenum">
              <a:rPr lang="hu-HU" smtClean="0"/>
              <a:t>29</a:t>
            </a:fld>
            <a:endParaRPr lang="hu-HU" dirty="0"/>
          </a:p>
        </p:txBody>
      </p:sp>
      <p:pic>
        <p:nvPicPr>
          <p:cNvPr id="5" name="Kép 4">
            <a:extLst>
              <a:ext uri="{FF2B5EF4-FFF2-40B4-BE49-F238E27FC236}">
                <a16:creationId xmlns="" xmlns:a16="http://schemas.microsoft.com/office/drawing/2014/main" id="{75A5EAD3-D636-43C6-9C81-662895C40F9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Keret 5">
            <a:extLst>
              <a:ext uri="{FF2B5EF4-FFF2-40B4-BE49-F238E27FC236}">
                <a16:creationId xmlns="" xmlns:a16="http://schemas.microsoft.com/office/drawing/2014/main" id="{703DC3EF-FCD4-4905-8361-8DD17B7BEE9A}"/>
              </a:ext>
            </a:extLst>
          </p:cNvPr>
          <p:cNvSpPr/>
          <p:nvPr/>
        </p:nvSpPr>
        <p:spPr>
          <a:xfrm>
            <a:off x="2823882" y="2994212"/>
            <a:ext cx="537883" cy="788894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>
              <a:solidFill>
                <a:schemeClr val="tx1"/>
              </a:solidFill>
            </a:endParaRPr>
          </a:p>
        </p:txBody>
      </p:sp>
      <p:pic>
        <p:nvPicPr>
          <p:cNvPr id="8" name="Kép 7">
            <a:extLst>
              <a:ext uri="{FF2B5EF4-FFF2-40B4-BE49-F238E27FC236}">
                <a16:creationId xmlns="" xmlns:a16="http://schemas.microsoft.com/office/drawing/2014/main" id="{00AFAA96-63A5-421A-81DB-D1E72729675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300" y="-54344"/>
            <a:ext cx="4985093" cy="688600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038255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="" xmlns:a16="http://schemas.microsoft.com/office/drawing/2014/main" id="{74F45DF7-E3EE-456B-9347-B399690C9E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3999" y="365126"/>
            <a:ext cx="3523129" cy="1325563"/>
          </a:xfrm>
        </p:spPr>
        <p:txBody>
          <a:bodyPr>
            <a:normAutofit fontScale="90000"/>
          </a:bodyPr>
          <a:lstStyle/>
          <a:p>
            <a:r>
              <a:rPr lang="hu-HU" dirty="0"/>
              <a:t>Ajtóban álló nő </a:t>
            </a:r>
            <a:br>
              <a:rPr lang="hu-HU" dirty="0"/>
            </a:br>
            <a:r>
              <a:rPr lang="hu-HU" dirty="0"/>
              <a:t>1933–34</a:t>
            </a:r>
          </a:p>
        </p:txBody>
      </p:sp>
      <p:sp>
        <p:nvSpPr>
          <p:cNvPr id="4" name="Dia számának helye 3">
            <a:extLst>
              <a:ext uri="{FF2B5EF4-FFF2-40B4-BE49-F238E27FC236}">
                <a16:creationId xmlns="" xmlns:a16="http://schemas.microsoft.com/office/drawing/2014/main" id="{DF8EFD88-CB23-4FBE-A91E-8302DE058D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D1DEE-205E-4A73-ADEC-34C54E0E1D9E}" type="slidenum">
              <a:rPr lang="hu-HU" smtClean="0"/>
              <a:t>3</a:t>
            </a:fld>
            <a:endParaRPr lang="hu-HU" dirty="0"/>
          </a:p>
        </p:txBody>
      </p:sp>
      <p:pic>
        <p:nvPicPr>
          <p:cNvPr id="3" name="Kép 2">
            <a:extLst>
              <a:ext uri="{FF2B5EF4-FFF2-40B4-BE49-F238E27FC236}">
                <a16:creationId xmlns="" xmlns:a16="http://schemas.microsoft.com/office/drawing/2014/main" id="{C22929D0-62D8-4B95-9B4A-BD0176D9633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787926" cy="6858000"/>
          </a:xfrm>
          <a:prstGeom prst="rect">
            <a:avLst/>
          </a:prstGeom>
        </p:spPr>
      </p:pic>
      <p:pic>
        <p:nvPicPr>
          <p:cNvPr id="6" name="Kép 5">
            <a:extLst>
              <a:ext uri="{FF2B5EF4-FFF2-40B4-BE49-F238E27FC236}">
                <a16:creationId xmlns="" xmlns:a16="http://schemas.microsoft.com/office/drawing/2014/main" id="{38E63AF2-3A66-4CCA-A2D3-46C6DA76358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4493064" y="1809902"/>
            <a:ext cx="4945798" cy="4356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874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="" xmlns:a16="http://schemas.microsoft.com/office/drawing/2014/main" id="{5C449CCD-26FB-424C-9E05-A129E89CBF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3" name="Dia számának helye 2">
            <a:extLst>
              <a:ext uri="{FF2B5EF4-FFF2-40B4-BE49-F238E27FC236}">
                <a16:creationId xmlns="" xmlns:a16="http://schemas.microsoft.com/office/drawing/2014/main" id="{DADE6016-B42F-49E8-BF09-8AD740D16C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D1DEE-205E-4A73-ADEC-34C54E0E1D9E}" type="slidenum">
              <a:rPr lang="hu-HU" smtClean="0"/>
              <a:t>30</a:t>
            </a:fld>
            <a:endParaRPr lang="hu-HU" dirty="0"/>
          </a:p>
        </p:txBody>
      </p:sp>
      <p:pic>
        <p:nvPicPr>
          <p:cNvPr id="4" name="Kép 3">
            <a:extLst>
              <a:ext uri="{FF2B5EF4-FFF2-40B4-BE49-F238E27FC236}">
                <a16:creationId xmlns="" xmlns:a16="http://schemas.microsoft.com/office/drawing/2014/main" id="{952766C2-319C-439B-9DE6-21100490BD8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22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330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="" xmlns:a16="http://schemas.microsoft.com/office/drawing/2014/main" id="{37ADEDC5-BCF1-4219-9379-E47C0E66DF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7665" y="681614"/>
            <a:ext cx="7200900" cy="1485900"/>
          </a:xfrm>
        </p:spPr>
        <p:txBody>
          <a:bodyPr/>
          <a:lstStyle/>
          <a:p>
            <a:pPr algn="ctr"/>
            <a:r>
              <a:rPr lang="hu-HU" dirty="0"/>
              <a:t>Tornyai és Mári</a:t>
            </a:r>
          </a:p>
        </p:txBody>
      </p:sp>
      <p:sp>
        <p:nvSpPr>
          <p:cNvPr id="3" name="Dia számának helye 2">
            <a:extLst>
              <a:ext uri="{FF2B5EF4-FFF2-40B4-BE49-F238E27FC236}">
                <a16:creationId xmlns="" xmlns:a16="http://schemas.microsoft.com/office/drawing/2014/main" id="{53127DC1-168B-45B8-B2E4-B62B26641B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D1DEE-205E-4A73-ADEC-34C54E0E1D9E}" type="slidenum">
              <a:rPr lang="hu-HU" smtClean="0"/>
              <a:t>31</a:t>
            </a:fld>
            <a:endParaRPr lang="hu-HU" dirty="0"/>
          </a:p>
        </p:txBody>
      </p:sp>
      <p:sp>
        <p:nvSpPr>
          <p:cNvPr id="7" name="Szövegdoboz 6">
            <a:extLst>
              <a:ext uri="{FF2B5EF4-FFF2-40B4-BE49-F238E27FC236}">
                <a16:creationId xmlns="" xmlns:a16="http://schemas.microsoft.com/office/drawing/2014/main" id="{54E063E1-C57B-4A2E-9778-9DDE0F63B664}"/>
              </a:ext>
            </a:extLst>
          </p:cNvPr>
          <p:cNvSpPr txBox="1"/>
          <p:nvPr/>
        </p:nvSpPr>
        <p:spPr>
          <a:xfrm>
            <a:off x="2286000" y="3105835"/>
            <a:ext cx="512781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hu-HU" dirty="0"/>
          </a:p>
          <a:p>
            <a:endParaRPr lang="hu-HU" dirty="0"/>
          </a:p>
        </p:txBody>
      </p:sp>
      <p:sp>
        <p:nvSpPr>
          <p:cNvPr id="9" name="Szövegdoboz 8">
            <a:extLst>
              <a:ext uri="{FF2B5EF4-FFF2-40B4-BE49-F238E27FC236}">
                <a16:creationId xmlns="" xmlns:a16="http://schemas.microsoft.com/office/drawing/2014/main" id="{79F69343-A6DD-473A-AD1F-D7026AD823E6}"/>
              </a:ext>
            </a:extLst>
          </p:cNvPr>
          <p:cNvSpPr txBox="1"/>
          <p:nvPr/>
        </p:nvSpPr>
        <p:spPr>
          <a:xfrm>
            <a:off x="2841812" y="3105835"/>
            <a:ext cx="4572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dirty="0">
                <a:hlinkClick r:id="rId2"/>
              </a:rPr>
              <a:t>https://youtu.be/YA0NygFySMQ?t=63</a:t>
            </a:r>
            <a:endParaRPr lang="hu-HU" dirty="0"/>
          </a:p>
          <a:p>
            <a:endParaRPr lang="hu-HU" dirty="0"/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787321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="" xmlns:a16="http://schemas.microsoft.com/office/drawing/2014/main" id="{AC910A44-C7BB-4D42-B615-4FB0C70714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3" name="Dia számának helye 2">
            <a:extLst>
              <a:ext uri="{FF2B5EF4-FFF2-40B4-BE49-F238E27FC236}">
                <a16:creationId xmlns="" xmlns:a16="http://schemas.microsoft.com/office/drawing/2014/main" id="{FE8783A9-82B7-4F43-A8F5-286A3FF83F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D1DEE-205E-4A73-ADEC-34C54E0E1D9E}" type="slidenum">
              <a:rPr lang="hu-HU" smtClean="0"/>
              <a:t>32</a:t>
            </a:fld>
            <a:endParaRPr lang="hu-HU" dirty="0"/>
          </a:p>
        </p:txBody>
      </p:sp>
      <p:pic>
        <p:nvPicPr>
          <p:cNvPr id="4" name="Kép 3">
            <a:extLst>
              <a:ext uri="{FF2B5EF4-FFF2-40B4-BE49-F238E27FC236}">
                <a16:creationId xmlns="" xmlns:a16="http://schemas.microsoft.com/office/drawing/2014/main" id="{A0677664-A34B-45A4-A18B-8DD1855D37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916" y="268941"/>
            <a:ext cx="7946493" cy="6184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692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 számának hely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D1DEE-205E-4A73-ADEC-34C54E0E1D9E}" type="slidenum">
              <a:rPr lang="hu-HU" smtClean="0"/>
              <a:t>4</a:t>
            </a:fld>
            <a:endParaRPr lang="hu-HU" dirty="0"/>
          </a:p>
        </p:txBody>
      </p:sp>
      <p:sp>
        <p:nvSpPr>
          <p:cNvPr id="3" name="Téglalap 2"/>
          <p:cNvSpPr/>
          <p:nvPr/>
        </p:nvSpPr>
        <p:spPr>
          <a:xfrm>
            <a:off x="815458" y="410123"/>
            <a:ext cx="375654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Mesterei:  </a:t>
            </a:r>
            <a:r>
              <a:rPr lang="hu-H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hu-HU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dirty="0">
                <a:latin typeface="Calibri" panose="020F0502020204030204" pitchFamily="34" charset="0"/>
                <a:ea typeface="Calibri" panose="020F0502020204030204" pitchFamily="34" charset="0"/>
              </a:rPr>
              <a:t>Mintarajz Iskolában</a:t>
            </a:r>
            <a:endParaRPr lang="hu-HU" dirty="0"/>
          </a:p>
        </p:txBody>
      </p:sp>
      <p:pic>
        <p:nvPicPr>
          <p:cNvPr id="4" name="Kép 3">
            <a:extLst>
              <a:ext uri="{FF2B5EF4-FFF2-40B4-BE49-F238E27FC236}">
                <a16:creationId xmlns="" xmlns:a16="http://schemas.microsoft.com/office/drawing/2014/main" id="{3501852A-2523-4F89-B901-24A8C43065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505" y="1806386"/>
            <a:ext cx="2857500" cy="4391025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="" xmlns:a16="http://schemas.microsoft.com/office/drawing/2014/main" id="{E5F2F80D-B578-41D6-91CA-986CF4D7B1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4886" y="1806386"/>
            <a:ext cx="2586409" cy="4368803"/>
          </a:xfrm>
          <a:prstGeom prst="rect">
            <a:avLst/>
          </a:prstGeom>
        </p:spPr>
      </p:pic>
      <p:pic>
        <p:nvPicPr>
          <p:cNvPr id="6" name="Kép 5">
            <a:extLst>
              <a:ext uri="{FF2B5EF4-FFF2-40B4-BE49-F238E27FC236}">
                <a16:creationId xmlns="" xmlns:a16="http://schemas.microsoft.com/office/drawing/2014/main" id="{21E089CE-0812-4ACF-BB50-39562232B0B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22586" y="1807195"/>
            <a:ext cx="2961814" cy="3897124"/>
          </a:xfrm>
          <a:prstGeom prst="rect">
            <a:avLst/>
          </a:prstGeom>
        </p:spPr>
      </p:pic>
      <p:sp>
        <p:nvSpPr>
          <p:cNvPr id="7" name="Téglalap 6"/>
          <p:cNvSpPr/>
          <p:nvPr/>
        </p:nvSpPr>
        <p:spPr>
          <a:xfrm>
            <a:off x="815458" y="1246722"/>
            <a:ext cx="17048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Székely Bertalan</a:t>
            </a:r>
            <a:endParaRPr lang="hu-HU" dirty="0"/>
          </a:p>
        </p:txBody>
      </p:sp>
      <p:sp>
        <p:nvSpPr>
          <p:cNvPr id="8" name="Téglalap 7"/>
          <p:cNvSpPr/>
          <p:nvPr/>
        </p:nvSpPr>
        <p:spPr>
          <a:xfrm>
            <a:off x="3629713" y="1246722"/>
            <a:ext cx="15188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Lotz Károly és </a:t>
            </a:r>
          </a:p>
        </p:txBody>
      </p:sp>
      <p:sp>
        <p:nvSpPr>
          <p:cNvPr id="9" name="Téglalap 8"/>
          <p:cNvSpPr/>
          <p:nvPr/>
        </p:nvSpPr>
        <p:spPr>
          <a:xfrm>
            <a:off x="6745296" y="1246722"/>
            <a:ext cx="15618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Greguss</a:t>
            </a:r>
            <a:r>
              <a:rPr lang="hu-H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János.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362339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="" xmlns:a16="http://schemas.microsoft.com/office/drawing/2014/main" id="{F48B539E-2A00-420C-BBA2-11DF0B8B81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685800"/>
            <a:ext cx="3041276" cy="1485900"/>
          </a:xfrm>
        </p:spPr>
        <p:txBody>
          <a:bodyPr>
            <a:normAutofit/>
          </a:bodyPr>
          <a:lstStyle/>
          <a:p>
            <a:pPr algn="ctr"/>
            <a:r>
              <a:rPr lang="hu-HU" sz="2000" b="1" dirty="0"/>
              <a:t>Az ifjú Tornyai János</a:t>
            </a:r>
            <a:r>
              <a:rPr lang="hu-HU" sz="2000" dirty="0"/>
              <a:t/>
            </a:r>
            <a:br>
              <a:rPr lang="hu-HU" sz="2000" dirty="0"/>
            </a:br>
            <a:r>
              <a:rPr lang="hu-HU" sz="2000" dirty="0"/>
              <a:t/>
            </a:r>
            <a:br>
              <a:rPr lang="hu-HU" sz="2000" dirty="0"/>
            </a:br>
            <a:r>
              <a:rPr lang="hu-HU" sz="2000" dirty="0"/>
              <a:t>1892</a:t>
            </a:r>
            <a:br>
              <a:rPr lang="hu-HU" sz="2000" dirty="0"/>
            </a:br>
            <a:r>
              <a:rPr lang="hu-HU" sz="2000" dirty="0"/>
              <a:t/>
            </a:r>
            <a:br>
              <a:rPr lang="hu-HU" sz="2000" dirty="0"/>
            </a:br>
            <a:r>
              <a:rPr lang="hu-HU" sz="2000" dirty="0"/>
              <a:t>fotó: Plohn Illés </a:t>
            </a:r>
          </a:p>
        </p:txBody>
      </p:sp>
      <p:sp>
        <p:nvSpPr>
          <p:cNvPr id="3" name="Dia számának helye 2">
            <a:extLst>
              <a:ext uri="{FF2B5EF4-FFF2-40B4-BE49-F238E27FC236}">
                <a16:creationId xmlns="" xmlns:a16="http://schemas.microsoft.com/office/drawing/2014/main" id="{5AB1A0F2-7D7A-406B-B9A2-A69AABB3F8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D1DEE-205E-4A73-ADEC-34C54E0E1D9E}" type="slidenum">
              <a:rPr lang="hu-HU" smtClean="0"/>
              <a:t>5</a:t>
            </a:fld>
            <a:endParaRPr lang="hu-HU" dirty="0"/>
          </a:p>
        </p:txBody>
      </p:sp>
      <p:pic>
        <p:nvPicPr>
          <p:cNvPr id="4" name="Kép 3">
            <a:extLst>
              <a:ext uri="{FF2B5EF4-FFF2-40B4-BE49-F238E27FC236}">
                <a16:creationId xmlns="" xmlns:a16="http://schemas.microsoft.com/office/drawing/2014/main" id="{34771FB2-F25B-4328-843A-6484B1A5799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74226" y="-49306"/>
            <a:ext cx="4869774" cy="6382871"/>
          </a:xfrm>
          <a:prstGeom prst="rect">
            <a:avLst/>
          </a:prstGeom>
        </p:spPr>
      </p:pic>
      <p:pic>
        <p:nvPicPr>
          <p:cNvPr id="6" name="Kép 5">
            <a:extLst>
              <a:ext uri="{FF2B5EF4-FFF2-40B4-BE49-F238E27FC236}">
                <a16:creationId xmlns="" xmlns:a16="http://schemas.microsoft.com/office/drawing/2014/main" id="{51542F0F-6746-494D-A894-BFEF110B26F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2229" y="6009394"/>
            <a:ext cx="3657917" cy="768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598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="" xmlns:a16="http://schemas.microsoft.com/office/drawing/2014/main" id="{75842236-7C45-434A-A835-A0D3538A03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6263" y="122405"/>
            <a:ext cx="7511473" cy="757653"/>
          </a:xfrm>
        </p:spPr>
        <p:txBody>
          <a:bodyPr>
            <a:normAutofit fontScale="90000"/>
          </a:bodyPr>
          <a:lstStyle/>
          <a:p>
            <a:pPr algn="ctr"/>
            <a:r>
              <a:rPr lang="hu-HU" dirty="0"/>
              <a:t>Acadéimian Julian </a:t>
            </a:r>
            <a:br>
              <a:rPr lang="hu-HU" dirty="0"/>
            </a:br>
            <a:r>
              <a:rPr lang="hu-HU" sz="1600" dirty="0">
                <a:hlinkClick r:id="rId2"/>
              </a:rPr>
              <a:t>https://en.m.wikipedia.org/wiki/File:Academie_Julian.jpg</a:t>
            </a:r>
            <a:r>
              <a:rPr lang="hu-HU" sz="1600" dirty="0"/>
              <a:t/>
            </a:r>
            <a:br>
              <a:rPr lang="hu-HU" sz="1600" dirty="0"/>
            </a:br>
            <a:endParaRPr lang="hu-HU" sz="1600" dirty="0"/>
          </a:p>
        </p:txBody>
      </p:sp>
      <p:sp>
        <p:nvSpPr>
          <p:cNvPr id="3" name="Dia számának helye 2">
            <a:extLst>
              <a:ext uri="{FF2B5EF4-FFF2-40B4-BE49-F238E27FC236}">
                <a16:creationId xmlns="" xmlns:a16="http://schemas.microsoft.com/office/drawing/2014/main" id="{069B0406-7F2E-466C-85C3-625EBC24ED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D1DEE-205E-4A73-ADEC-34C54E0E1D9E}" type="slidenum">
              <a:rPr lang="hu-HU" smtClean="0"/>
              <a:t>6</a:t>
            </a:fld>
            <a:endParaRPr lang="hu-HU" dirty="0"/>
          </a:p>
        </p:txBody>
      </p:sp>
      <p:pic>
        <p:nvPicPr>
          <p:cNvPr id="6" name="Kép 5">
            <a:extLst>
              <a:ext uri="{FF2B5EF4-FFF2-40B4-BE49-F238E27FC236}">
                <a16:creationId xmlns="" xmlns:a16="http://schemas.microsoft.com/office/drawing/2014/main" id="{672EA951-4BD8-4CF6-90A1-955C143EA19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263" y="1113544"/>
            <a:ext cx="7991564" cy="4874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939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 számának hely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D1DEE-205E-4A73-ADEC-34C54E0E1D9E}" type="slidenum">
              <a:rPr lang="hu-HU" smtClean="0"/>
              <a:t>7</a:t>
            </a:fld>
            <a:endParaRPr lang="hu-HU" dirty="0"/>
          </a:p>
        </p:txBody>
      </p:sp>
      <p:pic>
        <p:nvPicPr>
          <p:cNvPr id="3" name="Kép 2">
            <a:extLst>
              <a:ext uri="{FF2B5EF4-FFF2-40B4-BE49-F238E27FC236}">
                <a16:creationId xmlns="" xmlns:a16="http://schemas.microsoft.com/office/drawing/2014/main" id="{04D617D4-E90B-4302-92D8-324D78D9532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6791"/>
            <a:ext cx="4935074" cy="6874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127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="" xmlns:a16="http://schemas.microsoft.com/office/drawing/2014/main" id="{B23F8B21-818D-482C-9EA7-1EE60C5182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4048" y="266515"/>
            <a:ext cx="2993091" cy="1325563"/>
          </a:xfrm>
        </p:spPr>
        <p:txBody>
          <a:bodyPr>
            <a:normAutofit/>
          </a:bodyPr>
          <a:lstStyle/>
          <a:p>
            <a:r>
              <a:rPr lang="hu-HU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Munkácsy Mihály</a:t>
            </a:r>
            <a:endParaRPr lang="hu-HU" sz="2800" dirty="0"/>
          </a:p>
        </p:txBody>
      </p:sp>
      <p:sp>
        <p:nvSpPr>
          <p:cNvPr id="3" name="Dia számának helye 2">
            <a:extLst>
              <a:ext uri="{FF2B5EF4-FFF2-40B4-BE49-F238E27FC236}">
                <a16:creationId xmlns="" xmlns:a16="http://schemas.microsoft.com/office/drawing/2014/main" id="{FD19DB55-6811-4361-904F-0C5EB684B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D1DEE-205E-4A73-ADEC-34C54E0E1D9E}" type="slidenum">
              <a:rPr lang="hu-HU" smtClean="0"/>
              <a:t>8</a:t>
            </a:fld>
            <a:endParaRPr lang="hu-HU" dirty="0"/>
          </a:p>
        </p:txBody>
      </p:sp>
      <p:pic>
        <p:nvPicPr>
          <p:cNvPr id="4" name="Kép 3">
            <a:extLst>
              <a:ext uri="{FF2B5EF4-FFF2-40B4-BE49-F238E27FC236}">
                <a16:creationId xmlns="" xmlns:a16="http://schemas.microsoft.com/office/drawing/2014/main" id="{CE4E06EE-06B4-4400-BA35-F40AFA0D279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575" y="0"/>
            <a:ext cx="4490183" cy="6858000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="" xmlns:a16="http://schemas.microsoft.com/office/drawing/2014/main" id="{4315DD49-1BAB-4500-A122-F7AC423448B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97758" y="726141"/>
            <a:ext cx="4201470" cy="4572000"/>
          </a:xfrm>
          <a:prstGeom prst="rect">
            <a:avLst/>
          </a:prstGeom>
        </p:spPr>
      </p:pic>
      <p:pic>
        <p:nvPicPr>
          <p:cNvPr id="6" name="Kép 5">
            <a:extLst>
              <a:ext uri="{FF2B5EF4-FFF2-40B4-BE49-F238E27FC236}">
                <a16:creationId xmlns="" xmlns:a16="http://schemas.microsoft.com/office/drawing/2014/main" id="{D79EDDE1-9505-4643-85C0-C3E807C9963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18189" y="726141"/>
            <a:ext cx="4160607" cy="3594847"/>
          </a:xfrm>
          <a:prstGeom prst="rect">
            <a:avLst/>
          </a:prstGeom>
        </p:spPr>
      </p:pic>
      <p:sp>
        <p:nvSpPr>
          <p:cNvPr id="7" name="Szövegdoboz 6">
            <a:extLst>
              <a:ext uri="{FF2B5EF4-FFF2-40B4-BE49-F238E27FC236}">
                <a16:creationId xmlns="" xmlns:a16="http://schemas.microsoft.com/office/drawing/2014/main" id="{75AA2983-FAF5-43E8-8990-8BBD5C9C02C8}"/>
              </a:ext>
            </a:extLst>
          </p:cNvPr>
          <p:cNvSpPr txBox="1"/>
          <p:nvPr/>
        </p:nvSpPr>
        <p:spPr>
          <a:xfrm>
            <a:off x="5118848" y="5455364"/>
            <a:ext cx="3917577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Női tanulmányfej 1895</a:t>
            </a:r>
          </a:p>
          <a:p>
            <a:r>
              <a:rPr lang="hu-HU" sz="1400" dirty="0"/>
              <a:t>Olaj, vászon 47x43cm </a:t>
            </a:r>
          </a:p>
          <a:p>
            <a:r>
              <a:rPr lang="hu-HU" dirty="0"/>
              <a:t>Részlet: TORNYAI könyv</a:t>
            </a:r>
          </a:p>
          <a:p>
            <a:r>
              <a:rPr lang="hu-HU" dirty="0"/>
              <a:t>Nagy Imre-Tóth Károly-Nátyi Róbert</a:t>
            </a:r>
          </a:p>
        </p:txBody>
      </p:sp>
    </p:spTree>
    <p:extLst>
      <p:ext uri="{BB962C8B-B14F-4D97-AF65-F5344CB8AC3E}">
        <p14:creationId xmlns:p14="http://schemas.microsoft.com/office/powerpoint/2010/main" val="1662871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="" xmlns:a16="http://schemas.microsoft.com/office/drawing/2014/main" id="{57A3D687-D3B5-4121-8F7C-FF01BECFCF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512" y="121024"/>
            <a:ext cx="7200900" cy="891988"/>
          </a:xfrm>
        </p:spPr>
        <p:txBody>
          <a:bodyPr>
            <a:normAutofit fontScale="90000"/>
          </a:bodyPr>
          <a:lstStyle/>
          <a:p>
            <a:r>
              <a:rPr lang="hu-HU" dirty="0"/>
              <a:t/>
            </a:r>
            <a:br>
              <a:rPr lang="hu-HU" dirty="0"/>
            </a:br>
            <a:r>
              <a:rPr lang="hu-HU" sz="1400" dirty="0">
                <a:effectLst/>
                <a:latin typeface="Times New Roman" panose="02020603050405020304" pitchFamily="18" charset="0"/>
              </a:rPr>
              <a:t/>
            </a:r>
            <a:br>
              <a:rPr lang="hu-HU" sz="1400" dirty="0">
                <a:effectLst/>
                <a:latin typeface="Times New Roman" panose="02020603050405020304" pitchFamily="18" charset="0"/>
              </a:rPr>
            </a:br>
            <a:r>
              <a:rPr lang="hu-HU" sz="1400" dirty="0">
                <a:effectLst/>
                <a:latin typeface="Times New Roman" panose="02020603050405020304" pitchFamily="18" charset="0"/>
              </a:rPr>
              <a:t>Párizs, 1894. aug. 23. </a:t>
            </a:r>
            <a:br>
              <a:rPr lang="hu-HU" sz="1400" dirty="0">
                <a:effectLst/>
                <a:latin typeface="Times New Roman" panose="02020603050405020304" pitchFamily="18" charset="0"/>
              </a:rPr>
            </a:br>
            <a:r>
              <a:rPr lang="hu-HU" sz="1400" dirty="0">
                <a:effectLst/>
                <a:latin typeface="Times New Roman" panose="02020603050405020304" pitchFamily="18" charset="0"/>
              </a:rPr>
              <a:t>(Bodnár Éva: Tornyai János Dr. Baksa Lajos polgármesterhez 1894. aug. 23-án írt levele. Az újra felfedezett Tornyai. Budapest, 1986.)</a:t>
            </a:r>
            <a:br>
              <a:rPr lang="hu-HU" sz="1400" dirty="0">
                <a:effectLst/>
                <a:latin typeface="Times New Roman" panose="02020603050405020304" pitchFamily="18" charset="0"/>
              </a:rPr>
            </a:br>
            <a:r>
              <a:rPr lang="hu-HU" sz="1400" dirty="0">
                <a:effectLst/>
                <a:latin typeface="Times New Roman" panose="02020603050405020304" pitchFamily="18" charset="0"/>
              </a:rPr>
              <a:t> </a:t>
            </a:r>
            <a:r>
              <a:rPr lang="hu-HU" sz="2700" dirty="0"/>
              <a:t>Munkácsy ajánló sorai: </a:t>
            </a:r>
            <a:br>
              <a:rPr lang="hu-HU" sz="2700" dirty="0"/>
            </a:br>
            <a:r>
              <a:rPr lang="hu-HU" sz="2700" dirty="0"/>
              <a:t/>
            </a:r>
            <a:br>
              <a:rPr lang="hu-HU" sz="2700" dirty="0"/>
            </a:br>
            <a:r>
              <a:rPr lang="hu-HU" sz="2700" dirty="0"/>
              <a:t>Alulírott megtekintve Tornyai János fiatal festő munkáit, meleg szívvel ajánlom őt a nagytekintetű Városi tanács becses figyelmébe és pártfogásába. </a:t>
            </a:r>
            <a:br>
              <a:rPr lang="hu-HU" sz="2700" dirty="0"/>
            </a:br>
            <a:r>
              <a:rPr lang="hu-HU" sz="2700" dirty="0"/>
              <a:t/>
            </a:r>
            <a:br>
              <a:rPr lang="hu-HU" sz="2700" dirty="0"/>
            </a:br>
            <a:r>
              <a:rPr lang="hu-HU" sz="2700" dirty="0"/>
              <a:t>Paris. 1895. márc. 8. Munkácsy Mihály </a:t>
            </a:r>
            <a:br>
              <a:rPr lang="hu-HU" sz="2700" dirty="0"/>
            </a:br>
            <a:r>
              <a:rPr lang="hu-HU" sz="2700" dirty="0"/>
              <a:t/>
            </a:r>
            <a:br>
              <a:rPr lang="hu-HU" sz="2700" dirty="0"/>
            </a:br>
            <a:r>
              <a:rPr lang="hu-HU" sz="2700" dirty="0"/>
              <a:t>[Munkácsy ajánló sorai megtalálhatók az MNG gyűjteményében is.] </a:t>
            </a:r>
          </a:p>
        </p:txBody>
      </p:sp>
      <p:sp>
        <p:nvSpPr>
          <p:cNvPr id="3" name="Dia számának helye 2">
            <a:extLst>
              <a:ext uri="{FF2B5EF4-FFF2-40B4-BE49-F238E27FC236}">
                <a16:creationId xmlns="" xmlns:a16="http://schemas.microsoft.com/office/drawing/2014/main" id="{A9723479-112D-47EC-AD46-8D0F478D87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D1DEE-205E-4A73-ADEC-34C54E0E1D9E}" type="slidenum">
              <a:rPr lang="hu-HU" smtClean="0"/>
              <a:t>9</a:t>
            </a:fld>
            <a:endParaRPr lang="hu-HU" dirty="0"/>
          </a:p>
        </p:txBody>
      </p:sp>
      <p:sp>
        <p:nvSpPr>
          <p:cNvPr id="5" name="Szövegdoboz 4">
            <a:extLst>
              <a:ext uri="{FF2B5EF4-FFF2-40B4-BE49-F238E27FC236}">
                <a16:creationId xmlns="" xmlns:a16="http://schemas.microsoft.com/office/drawing/2014/main" id="{CBD0B497-1155-4C59-8C99-5F66852D78D4}"/>
              </a:ext>
            </a:extLst>
          </p:cNvPr>
          <p:cNvSpPr txBox="1"/>
          <p:nvPr/>
        </p:nvSpPr>
        <p:spPr>
          <a:xfrm>
            <a:off x="842229" y="5536647"/>
            <a:ext cx="7701136" cy="9848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2000" dirty="0">
                <a:hlinkClick r:id="rId2"/>
              </a:rPr>
              <a:t>https://library.hungaricana.hu/hu/view/SzeremleiTarsasagEK_2009/?query=Tornyai%20J%C3%A1nos%20fest%C5%91&amp;pg=350&amp;layout=s</a:t>
            </a:r>
            <a:endParaRPr lang="hu-HU" sz="2000" dirty="0"/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4212112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Körülvágás">
  <a:themeElements>
    <a:clrScheme name="Körülvágás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Körülvágás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Körülvágás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Crop" id="{EC9488ED-E761-4D60-9AC4-764D1FE2C171}" vid="{CE19780C-D67D-4C13-9DE9-A52BC3BA51B4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TM10001105[[fn=Körülvágás]]</Template>
  <TotalTime>9209</TotalTime>
  <Words>230</Words>
  <Application>Microsoft Office PowerPoint</Application>
  <PresentationFormat>Diavetítés a képernyőre (4:3 oldalarány)</PresentationFormat>
  <Paragraphs>78</Paragraphs>
  <Slides>32</Slides>
  <Notes>0</Notes>
  <HiddenSlides>0</HiddenSlides>
  <MMClips>0</MMClips>
  <ScaleCrop>false</ScaleCrop>
  <HeadingPairs>
    <vt:vector size="4" baseType="variant">
      <vt:variant>
        <vt:lpstr>Téma</vt:lpstr>
      </vt:variant>
      <vt:variant>
        <vt:i4>1</vt:i4>
      </vt:variant>
      <vt:variant>
        <vt:lpstr>Diacímek</vt:lpstr>
      </vt:variant>
      <vt:variant>
        <vt:i4>32</vt:i4>
      </vt:variant>
    </vt:vector>
  </HeadingPairs>
  <TitlesOfParts>
    <vt:vector size="33" baseType="lpstr">
      <vt:lpstr>Körülvágás</vt:lpstr>
      <vt:lpstr>Csaknem 40 év után újra Tornyai János-kiállítás nyílt a Szolnoki Galériában </vt:lpstr>
      <vt:lpstr>PowerPoint bemutató</vt:lpstr>
      <vt:lpstr>Ajtóban álló nő  1933–34</vt:lpstr>
      <vt:lpstr>PowerPoint bemutató</vt:lpstr>
      <vt:lpstr>Az ifjú Tornyai János  1892  fotó: Plohn Illés </vt:lpstr>
      <vt:lpstr>Acadéimian Julian  https://en.m.wikipedia.org/wiki/File:Academie_Julian.jpg </vt:lpstr>
      <vt:lpstr>PowerPoint bemutató</vt:lpstr>
      <vt:lpstr>Munkácsy Mihály</vt:lpstr>
      <vt:lpstr>  Párizs, 1894. aug. 23.  (Bodnár Éva: Tornyai János Dr. Baksa Lajos polgármesterhez 1894. aug. 23-án írt levele. Az újra felfedezett Tornyai. Budapest, 1986.)  Munkácsy ajánló sorai:   Alulírott megtekintve Tornyai János fiatal festő munkáit, meleg szívvel ajánlom őt a nagytekintetű Városi tanács becses figyelmébe és pártfogásába.   Paris. 1895. márc. 8. Munkácsy Mihály   [Munkácsy ajánló sorai megtalálhatók az MNG gyűjteményében is.] </vt:lpstr>
      <vt:lpstr>PowerPoint bemutató</vt:lpstr>
      <vt:lpstr>PowerPoint bemutató</vt:lpstr>
      <vt:lpstr>MAGYAR NEMZETI DIGITÁLIS ARCHIVUM https://mandadb.hu/tetel/60964/Tornyai_Janos_Bus_magyar_sors_Oneletrajz__leirokartonja 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Tornyai és Mári</vt:lpstr>
      <vt:lpstr>PowerPoint bemutató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Tornyai János</dc:title>
  <dc:creator>Haranghy Géza</dc:creator>
  <cp:lastModifiedBy>Judit</cp:lastModifiedBy>
  <cp:revision>56</cp:revision>
  <dcterms:created xsi:type="dcterms:W3CDTF">2024-03-05T12:39:24Z</dcterms:created>
  <dcterms:modified xsi:type="dcterms:W3CDTF">2026-02-26T13:44:44Z</dcterms:modified>
</cp:coreProperties>
</file>