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256" r:id="rId2"/>
    <p:sldId id="271" r:id="rId3"/>
    <p:sldId id="264" r:id="rId4"/>
    <p:sldId id="275" r:id="rId5"/>
    <p:sldId id="294" r:id="rId6"/>
    <p:sldId id="258" r:id="rId7"/>
    <p:sldId id="276" r:id="rId8"/>
    <p:sldId id="277" r:id="rId9"/>
    <p:sldId id="259" r:id="rId10"/>
    <p:sldId id="260" r:id="rId11"/>
    <p:sldId id="265" r:id="rId12"/>
    <p:sldId id="284" r:id="rId13"/>
    <p:sldId id="267" r:id="rId14"/>
    <p:sldId id="268" r:id="rId15"/>
    <p:sldId id="269" r:id="rId16"/>
    <p:sldId id="270" r:id="rId17"/>
    <p:sldId id="280" r:id="rId18"/>
    <p:sldId id="278" r:id="rId19"/>
    <p:sldId id="279" r:id="rId20"/>
    <p:sldId id="281" r:id="rId21"/>
    <p:sldId id="295" r:id="rId22"/>
    <p:sldId id="262" r:id="rId23"/>
    <p:sldId id="282" r:id="rId24"/>
    <p:sldId id="286" r:id="rId25"/>
    <p:sldId id="287" r:id="rId26"/>
    <p:sldId id="285" r:id="rId27"/>
    <p:sldId id="288" r:id="rId28"/>
    <p:sldId id="289" r:id="rId29"/>
    <p:sldId id="290" r:id="rId30"/>
    <p:sldId id="291" r:id="rId31"/>
    <p:sldId id="292" r:id="rId32"/>
    <p:sldId id="298" r:id="rId33"/>
    <p:sldId id="297" r:id="rId34"/>
    <p:sldId id="299" r:id="rId35"/>
    <p:sldId id="300" r:id="rId36"/>
    <p:sldId id="296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9" r:id="rId45"/>
    <p:sldId id="308" r:id="rId46"/>
    <p:sldId id="310" r:id="rId47"/>
    <p:sldId id="311" r:id="rId48"/>
    <p:sldId id="312" r:id="rId49"/>
    <p:sldId id="313" r:id="rId50"/>
    <p:sldId id="314" r:id="rId51"/>
    <p:sldId id="315" r:id="rId52"/>
    <p:sldId id="333" r:id="rId53"/>
    <p:sldId id="316" r:id="rId54"/>
    <p:sldId id="317" r:id="rId55"/>
    <p:sldId id="318" r:id="rId56"/>
    <p:sldId id="319" r:id="rId57"/>
    <p:sldId id="321" r:id="rId58"/>
    <p:sldId id="320" r:id="rId59"/>
    <p:sldId id="322" r:id="rId60"/>
    <p:sldId id="327" r:id="rId61"/>
    <p:sldId id="323" r:id="rId62"/>
    <p:sldId id="324" r:id="rId63"/>
    <p:sldId id="325" r:id="rId64"/>
    <p:sldId id="326" r:id="rId65"/>
    <p:sldId id="330" r:id="rId66"/>
    <p:sldId id="331" r:id="rId67"/>
    <p:sldId id="329" r:id="rId68"/>
    <p:sldId id="334" r:id="rId69"/>
    <p:sldId id="332" r:id="rId7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123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0B062-F975-477B-88E9-4D0FABAABFC3}" type="datetimeFigureOut">
              <a:rPr lang="hu-HU" smtClean="0"/>
              <a:pPr/>
              <a:t>2026.03.24.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1928EE-1CEE-4E78-A20E-9532E2CD8E9F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F0757-18E3-4A7A-B02B-168B85F59942}" type="slidenum">
              <a:rPr lang="hu-HU" smtClean="0"/>
              <a:pPr/>
              <a:t>55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F0757-18E3-4A7A-B02B-168B85F59942}" type="slidenum">
              <a:rPr lang="hu-HU" smtClean="0"/>
              <a:pPr/>
              <a:t>56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928EE-1CEE-4E78-A20E-9532E2CD8E9F}" type="slidenum">
              <a:rPr lang="hu-HU" smtClean="0"/>
              <a:pPr/>
              <a:t>58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F0757-18E3-4A7A-B02B-168B85F59942}" type="slidenum">
              <a:rPr lang="hu-HU" smtClean="0"/>
              <a:pPr/>
              <a:t>66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ED99-DF15-42E3-930C-5215651F19E9}" type="datetimeFigureOut">
              <a:rPr lang="hu-HU" smtClean="0"/>
              <a:pPr/>
              <a:t>2026.03.24.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3308-030C-4C2B-915C-EC433E13BDF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ED99-DF15-42E3-930C-5215651F19E9}" type="datetimeFigureOut">
              <a:rPr lang="hu-HU" smtClean="0"/>
              <a:pPr/>
              <a:t>2026.03.24.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3308-030C-4C2B-915C-EC433E13BDF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ED99-DF15-42E3-930C-5215651F19E9}" type="datetimeFigureOut">
              <a:rPr lang="hu-HU" smtClean="0"/>
              <a:pPr/>
              <a:t>2026.03.24.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3308-030C-4C2B-915C-EC433E13BDF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ED99-DF15-42E3-930C-5215651F19E9}" type="datetimeFigureOut">
              <a:rPr lang="hu-HU" smtClean="0"/>
              <a:pPr/>
              <a:t>2026.03.24.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3308-030C-4C2B-915C-EC433E13BDF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ED99-DF15-42E3-930C-5215651F19E9}" type="datetimeFigureOut">
              <a:rPr lang="hu-HU" smtClean="0"/>
              <a:pPr/>
              <a:t>2026.03.24.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3308-030C-4C2B-915C-EC433E13BDF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ED99-DF15-42E3-930C-5215651F19E9}" type="datetimeFigureOut">
              <a:rPr lang="hu-HU" smtClean="0"/>
              <a:pPr/>
              <a:t>2026.03.24.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3308-030C-4C2B-915C-EC433E13BDF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ED99-DF15-42E3-930C-5215651F19E9}" type="datetimeFigureOut">
              <a:rPr lang="hu-HU" smtClean="0"/>
              <a:pPr/>
              <a:t>2026.03.24.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3308-030C-4C2B-915C-EC433E13BDF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ED99-DF15-42E3-930C-5215651F19E9}" type="datetimeFigureOut">
              <a:rPr lang="hu-HU" smtClean="0"/>
              <a:pPr/>
              <a:t>2026.03.24.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3308-030C-4C2B-915C-EC433E13BDF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ED99-DF15-42E3-930C-5215651F19E9}" type="datetimeFigureOut">
              <a:rPr lang="hu-HU" smtClean="0"/>
              <a:pPr/>
              <a:t>2026.03.24.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3308-030C-4C2B-915C-EC433E13BDF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ED99-DF15-42E3-930C-5215651F19E9}" type="datetimeFigureOut">
              <a:rPr lang="hu-HU" smtClean="0"/>
              <a:pPr/>
              <a:t>2026.03.24.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3308-030C-4C2B-915C-EC433E13BDF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ED99-DF15-42E3-930C-5215651F19E9}" type="datetimeFigureOut">
              <a:rPr lang="hu-HU" smtClean="0"/>
              <a:pPr/>
              <a:t>2026.03.24.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3308-030C-4C2B-915C-EC433E13BDF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4ED99-DF15-42E3-930C-5215651F19E9}" type="datetimeFigureOut">
              <a:rPr lang="hu-HU" smtClean="0"/>
              <a:pPr/>
              <a:t>2026.03.24.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B3308-030C-4C2B-915C-EC433E13BDF9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minden-ami-magyar.hu/kep.php?file=2007/20071002-184402-56c6.txd&amp;view=1&amp;&amp;res=1280x768&amp;MAM=amkra0dmddc5ismf7qmp06merp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kronika.ro/erdelyi-hirek/europai-szellemisegre-vallott-husz-evvel-ezelott-az-aradi-szabadsag-szobor-ujraallitasa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hu.wikipedia.org/wiki/Budapest_XIV._ker%C3%BClete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hyperlink" Target="https://www.kozterkep.hu/23111/tisza-istvan" TargetMode="Externa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467544" y="2105561"/>
            <a:ext cx="8208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latin typeface="Arial Black" pitchFamily="34" charset="0"/>
              </a:rPr>
              <a:t>A MILLENNIUM SZOBRÁSZA</a:t>
            </a:r>
          </a:p>
          <a:p>
            <a:pPr algn="ctr"/>
            <a:r>
              <a:rPr lang="hu-HU" sz="4000" b="1" dirty="0" smtClean="0">
                <a:latin typeface="Arial Black" pitchFamily="34" charset="0"/>
              </a:rPr>
              <a:t> ZALA GYÖRGY</a:t>
            </a:r>
            <a:endParaRPr lang="hu-HU" sz="4000" b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1412776"/>
            <a:ext cx="30598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endParaRPr lang="hu-HU" sz="2400" b="1" u="sng" dirty="0" smtClean="0"/>
          </a:p>
          <a:p>
            <a:pPr algn="ctr">
              <a:lnSpc>
                <a:spcPts val="2400"/>
              </a:lnSpc>
            </a:pPr>
            <a:r>
              <a:rPr lang="hu-HU" sz="2400" b="1" u="sng" dirty="0" err="1" smtClean="0"/>
              <a:t>Jablonszky</a:t>
            </a:r>
            <a:r>
              <a:rPr lang="hu-HU" sz="2400" b="1" u="sng" dirty="0" smtClean="0"/>
              <a:t> </a:t>
            </a:r>
            <a:r>
              <a:rPr lang="hu-HU" sz="2400" b="1" u="sng" dirty="0" smtClean="0"/>
              <a:t>Vince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aradi vértanúk emlékoszlopa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1871</a:t>
            </a:r>
            <a:endParaRPr lang="hu-HU" sz="2400" u="sng" dirty="0" smtClean="0"/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1881</a:t>
            </a:r>
            <a:r>
              <a:rPr lang="hu-HU" sz="2400" dirty="0" smtClean="0"/>
              <a:t>. október 6</a:t>
            </a:r>
            <a:r>
              <a:rPr lang="hu-HU" sz="2400" b="1" dirty="0" smtClean="0"/>
              <a:t>. </a:t>
            </a:r>
          </a:p>
          <a:p>
            <a:pPr algn="ctr">
              <a:lnSpc>
                <a:spcPts val="2400"/>
              </a:lnSpc>
            </a:pPr>
            <a:endParaRPr lang="hu-HU" sz="2400" dirty="0"/>
          </a:p>
        </p:txBody>
      </p:sp>
      <p:pic>
        <p:nvPicPr>
          <p:cNvPr id="15364" name="Picture 4" descr="https://s3.eu-central-1.amazonaws.com/kozterkep/photos/014bb32699be2e76a383f1d3a3d04948_1.jpg"/>
          <p:cNvPicPr>
            <a:picLocks noChangeAspect="1" noChangeArrowheads="1"/>
          </p:cNvPicPr>
          <p:nvPr/>
        </p:nvPicPr>
        <p:blipFill>
          <a:blip r:embed="rId2" cstate="email">
            <a:lum bright="10000" contrast="10000"/>
          </a:blip>
          <a:srcRect/>
          <a:stretch>
            <a:fillRect/>
          </a:stretch>
        </p:blipFill>
        <p:spPr bwMode="auto">
          <a:xfrm>
            <a:off x="3053239" y="0"/>
            <a:ext cx="609076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1520" y="188640"/>
            <a:ext cx="8640960" cy="132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Zala György</a:t>
            </a:r>
            <a:r>
              <a:rPr lang="hu-HU" sz="2400" b="1" dirty="0" smtClean="0"/>
              <a:t>: Az aradi Szabadság szobor,</a:t>
            </a:r>
            <a:r>
              <a:rPr lang="hu-HU" sz="2400" dirty="0" smtClean="0"/>
              <a:t> 1890 október6-i aradi szoboravatási ünnepség fotója,Vasárnapi Újság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Tömeg </a:t>
            </a:r>
            <a:r>
              <a:rPr lang="hu-HU" sz="2400" dirty="0"/>
              <a:t>az 1890. október 6-i aradi szoboravatási ünnepségen. Forrás: Vasárnapi </a:t>
            </a:r>
            <a:r>
              <a:rPr lang="hu-HU" sz="2400" dirty="0" err="1"/>
              <a:t>Ujság</a:t>
            </a:r>
            <a:endParaRPr lang="hu-HU" sz="2400" dirty="0"/>
          </a:p>
        </p:txBody>
      </p:sp>
      <p:pic>
        <p:nvPicPr>
          <p:cNvPr id="22532" name="Picture 4" descr="https://upload.wikimedia.org/wikipedia/commons/4/43/Az_1890._okt%C3%B3ber_6-i_aradi_szoboravat%C3%A1si_%C3%BCnneps%C3%A9g_Vasarnapi_Ujs%C3%A1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85143" y="1484784"/>
            <a:ext cx="7173714" cy="5105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upload.wikimedia.org/wikipedia/commons/0/09/Szabads%C3%A1g-szobor_Arad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0616" y="908720"/>
            <a:ext cx="7662768" cy="5747076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179512" y="260648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Zala György</a:t>
            </a:r>
            <a:r>
              <a:rPr lang="hu-HU" sz="2400" b="1" dirty="0" smtClean="0"/>
              <a:t>: A Szabadság-szobor,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.Avatás:1890. október 6. Románia, Arad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2" descr="Kattintásra nagyobb ké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07904" y="36189"/>
            <a:ext cx="5184576" cy="6821811"/>
          </a:xfrm>
          <a:prstGeom prst="rect">
            <a:avLst/>
          </a:prstGeom>
          <a:noFill/>
        </p:spPr>
      </p:pic>
      <p:pic>
        <p:nvPicPr>
          <p:cNvPr id="189444" name="Picture 4" descr="http://minden-ami-magyar.hu/pic/pc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3200" y="-274638"/>
            <a:ext cx="95250" cy="95250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179512" y="1124744"/>
            <a:ext cx="33843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>
                <a:cs typeface="Times New Roman" pitchFamily="18" charset="0"/>
              </a:rPr>
              <a:t>Z</a:t>
            </a:r>
            <a:r>
              <a:rPr lang="hu-HU" sz="2400" b="1" u="sng" dirty="0" smtClean="0">
                <a:solidFill>
                  <a:srgbClr val="000000"/>
                </a:solidFill>
                <a:cs typeface="Times New Roman" pitchFamily="18" charset="0"/>
              </a:rPr>
              <a:t>ala György </a:t>
            </a:r>
            <a:endParaRPr lang="hu-HU" sz="2400" b="1" u="sng" dirty="0" smtClean="0">
              <a:solidFill>
                <a:srgbClr val="0000FF"/>
              </a:solidFill>
              <a:cs typeface="Times New Roman" pitchFamily="18" charset="0"/>
            </a:endParaRPr>
          </a:p>
          <a:p>
            <a:pPr algn="ctr">
              <a:lnSpc>
                <a:spcPts val="2400"/>
              </a:lnSpc>
            </a:pPr>
            <a:r>
              <a:rPr lang="hu-HU" sz="2400" b="1" dirty="0" smtClean="0">
                <a:solidFill>
                  <a:srgbClr val="000000"/>
                </a:solidFill>
                <a:cs typeface="Times New Roman" pitchFamily="18" charset="0"/>
              </a:rPr>
              <a:t>Az aradi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>
                <a:solidFill>
                  <a:srgbClr val="000000"/>
                </a:solidFill>
                <a:cs typeface="Times New Roman" pitchFamily="18" charset="0"/>
              </a:rPr>
              <a:t> Szabadság-szobor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hu-HU" sz="2400" dirty="0" smtClean="0"/>
              <a:t>avatás 2004. április 25.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avatás: 1890. október 6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>
                <a:solidFill>
                  <a:srgbClr val="000000"/>
                </a:solidFill>
                <a:cs typeface="Times New Roman" pitchFamily="18" charset="0"/>
              </a:rPr>
              <a:t>bronz, kő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>
                <a:solidFill>
                  <a:srgbClr val="000000"/>
                </a:solidFill>
                <a:cs typeface="Times New Roman" pitchFamily="18" charset="0"/>
              </a:rPr>
              <a:t>1890. október 6-tól 1925-ig állt eredeti helyén, Aradon a színház mögötti Szabadság téren</a:t>
            </a:r>
            <a:r>
              <a:rPr lang="hu-HU" sz="2400" u="sng" dirty="0" smtClean="0">
                <a:cs typeface="Arial" pitchFamily="34" charset="0"/>
              </a:rPr>
              <a:t> 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books/hu/5/5f/Arad_szabadsagszobor.JPG"/>
          <p:cNvPicPr>
            <a:picLocks noChangeAspect="1" noChangeArrowheads="1"/>
          </p:cNvPicPr>
          <p:nvPr/>
        </p:nvPicPr>
        <p:blipFill>
          <a:blip r:embed="rId2" cstate="email">
            <a:lum bright="20000"/>
          </a:blip>
          <a:srcRect/>
          <a:stretch>
            <a:fillRect/>
          </a:stretch>
        </p:blipFill>
        <p:spPr bwMode="auto">
          <a:xfrm>
            <a:off x="3419872" y="0"/>
            <a:ext cx="5312373" cy="6858000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980728"/>
            <a:ext cx="3275856" cy="1019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Zala György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Szabadság szobor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A főalak Hungária</a:t>
            </a:r>
            <a:endParaRPr lang="hu-H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upload.wikimedia.org/wikipedia/commons/5/5f/Szabads%C3%A1g_szobor_Arad_Hung%C3%A1ria_alak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5556" y="692696"/>
            <a:ext cx="7992888" cy="5994666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179512" y="188640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u="sng" dirty="0" smtClean="0"/>
              <a:t>Zala György</a:t>
            </a:r>
            <a:r>
              <a:rPr lang="hu-HU" sz="2400" b="1" dirty="0" smtClean="0"/>
              <a:t>: Szabadság szobor- A főalak, Hungária</a:t>
            </a:r>
            <a:r>
              <a:rPr lang="hu-HU" sz="2400" dirty="0" smtClean="0"/>
              <a:t> (részlet) </a:t>
            </a:r>
            <a:endParaRPr lang="hu-H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9512" y="260648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u="sng" dirty="0" smtClean="0"/>
              <a:t>Zala György</a:t>
            </a:r>
            <a:r>
              <a:rPr lang="hu-HU" sz="2400" b="1" dirty="0" smtClean="0"/>
              <a:t>: Szabadság szobor, Arad (részlet)</a:t>
            </a:r>
            <a:r>
              <a:rPr lang="hu-HU" sz="2400" dirty="0" smtClean="0"/>
              <a:t> </a:t>
            </a:r>
            <a:r>
              <a:rPr lang="hu-HU" sz="2400" b="1" dirty="0" smtClean="0"/>
              <a:t>Ébredő szabadság.</a:t>
            </a:r>
            <a:r>
              <a:rPr lang="hu-HU" sz="2400" dirty="0" smtClean="0"/>
              <a:t> Egy nőalak, két kezén széttépett láncokkal, arcán a kiállott szenvedésnek, de egyúttal a jövő iránti lelkesedésnek kifejezésével, s a föléje hajló Géniuszra tekint, ki széttörte bilincseit, kezébe adta a kardot.</a:t>
            </a:r>
          </a:p>
          <a:p>
            <a:r>
              <a:rPr lang="hu-HU" sz="2400" dirty="0" smtClean="0"/>
              <a:t> </a:t>
            </a:r>
            <a:endParaRPr lang="hu-HU" sz="2400" dirty="0"/>
          </a:p>
        </p:txBody>
      </p:sp>
      <p:pic>
        <p:nvPicPr>
          <p:cNvPr id="25602" name="Picture 2" descr="Az Ébredő szabadság csopor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49219" y="1851416"/>
            <a:ext cx="6423925" cy="4817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79512" y="566678"/>
            <a:ext cx="43924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000" dirty="0" smtClean="0"/>
              <a:t> Zala koncepciójában egy klasszikus kifejezésű ifjú, duzzadó erővel, arcán az elszántság tekintetével. Fején sisak, jobb kezével földre támasztott buzogányt markol. A szoborcsoport egyik alakjával, a </a:t>
            </a:r>
            <a:r>
              <a:rPr lang="hu-HU" sz="2000" i="1" dirty="0" smtClean="0"/>
              <a:t>„Harckészség”</a:t>
            </a:r>
            <a:r>
              <a:rPr lang="hu-HU" sz="2000" dirty="0" err="1" smtClean="0"/>
              <a:t>-gel</a:t>
            </a:r>
            <a:r>
              <a:rPr lang="hu-HU" sz="2000" dirty="0" smtClean="0"/>
              <a:t> elnyerte a Trefort Ágoston miniszter által alapított művészeti nagy aranyérmet is. </a:t>
            </a:r>
            <a:endParaRPr lang="hu-HU" sz="2000" dirty="0"/>
          </a:p>
        </p:txBody>
      </p:sp>
      <p:pic>
        <p:nvPicPr>
          <p:cNvPr id="5" name="Picture 2" descr="Kattintásra nagyobb ké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754603"/>
            <a:ext cx="4572000" cy="6103397"/>
          </a:xfrm>
          <a:prstGeom prst="rect">
            <a:avLst/>
          </a:prstGeom>
          <a:noFill/>
        </p:spPr>
      </p:pic>
      <p:pic>
        <p:nvPicPr>
          <p:cNvPr id="6" name="Picture 2" descr="A Harckészség közelrő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3140968"/>
            <a:ext cx="3512546" cy="3717032"/>
          </a:xfrm>
          <a:prstGeom prst="rect">
            <a:avLst/>
          </a:prstGeom>
          <a:noFill/>
        </p:spPr>
      </p:pic>
      <p:sp>
        <p:nvSpPr>
          <p:cNvPr id="7" name="Téglalap 6"/>
          <p:cNvSpPr/>
          <p:nvPr/>
        </p:nvSpPr>
        <p:spPr>
          <a:xfrm>
            <a:off x="251520" y="188640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u="sng" dirty="0" smtClean="0"/>
              <a:t>Zala György:</a:t>
            </a:r>
            <a:r>
              <a:rPr lang="hu-HU" sz="2400" b="1" dirty="0" smtClean="0"/>
              <a:t> Szabadság szobor- Harckészség </a:t>
            </a:r>
            <a:r>
              <a:rPr lang="hu-HU" sz="2400" dirty="0" smtClean="0"/>
              <a:t>,1889, bronz, Arad,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Kattintásra nagyobb ké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79912" y="0"/>
            <a:ext cx="5137266" cy="6858000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179512" y="836712"/>
            <a:ext cx="33843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Zala György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 </a:t>
            </a:r>
            <a:r>
              <a:rPr lang="hu-HU" sz="2400" b="1" dirty="0" smtClean="0"/>
              <a:t>Szabadság szobor</a:t>
            </a:r>
            <a:endParaRPr lang="hu-HU" sz="2400" dirty="0" smtClean="0"/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Áldozatkészség alak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(részlet)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Arad </a:t>
            </a:r>
          </a:p>
          <a:p>
            <a:pPr algn="ctr">
              <a:lnSpc>
                <a:spcPts val="2400"/>
              </a:lnSpc>
            </a:pPr>
            <a:endParaRPr lang="hu-HU" sz="2400" dirty="0" smtClean="0"/>
          </a:p>
        </p:txBody>
      </p:sp>
      <p:sp>
        <p:nvSpPr>
          <p:cNvPr id="6" name="Téglalap 5"/>
          <p:cNvSpPr/>
          <p:nvPr/>
        </p:nvSpPr>
        <p:spPr>
          <a:xfrm>
            <a:off x="251520" y="2780928"/>
            <a:ext cx="33123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Az </a:t>
            </a:r>
            <a:r>
              <a:rPr lang="hu-HU" sz="2400" b="1" dirty="0" smtClean="0"/>
              <a:t>"Áldozatkészség"</a:t>
            </a:r>
            <a:r>
              <a:rPr lang="hu-HU" sz="2400" dirty="0" err="1" smtClean="0"/>
              <a:t>-nél</a:t>
            </a:r>
            <a:r>
              <a:rPr lang="hu-HU" sz="2400" dirty="0" smtClean="0"/>
              <a:t> egy nőalak egy diadémot, mint legdrágább kincsét, fejéről leveszi és a haza oltárára helyezi. Az oltárt görög </a:t>
            </a:r>
            <a:r>
              <a:rPr lang="hu-HU" sz="2400" dirty="0" err="1" smtClean="0"/>
              <a:t>triposszal</a:t>
            </a:r>
            <a:r>
              <a:rPr lang="hu-HU" sz="2400" dirty="0" smtClean="0"/>
              <a:t> fejezte ki.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692696"/>
            <a:ext cx="341987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Zala György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Szabadság szobor Haldokló katona </a:t>
            </a:r>
            <a:r>
              <a:rPr lang="hu-HU" sz="2400" dirty="0" smtClean="0"/>
              <a:t>(harcos)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</a:t>
            </a:r>
            <a:r>
              <a:rPr lang="hu-HU" sz="2400" dirty="0" smtClean="0"/>
              <a:t>Arad</a:t>
            </a:r>
            <a:endParaRPr lang="hu-HU" sz="2400" dirty="0"/>
          </a:p>
          <a:p>
            <a:r>
              <a:rPr lang="hu-HU" sz="2400" dirty="0" smtClean="0"/>
              <a:t> </a:t>
            </a:r>
            <a:endParaRPr lang="hu-HU" sz="2400" dirty="0"/>
          </a:p>
        </p:txBody>
      </p:sp>
      <p:pic>
        <p:nvPicPr>
          <p:cNvPr id="15362" name="Picture 2" descr="Kattintásra nagyobb ké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19075" y="0"/>
            <a:ext cx="5137265" cy="6858000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179512" y="2636912"/>
            <a:ext cx="32403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 </a:t>
            </a:r>
            <a:r>
              <a:rPr lang="hu-HU" b="1" dirty="0" smtClean="0"/>
              <a:t>"Haldokló harcos"</a:t>
            </a:r>
            <a:r>
              <a:rPr lang="hu-HU" dirty="0" err="1" smtClean="0"/>
              <a:t>-nál</a:t>
            </a:r>
            <a:r>
              <a:rPr lang="hu-HU" dirty="0" smtClean="0"/>
              <a:t> egy nőalak  a haldokló hősre támaszkodik. Tekintetével az eget keresi, mintha az ég irgalmát kívánná, amint karjával a leroskadt hőst emeli, a harci zászlót a szívéhez szorítván, rajta e jelmondattal: "Ha Isten velünk, ki ellenünk". A haldokló harcosnál egy </a:t>
            </a:r>
            <a:r>
              <a:rPr lang="hu-HU" dirty="0" err="1" smtClean="0"/>
              <a:t>Niobe</a:t>
            </a:r>
            <a:r>
              <a:rPr lang="hu-HU" dirty="0" smtClean="0"/>
              <a:t> csoport lebegett a művész előtt: a görög klasszikus fájdalom mélysége és szépsége.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9512" y="1340768"/>
            <a:ext cx="3240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 smtClean="0"/>
              <a:t>Zala György fotója</a:t>
            </a:r>
          </a:p>
          <a:p>
            <a:pPr algn="ctr"/>
            <a:r>
              <a:rPr lang="hu-HU" sz="2400" dirty="0" smtClean="0"/>
              <a:t>Fotó: </a:t>
            </a:r>
            <a:r>
              <a:rPr lang="hu-HU" sz="2400" dirty="0" err="1" smtClean="0"/>
              <a:t>Halácsy</a:t>
            </a:r>
            <a:endParaRPr lang="hu-HU" sz="2400" dirty="0"/>
          </a:p>
        </p:txBody>
      </p:sp>
      <p:pic>
        <p:nvPicPr>
          <p:cNvPr id="27650" name="Picture 2" descr="Hol vannak Zala György szobrai? - Cultura.hu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79912" y="0"/>
            <a:ext cx="475952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260648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u="sng" dirty="0" smtClean="0"/>
              <a:t>Zala György: </a:t>
            </a:r>
            <a:r>
              <a:rPr lang="hu-HU" sz="2400" b="1" dirty="0" smtClean="0"/>
              <a:t>Domborművek az aradi Szabadság-szobor talapzatán </a:t>
            </a:r>
            <a:endParaRPr lang="hu-HU" sz="2400" b="1" dirty="0"/>
          </a:p>
        </p:txBody>
      </p:sp>
      <p:pic>
        <p:nvPicPr>
          <p:cNvPr id="29698" name="Picture 2" descr="Damjanich Jáno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4663" y="980728"/>
            <a:ext cx="3434674" cy="3264422"/>
          </a:xfrm>
          <a:prstGeom prst="rect">
            <a:avLst/>
          </a:prstGeom>
          <a:noFill/>
        </p:spPr>
      </p:pic>
      <p:pic>
        <p:nvPicPr>
          <p:cNvPr id="29700" name="Picture 4" descr="Kiss Ernő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00193" y="2956434"/>
            <a:ext cx="2843808" cy="3901565"/>
          </a:xfrm>
          <a:prstGeom prst="rect">
            <a:avLst/>
          </a:prstGeom>
          <a:noFill/>
        </p:spPr>
      </p:pic>
      <p:pic>
        <p:nvPicPr>
          <p:cNvPr id="29702" name="Picture 6" descr="Lázár Vilmos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694563"/>
            <a:ext cx="2807296" cy="4163437"/>
          </a:xfrm>
          <a:prstGeom prst="rect">
            <a:avLst/>
          </a:prstGeom>
          <a:noFill/>
        </p:spPr>
      </p:pic>
      <p:sp>
        <p:nvSpPr>
          <p:cNvPr id="6" name="Téglalap 5"/>
          <p:cNvSpPr/>
          <p:nvPr/>
        </p:nvSpPr>
        <p:spPr>
          <a:xfrm>
            <a:off x="755577" y="1772816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/>
              <a:t>Lázár Vilmos</a:t>
            </a:r>
          </a:p>
        </p:txBody>
      </p:sp>
      <p:sp>
        <p:nvSpPr>
          <p:cNvPr id="7" name="Téglalap 6"/>
          <p:cNvSpPr/>
          <p:nvPr/>
        </p:nvSpPr>
        <p:spPr>
          <a:xfrm>
            <a:off x="7236296" y="1700808"/>
            <a:ext cx="1907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/>
              <a:t>Kiss Ernő</a:t>
            </a:r>
          </a:p>
        </p:txBody>
      </p:sp>
      <p:sp>
        <p:nvSpPr>
          <p:cNvPr id="8" name="Téglalap 7"/>
          <p:cNvSpPr/>
          <p:nvPr/>
        </p:nvSpPr>
        <p:spPr>
          <a:xfrm>
            <a:off x="3125787" y="4437112"/>
            <a:ext cx="2892426" cy="1019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dirty="0"/>
              <a:t>Damjanich </a:t>
            </a:r>
            <a:r>
              <a:rPr lang="hu-HU" sz="2400" b="1" dirty="0" smtClean="0"/>
              <a:t>János </a:t>
            </a:r>
            <a:r>
              <a:rPr lang="hu-HU" sz="2400" dirty="0" smtClean="0"/>
              <a:t>honvéd </a:t>
            </a:r>
            <a:r>
              <a:rPr lang="hu-HU" sz="2400" dirty="0"/>
              <a:t>vezérőrnagy, aradi vértanú.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260648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Zala György</a:t>
            </a:r>
            <a:r>
              <a:rPr lang="hu-HU" sz="2400" b="1" dirty="0" smtClean="0"/>
              <a:t>: A Szabadság-szobor,</a:t>
            </a:r>
            <a:r>
              <a:rPr lang="hu-HU" sz="2400" dirty="0" smtClean="0"/>
              <a:t>.Avatás:1890. október 6. Románia, Arad </a:t>
            </a:r>
          </a:p>
          <a:p>
            <a:pPr algn="ctr">
              <a:lnSpc>
                <a:spcPts val="2400"/>
              </a:lnSpc>
            </a:pPr>
            <a:endParaRPr lang="hu-HU" sz="2400" dirty="0" smtClean="0"/>
          </a:p>
          <a:p>
            <a:endParaRPr lang="hu-HU" sz="2400" dirty="0"/>
          </a:p>
        </p:txBody>
      </p:sp>
      <p:pic>
        <p:nvPicPr>
          <p:cNvPr id="23554" name="Picture 2" descr="https://upload.wikimedia.org/wikipedia/commons/0/09/Szabads%C3%A1g-szobor_Arad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0616" y="836712"/>
            <a:ext cx="7662768" cy="5747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260648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dirty="0" smtClean="0"/>
              <a:t>Zala György: Szabadság  szobor  és a román emlékmű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Arad, Tűzoltó tér</a:t>
            </a:r>
          </a:p>
          <a:p>
            <a:pPr algn="ctr">
              <a:lnSpc>
                <a:spcPts val="2400"/>
              </a:lnSpc>
            </a:pPr>
            <a:endParaRPr lang="hu-HU" sz="2400" dirty="0" smtClean="0"/>
          </a:p>
        </p:txBody>
      </p:sp>
      <p:pic>
        <p:nvPicPr>
          <p:cNvPr id="2049" name="Picture 1" descr="C:\Users\User\Downloads\Arad,_socha_na_náměstí_Piaţa_Pompierlo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980728"/>
            <a:ext cx="7488831" cy="5616624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2286000" y="296733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 smtClean="0">
                <a:hlinkClick r:id="rId3"/>
              </a:rPr>
              <a:t>https://kronika.ro/erdelyi-hirek/europai-szellemisegre-vallott-husz-evvel-ezelott-az-aradi-szabadsag-szobor-ujraallitasa</a:t>
            </a:r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015716" y="2636912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latin typeface="Arial Black" pitchFamily="34" charset="0"/>
              </a:rPr>
              <a:t>A MILLENNIUM</a:t>
            </a:r>
            <a:endParaRPr lang="hu-HU" sz="3600" b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Vígszínház, Budapes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37" y="1340768"/>
            <a:ext cx="7858125" cy="5238750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215516" y="188640"/>
            <a:ext cx="8712968" cy="1019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dirty="0" smtClean="0"/>
              <a:t>Vígszínház</a:t>
            </a:r>
            <a:r>
              <a:rPr lang="hu-HU" sz="2400" dirty="0" smtClean="0"/>
              <a:t>, 1895-1896 A bécsi Fellner és </a:t>
            </a:r>
            <a:r>
              <a:rPr lang="hu-HU" sz="2400" dirty="0" err="1" smtClean="0"/>
              <a:t>Helmer</a:t>
            </a:r>
            <a:r>
              <a:rPr lang="hu-HU" sz="2400" dirty="0" smtClean="0"/>
              <a:t> színházépítő cég tervei szerint, Havel Lipót építőmester kivitelezésével épült neobarokk stílusú színház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1520" y="188640"/>
            <a:ext cx="8640960" cy="712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dirty="0" smtClean="0"/>
              <a:t>Az Országház. Tervező: Steindl Imre, </a:t>
            </a:r>
            <a:r>
              <a:rPr lang="hu-HU" sz="2400" dirty="0" smtClean="0"/>
              <a:t>1885 -1904,neogótikus stílus  Budapest</a:t>
            </a:r>
            <a:endParaRPr lang="hu-HU" sz="2400" dirty="0"/>
          </a:p>
        </p:txBody>
      </p:sp>
      <p:pic>
        <p:nvPicPr>
          <p:cNvPr id="48130" name="Picture 2" descr="Visszakapta régi fényét az Országház Delegációs terme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672505" y="980728"/>
            <a:ext cx="7798990" cy="5595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260648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dirty="0" smtClean="0"/>
              <a:t>A </a:t>
            </a:r>
            <a:r>
              <a:rPr lang="hu-HU" sz="2400" b="1" u="sng" dirty="0" smtClean="0"/>
              <a:t>Magyar Királyi Kúria</a:t>
            </a:r>
            <a:r>
              <a:rPr lang="hu-HU" sz="2400" dirty="0" smtClean="0"/>
              <a:t>, tervező és építész: </a:t>
            </a:r>
            <a:r>
              <a:rPr lang="hu-HU" sz="2400" b="1" dirty="0" smtClean="0"/>
              <a:t>Hauszmann Alajos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 1893  - 1896, eklektikus stílusban, Budapest, Kossuth Lajos tér 12</a:t>
            </a:r>
          </a:p>
        </p:txBody>
      </p:sp>
      <p:pic>
        <p:nvPicPr>
          <p:cNvPr id="50178" name="Picture 2" descr="https://upload.wikimedia.org/wikipedia/commons/thumb/e/eb/NeprajziMuzeumFotoThalerTamas1.JPG/1280px-NeprajziMuzeumFotoThalerTamas1.JPG"/>
          <p:cNvPicPr>
            <a:picLocks noChangeAspect="1" noChangeArrowheads="1"/>
          </p:cNvPicPr>
          <p:nvPr/>
        </p:nvPicPr>
        <p:blipFill>
          <a:blip r:embed="rId2" cstate="email">
            <a:lum bright="10000" contrast="10000"/>
          </a:blip>
          <a:srcRect/>
          <a:stretch>
            <a:fillRect/>
          </a:stretch>
        </p:blipFill>
        <p:spPr bwMode="auto">
          <a:xfrm>
            <a:off x="431540" y="1772816"/>
            <a:ext cx="8280920" cy="45545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pestbuda.hu/gallery/2021_DCS/%C3%81prilis/DSC_419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67944" y="3573016"/>
            <a:ext cx="5076056" cy="3001516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4788024" y="260648"/>
            <a:ext cx="41044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/>
              <a:t>A Millenniumi Földalatti Vasút </a:t>
            </a:r>
            <a:r>
              <a:rPr lang="hu-HU" sz="2000" dirty="0" smtClean="0"/>
              <a:t>állomásait eredetileg barna, illetve fehér mázas Zsolnay kerámia díszítette. Ma már csak állomásnevek és az azt díszítő keretek vannak Zsolnay kerámiából (Fotó: Both Balázs/</a:t>
            </a:r>
            <a:r>
              <a:rPr lang="hu-HU" sz="2000" dirty="0" err="1" smtClean="0"/>
              <a:t>pestbuda.hu</a:t>
            </a:r>
            <a:r>
              <a:rPr lang="hu-HU" sz="2000" dirty="0" smtClean="0"/>
              <a:t>)</a:t>
            </a:r>
            <a:endParaRPr lang="hu-HU" sz="2000" dirty="0"/>
          </a:p>
        </p:txBody>
      </p:sp>
      <p:sp>
        <p:nvSpPr>
          <p:cNvPr id="5" name="Téglalap 4"/>
          <p:cNvSpPr/>
          <p:nvPr/>
        </p:nvSpPr>
        <p:spPr>
          <a:xfrm>
            <a:off x="0" y="3072348"/>
            <a:ext cx="377991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/>
              <a:t>A földalatti vasút belvárosi végállomásának (korábban Gizella tér, ma Vörösmarty tér) két lejárócsarnoka 1896-ban</a:t>
            </a:r>
            <a:r>
              <a:rPr lang="hu-HU" sz="2000" dirty="0" smtClean="0"/>
              <a:t>. A pavilonokat </a:t>
            </a:r>
            <a:r>
              <a:rPr lang="hu-HU" sz="2000" dirty="0" err="1" smtClean="0"/>
              <a:t>Herczog</a:t>
            </a:r>
            <a:r>
              <a:rPr lang="hu-HU" sz="2000" dirty="0" smtClean="0"/>
              <a:t> Fülöp Ferenccel közösen az a </a:t>
            </a:r>
            <a:r>
              <a:rPr lang="hu-HU" sz="2000" dirty="0" err="1" smtClean="0"/>
              <a:t>Schickedanz</a:t>
            </a:r>
            <a:r>
              <a:rPr lang="hu-HU" sz="2000" dirty="0" smtClean="0"/>
              <a:t> Albert tervezte, akinek a Millenniumi emlékmű, a Műcsarnok és a Szépművészeti Múzeum terveit is köszönhetjük, </a:t>
            </a:r>
            <a:r>
              <a:rPr lang="hu-HU" sz="2000" dirty="0" err="1" smtClean="0"/>
              <a:t>Klösz</a:t>
            </a:r>
            <a:r>
              <a:rPr lang="hu-HU" sz="2000" dirty="0" smtClean="0"/>
              <a:t> György felvétele. (Forrás: FSZEK Budapest Gyűjtemény</a:t>
            </a:r>
            <a:endParaRPr lang="hu-HU" sz="2000" dirty="0"/>
          </a:p>
        </p:txBody>
      </p:sp>
      <p:pic>
        <p:nvPicPr>
          <p:cNvPr id="5124" name="Picture 4" descr="https://pestbuda.hu/gallery/2021_DCS/Febru%C3%A1r/de%C3%A1kt%C3%A9rpavilon2.jpg"/>
          <p:cNvPicPr>
            <a:picLocks noChangeAspect="1" noChangeArrowheads="1"/>
          </p:cNvPicPr>
          <p:nvPr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4572000" cy="3086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15516" y="188640"/>
            <a:ext cx="8712968" cy="1019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dirty="0" smtClean="0"/>
              <a:t>Műcsarnok, Hősök tere felőli homlokzat</a:t>
            </a:r>
            <a:r>
              <a:rPr lang="hu-HU" sz="2400" dirty="0" smtClean="0"/>
              <a:t> </a:t>
            </a:r>
            <a:r>
              <a:rPr lang="hu-HU" sz="2400" u="sng" dirty="0" smtClean="0"/>
              <a:t>1895</a:t>
            </a:r>
            <a:r>
              <a:rPr lang="hu-HU" sz="2400" dirty="0" smtClean="0"/>
              <a:t>–96, tervező:  </a:t>
            </a:r>
            <a:r>
              <a:rPr lang="hu-HU" sz="2400" b="1" dirty="0" err="1" smtClean="0"/>
              <a:t>Schickedanz</a:t>
            </a:r>
            <a:r>
              <a:rPr lang="hu-HU" sz="2400" b="1" dirty="0" smtClean="0"/>
              <a:t> Albert</a:t>
            </a:r>
            <a:r>
              <a:rPr lang="hu-HU" sz="2400" dirty="0" smtClean="0"/>
              <a:t> ,</a:t>
            </a:r>
            <a:r>
              <a:rPr lang="hu-HU" sz="2400" b="1" dirty="0" err="1" smtClean="0"/>
              <a:t>Herzog</a:t>
            </a:r>
            <a:r>
              <a:rPr lang="hu-HU" sz="2400" b="1" dirty="0" smtClean="0"/>
              <a:t> Fülöp Ferenc</a:t>
            </a:r>
            <a:r>
              <a:rPr lang="hu-HU" sz="2400" dirty="0" smtClean="0"/>
              <a:t> közreműködésével.</a:t>
            </a:r>
            <a:r>
              <a:rPr lang="hu-HU" sz="2400" u="sng" dirty="0" smtClean="0"/>
              <a:t> </a:t>
            </a:r>
            <a:br>
              <a:rPr lang="hu-HU" sz="2400" u="sng" dirty="0" smtClean="0"/>
            </a:br>
            <a:r>
              <a:rPr lang="hu-HU" sz="2400" dirty="0" smtClean="0"/>
              <a:t>Budapest XIV. ker. Dózsa György út 37.</a:t>
            </a:r>
            <a:endParaRPr lang="hu-HU" sz="2400" dirty="0"/>
          </a:p>
        </p:txBody>
      </p:sp>
      <p:pic>
        <p:nvPicPr>
          <p:cNvPr id="4098" name="Picture 2" descr="A Műcsarnok épület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1550" y="1268760"/>
            <a:ext cx="8100899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331640" y="404664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/>
              <a:t>A Vaskapu - szoros</a:t>
            </a:r>
            <a:r>
              <a:rPr lang="hu-HU" sz="2400" dirty="0" smtClean="0"/>
              <a:t>, hossza:144 km</a:t>
            </a:r>
            <a:endParaRPr lang="hu-HU" sz="2400" dirty="0"/>
          </a:p>
        </p:txBody>
      </p:sp>
      <p:pic>
        <p:nvPicPr>
          <p:cNvPr id="3074" name="Picture 2" descr="Vaskapu, Vaskapu szoros és a Kazán szoros (2024)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729011" y="908720"/>
            <a:ext cx="7685978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upload.wikimedia.org/wikipedia/commons/thumb/8/81/Heroes_Square_Budapest_2010_01.jpg/1024px-Heroes_Square_Budapest_2010_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1332" y="1340768"/>
            <a:ext cx="8621336" cy="5337819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215516" y="260648"/>
            <a:ext cx="8712968" cy="1019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dirty="0"/>
              <a:t>A Millenniumi </a:t>
            </a:r>
            <a:r>
              <a:rPr lang="hu-HU" sz="2400" b="1" dirty="0" smtClean="0"/>
              <a:t>emlékmű, </a:t>
            </a:r>
            <a:r>
              <a:rPr lang="hu-HU" sz="2400" dirty="0" smtClean="0"/>
              <a:t>Tervező</a:t>
            </a:r>
            <a:r>
              <a:rPr lang="hu-HU" sz="2400" b="1" dirty="0" smtClean="0"/>
              <a:t>: </a:t>
            </a:r>
            <a:r>
              <a:rPr lang="hu-HU" sz="2400" u="sng" dirty="0" err="1" smtClean="0"/>
              <a:t>Schickedanz</a:t>
            </a:r>
            <a:r>
              <a:rPr lang="hu-HU" sz="2400" u="sng" dirty="0" smtClean="0"/>
              <a:t> Albert</a:t>
            </a:r>
            <a:r>
              <a:rPr lang="hu-HU" sz="2400" dirty="0" smtClean="0"/>
              <a:t> (emlékmű)</a:t>
            </a:r>
            <a:br>
              <a:rPr lang="hu-HU" sz="2400" dirty="0" smtClean="0"/>
            </a:br>
            <a:r>
              <a:rPr lang="hu-HU" sz="2400" b="1" dirty="0" smtClean="0"/>
              <a:t>Zala György </a:t>
            </a:r>
            <a:r>
              <a:rPr lang="hu-HU" sz="2400" dirty="0" smtClean="0"/>
              <a:t>(domborművek, szobrok) Építész, </a:t>
            </a:r>
            <a:r>
              <a:rPr lang="hu-HU" sz="2400" dirty="0" err="1" smtClean="0"/>
              <a:t>Schickedanz</a:t>
            </a:r>
            <a:r>
              <a:rPr lang="hu-HU" sz="2400" dirty="0" smtClean="0"/>
              <a:t> Albert </a:t>
            </a:r>
            <a:r>
              <a:rPr lang="hu-HU" sz="2400" u="sng" dirty="0" smtClean="0"/>
              <a:t> </a:t>
            </a:r>
            <a:br>
              <a:rPr lang="hu-HU" sz="2400" u="sng" dirty="0" smtClean="0"/>
            </a:br>
            <a:r>
              <a:rPr lang="hu-HU" sz="2400" dirty="0" smtClean="0"/>
              <a:t>1896–1906, Hősök tere, Budapest 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332656"/>
            <a:ext cx="9144000" cy="712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ts val="2400"/>
              </a:lnSpc>
            </a:pPr>
            <a:r>
              <a:rPr lang="hu-HU" sz="2400" b="1" dirty="0" smtClean="0"/>
              <a:t>Ferenc József híd, (Szabadság – híd) </a:t>
            </a:r>
            <a:r>
              <a:rPr lang="hu-HU" sz="2400" dirty="0" smtClean="0"/>
              <a:t>Tervező:  </a:t>
            </a:r>
            <a:r>
              <a:rPr lang="hu-HU" sz="2400" b="1" dirty="0" err="1" smtClean="0"/>
              <a:t>Feketeházy</a:t>
            </a:r>
            <a:r>
              <a:rPr lang="hu-HU" sz="2400" b="1" dirty="0" smtClean="0"/>
              <a:t> János</a:t>
            </a:r>
          </a:p>
          <a:p>
            <a:pPr algn="ctr" fontAlgn="base">
              <a:lnSpc>
                <a:spcPts val="2400"/>
              </a:lnSpc>
            </a:pPr>
            <a:r>
              <a:rPr lang="hu-HU" sz="2400" b="1" dirty="0" smtClean="0"/>
              <a:t> </a:t>
            </a:r>
            <a:r>
              <a:rPr lang="hu-HU" sz="2400" dirty="0" smtClean="0"/>
              <a:t>1896 Budapest</a:t>
            </a:r>
            <a:endParaRPr lang="hu-HU" sz="2400" dirty="0"/>
          </a:p>
        </p:txBody>
      </p:sp>
      <p:pic>
        <p:nvPicPr>
          <p:cNvPr id="2050" name="Picture 2" descr="https://budapest100.hu/wp-content/uploads/2017/01/szabadsaghid13_GombaiG-1024x6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3028" y="1196752"/>
            <a:ext cx="8277944" cy="5497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Fot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6146" name="Picture 2" descr="https://upload.wikimedia.org/wikipedia/commons/1/11/Museum_of_Applied_Arts_%28Budapest%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61628" y="980728"/>
            <a:ext cx="7220744" cy="5617740"/>
          </a:xfrm>
          <a:prstGeom prst="rect">
            <a:avLst/>
          </a:prstGeom>
          <a:noFill/>
        </p:spPr>
      </p:pic>
      <p:sp>
        <p:nvSpPr>
          <p:cNvPr id="7" name="Téglalap 6"/>
          <p:cNvSpPr/>
          <p:nvPr/>
        </p:nvSpPr>
        <p:spPr>
          <a:xfrm>
            <a:off x="179512" y="260648"/>
            <a:ext cx="8784976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dirty="0" smtClean="0"/>
              <a:t>Az </a:t>
            </a:r>
            <a:r>
              <a:rPr lang="hu-HU" sz="2400" b="1" dirty="0" smtClean="0"/>
              <a:t>Iparművészeti Múzeum, </a:t>
            </a:r>
            <a:r>
              <a:rPr lang="hu-HU" sz="2400" dirty="0" smtClean="0"/>
              <a:t>Építész(</a:t>
            </a:r>
            <a:r>
              <a:rPr lang="hu-HU" sz="2400" dirty="0" err="1" smtClean="0"/>
              <a:t>ek</a:t>
            </a:r>
            <a:r>
              <a:rPr lang="hu-HU" sz="2400" dirty="0" smtClean="0"/>
              <a:t>:)</a:t>
            </a:r>
            <a:r>
              <a:rPr lang="hu-HU" sz="2400" b="1" dirty="0" smtClean="0"/>
              <a:t>Lechner Ödön - Pártos Gyula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1897, Budapest IX. ker., Üllői út 33–37.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079612" y="2228671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latin typeface="Arial Black" pitchFamily="34" charset="0"/>
              </a:rPr>
              <a:t>A MILLENNIUMI  EMLÉKMŰ</a:t>
            </a:r>
            <a:endParaRPr lang="hu-HU" sz="36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upload.wikimedia.org/wikipedia/commons/thumb/8/81/Heroes_Square_Budapest_2010_01.jpg/1024px-Heroes_Square_Budapest_2010_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1332" y="1340768"/>
            <a:ext cx="8621336" cy="5337819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215516" y="260648"/>
            <a:ext cx="8712968" cy="1019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dirty="0"/>
              <a:t>A Millenniumi </a:t>
            </a:r>
            <a:r>
              <a:rPr lang="hu-HU" sz="2400" b="1" dirty="0" smtClean="0"/>
              <a:t>emlékmű, </a:t>
            </a:r>
            <a:r>
              <a:rPr lang="hu-HU" sz="2400" dirty="0" smtClean="0"/>
              <a:t>Tervező</a:t>
            </a:r>
            <a:r>
              <a:rPr lang="hu-HU" sz="2400" b="1" dirty="0" smtClean="0"/>
              <a:t>: </a:t>
            </a:r>
            <a:r>
              <a:rPr lang="hu-HU" sz="2400" b="1" u="sng" dirty="0" err="1" smtClean="0"/>
              <a:t>Schickedanz</a:t>
            </a:r>
            <a:r>
              <a:rPr lang="hu-HU" sz="2400" b="1" u="sng" dirty="0" smtClean="0"/>
              <a:t> Albert</a:t>
            </a:r>
            <a:r>
              <a:rPr lang="hu-HU" sz="2400" dirty="0" smtClean="0"/>
              <a:t> (emlékmű)</a:t>
            </a:r>
            <a:br>
              <a:rPr lang="hu-HU" sz="2400" dirty="0" smtClean="0"/>
            </a:br>
            <a:r>
              <a:rPr lang="hu-HU" sz="2400" b="1" dirty="0" smtClean="0"/>
              <a:t>Zala György </a:t>
            </a:r>
            <a:r>
              <a:rPr lang="hu-HU" sz="2400" dirty="0" smtClean="0"/>
              <a:t>(domborművek, szobrok) Építész, </a:t>
            </a:r>
            <a:r>
              <a:rPr lang="hu-HU" sz="2400" b="1" dirty="0" err="1" smtClean="0"/>
              <a:t>Schickedanz</a:t>
            </a:r>
            <a:r>
              <a:rPr lang="hu-HU" sz="2400" b="1" dirty="0" smtClean="0"/>
              <a:t> Albert </a:t>
            </a:r>
            <a:r>
              <a:rPr lang="hu-HU" sz="2400" b="1" u="sng" dirty="0" smtClean="0"/>
              <a:t> </a:t>
            </a:r>
            <a:r>
              <a:rPr lang="hu-HU" sz="2400" u="sng" dirty="0" smtClean="0"/>
              <a:t/>
            </a:r>
            <a:br>
              <a:rPr lang="hu-HU" sz="2400" u="sng" dirty="0" smtClean="0"/>
            </a:br>
            <a:r>
              <a:rPr lang="hu-HU" sz="2400" dirty="0" smtClean="0"/>
              <a:t>1896–1929, Hősök tere, Budapest 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b/b5/Millenniumi_Eml%C3%A9km%C5%B1.jpg/1280px-Millenniumi_Eml%C3%A9km%C5%B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268760"/>
            <a:ext cx="8064896" cy="5355596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215516" y="260648"/>
            <a:ext cx="8712968" cy="1019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dirty="0"/>
              <a:t>A Millenniumi </a:t>
            </a:r>
            <a:r>
              <a:rPr lang="hu-HU" sz="2400" b="1" dirty="0" smtClean="0"/>
              <a:t>emlékmű, </a:t>
            </a:r>
            <a:r>
              <a:rPr lang="hu-HU" sz="2400" dirty="0" smtClean="0"/>
              <a:t>Tervező</a:t>
            </a:r>
            <a:r>
              <a:rPr lang="hu-HU" sz="2400" b="1" dirty="0" smtClean="0"/>
              <a:t>: </a:t>
            </a:r>
            <a:r>
              <a:rPr lang="hu-HU" sz="2400" b="1" u="sng" dirty="0" err="1" smtClean="0"/>
              <a:t>Schickedanz</a:t>
            </a:r>
            <a:r>
              <a:rPr lang="hu-HU" sz="2400" b="1" u="sng" dirty="0" smtClean="0"/>
              <a:t> Albert</a:t>
            </a:r>
            <a:r>
              <a:rPr lang="hu-HU" sz="2400" dirty="0" smtClean="0"/>
              <a:t> (emlékmű)</a:t>
            </a:r>
            <a:br>
              <a:rPr lang="hu-HU" sz="2400" dirty="0" smtClean="0"/>
            </a:br>
            <a:r>
              <a:rPr lang="hu-HU" sz="2400" b="1" dirty="0" smtClean="0"/>
              <a:t>Zala György (</a:t>
            </a:r>
            <a:r>
              <a:rPr lang="hu-HU" sz="2400" dirty="0" smtClean="0"/>
              <a:t>domborművek, szobrok</a:t>
            </a:r>
            <a:r>
              <a:rPr lang="hu-HU" sz="2400" b="1" dirty="0" smtClean="0"/>
              <a:t>) </a:t>
            </a:r>
            <a:r>
              <a:rPr lang="hu-HU" sz="2400" dirty="0" smtClean="0"/>
              <a:t>Építész, </a:t>
            </a:r>
            <a:r>
              <a:rPr lang="hu-HU" sz="2400" b="1" dirty="0" err="1" smtClean="0"/>
              <a:t>Schickedanz</a:t>
            </a:r>
            <a:r>
              <a:rPr lang="hu-HU" sz="2400" b="1" dirty="0" smtClean="0"/>
              <a:t> Albert </a:t>
            </a:r>
            <a:r>
              <a:rPr lang="hu-HU" sz="2400" b="1" u="sng" dirty="0" smtClean="0"/>
              <a:t> </a:t>
            </a:r>
            <a:r>
              <a:rPr lang="hu-HU" sz="2400" u="sng" dirty="0" smtClean="0"/>
              <a:t/>
            </a:r>
            <a:br>
              <a:rPr lang="hu-HU" sz="2400" u="sng" dirty="0" smtClean="0"/>
            </a:br>
            <a:r>
              <a:rPr lang="hu-HU" sz="2400" dirty="0" smtClean="0"/>
              <a:t>1896–1906, Hősök tere, Budapest 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15516" y="332656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dirty="0" smtClean="0"/>
              <a:t>Műcsarnok - Hősök tere felőli homlokzat</a:t>
            </a:r>
            <a:r>
              <a:rPr lang="hu-HU" sz="2400" dirty="0" smtClean="0"/>
              <a:t>,tervező: </a:t>
            </a:r>
            <a:r>
              <a:rPr lang="hu-HU" sz="2400" b="1" dirty="0" err="1" smtClean="0"/>
              <a:t>Schickedanz</a:t>
            </a:r>
            <a:r>
              <a:rPr lang="hu-HU" sz="2400" b="1" dirty="0" smtClean="0"/>
              <a:t> Albert, </a:t>
            </a:r>
            <a:r>
              <a:rPr lang="hu-HU" sz="2400" dirty="0" smtClean="0"/>
              <a:t> </a:t>
            </a:r>
            <a:r>
              <a:rPr lang="hu-HU" sz="2400" b="1" dirty="0" err="1" smtClean="0"/>
              <a:t>Herzog</a:t>
            </a:r>
            <a:r>
              <a:rPr lang="hu-HU" sz="2400" b="1" dirty="0" smtClean="0"/>
              <a:t> Fülöp Ferenc</a:t>
            </a:r>
            <a:r>
              <a:rPr lang="hu-HU" sz="2400" dirty="0" smtClean="0"/>
              <a:t> közreműködésével.</a:t>
            </a:r>
            <a:r>
              <a:rPr lang="hu-HU" sz="2400" u="sng" dirty="0" smtClean="0">
                <a:hlinkClick r:id="rId2"/>
              </a:rPr>
              <a:t> </a:t>
            </a:r>
            <a:endParaRPr lang="hu-HU" sz="2400" u="sng" dirty="0" smtClean="0"/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 1895–96, Budapest XIV. ker. Dózsa György út 37.</a:t>
            </a:r>
            <a:endParaRPr lang="hu-HU" sz="2400" dirty="0"/>
          </a:p>
        </p:txBody>
      </p:sp>
      <p:pic>
        <p:nvPicPr>
          <p:cNvPr id="4098" name="Picture 2" descr="A Műcsarnok épülete"/>
          <p:cNvPicPr>
            <a:picLocks noChangeAspect="1" noChangeArrowheads="1"/>
          </p:cNvPicPr>
          <p:nvPr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 bwMode="auto">
          <a:xfrm>
            <a:off x="701570" y="1340768"/>
            <a:ext cx="7740860" cy="51605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9512" y="260648"/>
            <a:ext cx="8784976" cy="1019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dirty="0" smtClean="0"/>
              <a:t> </a:t>
            </a:r>
            <a:r>
              <a:rPr lang="hu-HU" sz="2400" b="1" dirty="0" smtClean="0"/>
              <a:t>Szépművészeti Múzeum, </a:t>
            </a:r>
            <a:r>
              <a:rPr lang="hu-HU" sz="2400" dirty="0" smtClean="0"/>
              <a:t>Tervező</a:t>
            </a:r>
            <a:r>
              <a:rPr lang="hu-HU" sz="2400" b="1" dirty="0" smtClean="0"/>
              <a:t>: </a:t>
            </a:r>
            <a:r>
              <a:rPr lang="hu-HU" sz="2400" b="1" dirty="0" err="1" smtClean="0"/>
              <a:t>Wigand</a:t>
            </a:r>
            <a:r>
              <a:rPr lang="hu-HU" sz="2400" b="1" dirty="0" smtClean="0"/>
              <a:t> Ede,  </a:t>
            </a:r>
            <a:r>
              <a:rPr lang="hu-HU" sz="2400" dirty="0" smtClean="0"/>
              <a:t>Építész(</a:t>
            </a:r>
            <a:r>
              <a:rPr lang="hu-HU" sz="2400" dirty="0" err="1" smtClean="0"/>
              <a:t>ek</a:t>
            </a:r>
            <a:r>
              <a:rPr lang="hu-HU" sz="2400" dirty="0" smtClean="0"/>
              <a:t>) </a:t>
            </a:r>
            <a:r>
              <a:rPr lang="hu-HU" sz="2400" b="1" dirty="0" err="1" smtClean="0"/>
              <a:t>Schickedanz</a:t>
            </a:r>
            <a:r>
              <a:rPr lang="hu-HU" sz="2400" b="1" dirty="0" smtClean="0"/>
              <a:t> Albert, </a:t>
            </a:r>
            <a:r>
              <a:rPr lang="hu-HU" sz="2400" b="1" dirty="0" err="1" smtClean="0"/>
              <a:t>Herzog</a:t>
            </a:r>
            <a:r>
              <a:rPr lang="hu-HU" sz="2400" b="1" dirty="0" smtClean="0"/>
              <a:t> Fülöp Ferenc</a:t>
            </a:r>
            <a:r>
              <a:rPr lang="hu-HU" sz="2400" dirty="0" smtClean="0"/>
              <a:t>, 1900–1906</a:t>
            </a:r>
            <a:r>
              <a:rPr lang="hu-HU" sz="2400" u="sng" dirty="0" smtClean="0"/>
              <a:t> </a:t>
            </a:r>
            <a:r>
              <a:rPr lang="hu-HU" sz="2400" dirty="0" smtClean="0"/>
              <a:t>neoklasszicista, neoreneszánsz stílus, Budapest,Dózsa György út 41.</a:t>
            </a:r>
            <a:endParaRPr lang="hu-HU" sz="2400" dirty="0"/>
          </a:p>
        </p:txBody>
      </p:sp>
      <p:pic>
        <p:nvPicPr>
          <p:cNvPr id="2050" name="Picture 2" descr="https://upload.wikimedia.org/wikipedia/commons/thumb/e/e6/Budapest_XIV.%2C_Heroes%27_Square%2C_Museum_Fine_Arts_%2810890256794%29.jpg/1280px-Budapest_XIV.%2C_Heroes%27_Square%2C_Museum_Fine_Arts_%2810890256794%29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125760" y="1484784"/>
            <a:ext cx="8892480" cy="50089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 descr="Fotó a következőről: heroes squ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4036" name="AutoShape 4" descr="Fotó a következőről: heroes squ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0" y="332656"/>
            <a:ext cx="377991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/>
              <a:t>Zala </a:t>
            </a:r>
            <a:r>
              <a:rPr lang="hu-HU" sz="2400" b="1" u="sng" dirty="0" smtClean="0"/>
              <a:t>György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 Gábriel arkangyal a Szent Koronával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1896 – 1906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Bronz</a:t>
            </a:r>
          </a:p>
          <a:p>
            <a:pPr algn="ctr">
              <a:lnSpc>
                <a:spcPts val="2400"/>
              </a:lnSpc>
            </a:pPr>
            <a:r>
              <a:rPr lang="hu-HU" sz="2400" dirty="0" err="1" smtClean="0"/>
              <a:t>Kb</a:t>
            </a:r>
            <a:r>
              <a:rPr lang="hu-HU" sz="2400" dirty="0" smtClean="0"/>
              <a:t>: 5 m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Budapest, Hősök tere </a:t>
            </a:r>
          </a:p>
          <a:p>
            <a:endParaRPr lang="hu-HU" sz="2400" dirty="0" smtClean="0"/>
          </a:p>
        </p:txBody>
      </p:sp>
      <p:pic>
        <p:nvPicPr>
          <p:cNvPr id="39940" name="Picture 4" descr="https://www.kollergaleria.hu/images/mutargy/1853/01.ori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8452" y="0"/>
            <a:ext cx="5143500" cy="6858000"/>
          </a:xfrm>
          <a:prstGeom prst="rect">
            <a:avLst/>
          </a:prstGeom>
          <a:noFill/>
        </p:spPr>
      </p:pic>
      <p:sp>
        <p:nvSpPr>
          <p:cNvPr id="9" name="Téglalap 8"/>
          <p:cNvSpPr/>
          <p:nvPr/>
        </p:nvSpPr>
        <p:spPr>
          <a:xfrm>
            <a:off x="179512" y="2708920"/>
            <a:ext cx="3600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/>
              <a:t> II. Szilveszter követte az angyali látomás utasítását, a magyar követnek adta a koronát, s  egy keresztet is küldött vele, amellyel Istvánt a keresztény hit terjesztésében szerzett érdemeiért apostoli jogokkal ruházta fel. A Gábriel-szobor kezébe helyezett korona és kettős kereszt a pápa látomását és a keresztény magyar állam születését jelképezi.</a:t>
            </a:r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8784066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82202" y="1196752"/>
            <a:ext cx="6179596" cy="5438045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188640"/>
            <a:ext cx="9144000" cy="1019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Zala György:</a:t>
            </a:r>
            <a:r>
              <a:rPr lang="hu-HU" sz="2400" b="1" dirty="0" smtClean="0"/>
              <a:t> Gábriel arkangyal a Szent Koronával, A Millenniumi emlékmű, </a:t>
            </a:r>
            <a:r>
              <a:rPr lang="hu-HU" sz="2400" dirty="0" smtClean="0"/>
              <a:t>(részlet),1896 – 1906 Bronz, </a:t>
            </a:r>
            <a:r>
              <a:rPr lang="hu-HU" sz="2400" dirty="0" err="1" smtClean="0"/>
              <a:t>Kb</a:t>
            </a:r>
            <a:r>
              <a:rPr lang="hu-HU" sz="2400" dirty="0" smtClean="0"/>
              <a:t>: 5 m, Budapest, Hősök tere (Kép: http://www.panoramio.com/photo/87840664)</a:t>
            </a:r>
            <a:endParaRPr lang="hu-HU" sz="24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971600" y="2852936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latin typeface="Arial Black" pitchFamily="34" charset="0"/>
              </a:rPr>
              <a:t>A HONFOGLALÓ HÉT VEZÉR</a:t>
            </a:r>
            <a:endParaRPr lang="hu-HU" sz="3600" b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upload.wikimedia.org/wikipedia/commons/thumb/8/8a/Budapest%2C_I._D%C3%ADsz_Square._Honved_Statue.jpg/1024px-Budapest%2C_I._D%C3%ADsz_Square._Honved_Statue.jpg?uselang=f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1241376"/>
            <a:ext cx="7488832" cy="5616624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179512" y="188640"/>
            <a:ext cx="8712968" cy="1019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  Zala György</a:t>
            </a:r>
            <a:r>
              <a:rPr lang="hu-HU" sz="2400" b="1" dirty="0" smtClean="0"/>
              <a:t>: A Honvéd szobor, </a:t>
            </a:r>
            <a:r>
              <a:rPr lang="hu-HU" sz="2400" dirty="0" smtClean="0"/>
              <a:t>1893, mészkő, bronz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   1849-ben Budavárát elfoglaló szabadságharcosok tiszteletére állított emlékhely, Budapest, Dísz tér 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 descr="C:\Users\User\Downloads\BJASZ201901310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5439" y="1340768"/>
            <a:ext cx="7953122" cy="5328592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197768" y="260648"/>
            <a:ext cx="8748464" cy="1019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Zala György</a:t>
            </a:r>
            <a:r>
              <a:rPr lang="hu-HU" sz="2400" b="1" dirty="0" smtClean="0"/>
              <a:t>: Hét vezér szoborcsoport </a:t>
            </a:r>
            <a:r>
              <a:rPr lang="hu-HU" sz="2400" dirty="0" smtClean="0"/>
              <a:t>a Hősök terén. A vezérek balról jobbra: </a:t>
            </a:r>
            <a:r>
              <a:rPr lang="hu-HU" sz="2400" b="1" dirty="0" smtClean="0"/>
              <a:t>Töhötöm, Ond, </a:t>
            </a:r>
            <a:r>
              <a:rPr lang="hu-HU" sz="2400" b="1" dirty="0" err="1" smtClean="0"/>
              <a:t>Kond</a:t>
            </a:r>
            <a:r>
              <a:rPr lang="hu-HU" sz="2400" b="1" dirty="0" smtClean="0"/>
              <a:t>, Tas, Huba, Előd, élükön Árpád fejedelem </a:t>
            </a:r>
            <a:r>
              <a:rPr lang="hu-HU" sz="2400" dirty="0" smtClean="0"/>
              <a:t>(Jászai Csaba felvétele)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0" y="692696"/>
            <a:ext cx="4139952" cy="2934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Zala György</a:t>
            </a:r>
            <a:endParaRPr lang="hu-HU" sz="2400" b="1" dirty="0" smtClean="0"/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Árpád-lovasszobor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</a:t>
            </a:r>
            <a:r>
              <a:rPr lang="hu-HU" sz="2400" dirty="0" smtClean="0"/>
              <a:t>1912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Millenniumi emlékmű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(részlet)  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A szobor anyaga bronz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470 cm magas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400 cm kő talapzat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Hősök tere, Budapest</a:t>
            </a:r>
            <a:endParaRPr lang="hu-HU" sz="2400" b="1" dirty="0"/>
          </a:p>
        </p:txBody>
      </p:sp>
      <p:pic>
        <p:nvPicPr>
          <p:cNvPr id="70658" name="Picture 2" descr="https://s3.eu-central-1.amazonaws.com/kozterkep/photos/2e3dba0b3aeffe028660939f129ae0db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-11495"/>
            <a:ext cx="4104456" cy="68694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s://s3.eu-central-1.amazonaws.com/kozterkep/photos/f3d19b66f89fb37f79d34076f891111c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91976" y="0"/>
            <a:ext cx="4963477" cy="6858000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179512" y="4149080"/>
            <a:ext cx="3600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dirty="0" smtClean="0"/>
              <a:t> A honfoglaló vezér párducbőr kacagányban, oldalán szablyával, fején jellegzetes tolldíszes sisakkal látható.</a:t>
            </a:r>
            <a:endParaRPr lang="hu-HU" sz="2000" dirty="0"/>
          </a:p>
        </p:txBody>
      </p:sp>
      <p:sp>
        <p:nvSpPr>
          <p:cNvPr id="4" name="Téglalap 3"/>
          <p:cNvSpPr/>
          <p:nvPr/>
        </p:nvSpPr>
        <p:spPr>
          <a:xfrm>
            <a:off x="251520" y="836712"/>
            <a:ext cx="3600400" cy="2952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Zala György</a:t>
            </a:r>
            <a:endParaRPr lang="hu-HU" sz="2400" b="1" dirty="0" smtClean="0"/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Árpád-lovasszobor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</a:t>
            </a:r>
            <a:r>
              <a:rPr lang="hu-HU" sz="2400" dirty="0" smtClean="0"/>
              <a:t>1912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Millenniumi emlékmű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(részlet)  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A szobor anyaga bronz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470 cm magas.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400 cm kő talapzat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Hősök tere, Budapest</a:t>
            </a:r>
            <a:endParaRPr lang="hu-HU" sz="2400" b="1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https://s3.eu-central-1.amazonaws.com/kozterkep/photos/7db099a1bc56f293770f273c2b9c5f8e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995108"/>
            <a:ext cx="6624736" cy="5862892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179512" y="188640"/>
            <a:ext cx="8964488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dirty="0" err="1" smtClean="0"/>
              <a:t>Kond</a:t>
            </a:r>
            <a:r>
              <a:rPr lang="hu-HU" sz="2400" b="1" dirty="0" smtClean="0"/>
              <a:t>, Ond és Tétény ? vezérek szobrai, </a:t>
            </a:r>
            <a:r>
              <a:rPr lang="hu-HU" sz="2400" dirty="0" smtClean="0"/>
              <a:t>Alkotó: </a:t>
            </a:r>
            <a:r>
              <a:rPr lang="hu-HU" sz="2400" b="1" dirty="0" smtClean="0"/>
              <a:t>Zala György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Rafael </a:t>
            </a:r>
            <a:r>
              <a:rPr lang="hu-HU" sz="2400" b="1" dirty="0" err="1" smtClean="0"/>
              <a:t>Vignali</a:t>
            </a:r>
            <a:r>
              <a:rPr lang="hu-HU" sz="2400" b="1" dirty="0" smtClean="0"/>
              <a:t>. </a:t>
            </a:r>
            <a:r>
              <a:rPr lang="hu-HU" sz="2400" dirty="0" smtClean="0"/>
              <a:t>(bronzöntő, közreműködő)</a:t>
            </a:r>
            <a:endParaRPr lang="hu-HU" sz="24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 descr="https://s3.eu-central-1.amazonaws.com/kozterkep/photos/b878dd3d346d19a46eea20348a547dab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3961853"/>
            <a:ext cx="2604489" cy="2896147"/>
          </a:xfrm>
          <a:prstGeom prst="rect">
            <a:avLst/>
          </a:prstGeom>
          <a:noFill/>
        </p:spPr>
      </p:pic>
      <p:pic>
        <p:nvPicPr>
          <p:cNvPr id="61446" name="Picture 6" descr="https://s3.eu-central-1.amazonaws.com/kozterkep/photos/492c71ee70885420c924f86e96cda7c3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75648" y="3789040"/>
            <a:ext cx="3168352" cy="2867359"/>
          </a:xfrm>
          <a:prstGeom prst="rect">
            <a:avLst/>
          </a:prstGeom>
          <a:noFill/>
        </p:spPr>
      </p:pic>
      <p:pic>
        <p:nvPicPr>
          <p:cNvPr id="61450" name="Picture 10" descr="https://s3.eu-central-1.amazonaws.com/kozterkep/photos/7cbb0077316f06a1c33efcc4ebf40be6_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07804" y="1052736"/>
            <a:ext cx="3528392" cy="2787430"/>
          </a:xfrm>
          <a:prstGeom prst="rect">
            <a:avLst/>
          </a:prstGeom>
          <a:noFill/>
        </p:spPr>
      </p:pic>
      <p:sp>
        <p:nvSpPr>
          <p:cNvPr id="10" name="Téglalap 9"/>
          <p:cNvSpPr/>
          <p:nvPr/>
        </p:nvSpPr>
        <p:spPr>
          <a:xfrm>
            <a:off x="1403648" y="260648"/>
            <a:ext cx="62646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dirty="0" smtClean="0"/>
              <a:t>A hét vezér</a:t>
            </a:r>
            <a:r>
              <a:rPr lang="hu-HU" sz="2400" dirty="0" smtClean="0"/>
              <a:t>, (részlet),  </a:t>
            </a:r>
            <a:r>
              <a:rPr lang="hu-HU" sz="2400" b="1" dirty="0" smtClean="0"/>
              <a:t>Előd, Huba és Tas vezérek szobrai?????.</a:t>
            </a:r>
            <a:endParaRPr lang="hu-HU" sz="2400" b="1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illenniumi emlékmű, Budapes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3274" y="836712"/>
            <a:ext cx="8657452" cy="5672436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611560" y="260648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b="1" dirty="0" smtClean="0"/>
              <a:t>A hét vezér, (részlet)Tas, Huba, Előd?</a:t>
            </a:r>
            <a:endParaRPr lang="hu-HU" sz="2800" b="1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3528" y="2996952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latin typeface="Arial Black" pitchFamily="34" charset="0"/>
              </a:rPr>
              <a:t>A KOLONNÁD ALLEGÓRIKUS SZOBRAI</a:t>
            </a:r>
            <a:endParaRPr lang="hu-HU" sz="3600" b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https://s3.eu-central-1.amazonaws.com/kozterkep/photos/bc3712f1b659b43d55f1e57c325ecd54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05508" y="1484784"/>
            <a:ext cx="6912768" cy="5184576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179512" y="188640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Zala György</a:t>
            </a:r>
            <a:r>
              <a:rPr lang="hu-HU" sz="2400" b="1" dirty="0" smtClean="0"/>
              <a:t>,  </a:t>
            </a:r>
            <a:r>
              <a:rPr lang="hu-HU" sz="2400" dirty="0" smtClean="0"/>
              <a:t>Rafael </a:t>
            </a:r>
            <a:r>
              <a:rPr lang="hu-HU" sz="2400" dirty="0" err="1" smtClean="0"/>
              <a:t>Vignali</a:t>
            </a:r>
            <a:r>
              <a:rPr lang="hu-HU" sz="2400" dirty="0" smtClean="0"/>
              <a:t> (bronzöntő, közreműködő)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Béke - szobor,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</a:t>
            </a:r>
            <a:r>
              <a:rPr lang="hu-HU" sz="2400" dirty="0" smtClean="0"/>
              <a:t>Felállítás: 1908, Budapest, XIV. kerület, Hősök tere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A jobboldali oszlopsor tetején áll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 descr="https://www.kollergaleria.hu/images/mutargy/1852/01.ori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836712"/>
            <a:ext cx="7776864" cy="5832648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0" y="260648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u="sng" dirty="0" smtClean="0"/>
              <a:t>Zala György</a:t>
            </a:r>
            <a:r>
              <a:rPr lang="hu-HU" sz="2400" b="1" dirty="0" smtClean="0"/>
              <a:t>: Háború, </a:t>
            </a:r>
            <a:r>
              <a:rPr lang="hu-HU" sz="2400" dirty="0" smtClean="0"/>
              <a:t>1908, bronz, Hősök tere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9512" y="620688"/>
            <a:ext cx="25922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Zala György</a:t>
            </a:r>
            <a:r>
              <a:rPr lang="hu-HU" sz="2400" b="1" dirty="0" smtClean="0"/>
              <a:t> 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Rafael </a:t>
            </a:r>
            <a:r>
              <a:rPr lang="hu-HU" sz="2400" b="1" dirty="0" err="1" smtClean="0"/>
              <a:t>Vignali</a:t>
            </a:r>
            <a:endParaRPr lang="hu-HU" sz="2400" b="1" dirty="0" smtClean="0"/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 (bronzöntő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 közreműködő)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Munka és Jólét </a:t>
            </a:r>
            <a:r>
              <a:rPr lang="hu-HU" sz="2400" dirty="0" smtClean="0"/>
              <a:t>1906-08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350 cm magas  szobor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bronz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20 méter magas díszes kőtalapzat, férfi kaszával, nő virággal, </a:t>
            </a:r>
            <a:br>
              <a:rPr lang="hu-HU" sz="2400" dirty="0" smtClean="0"/>
            </a:br>
            <a:r>
              <a:rPr lang="hu-HU" sz="2400" dirty="0" smtClean="0"/>
              <a:t>(Felirat: a szobor alatt az oszlopon 1896)</a:t>
            </a:r>
            <a:endParaRPr lang="hu-HU" sz="2400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78769" y="188640"/>
            <a:ext cx="6085719" cy="648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https://upload.wikimedia.org/wikipedia/commons/d/da/De%C3%A1k_Ferenc_szobra_Szegede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79912" y="137254"/>
            <a:ext cx="5040560" cy="6720746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620688"/>
            <a:ext cx="3491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Zala György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Deák Ferenc szobra </a:t>
            </a:r>
            <a:r>
              <a:rPr lang="hu-HU" sz="2400" dirty="0" smtClean="0"/>
              <a:t>Felállítás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1914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bronz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 Szeged, Széchenyi tér 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764704"/>
            <a:ext cx="3456384" cy="1327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Zala György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Tudás és dicsőség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1908 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Budapest, Hősök tere</a:t>
            </a:r>
            <a:endParaRPr lang="hu-HU" sz="2400" dirty="0"/>
          </a:p>
        </p:txBody>
      </p:sp>
      <p:pic>
        <p:nvPicPr>
          <p:cNvPr id="145410" name="Picture 2" descr="https://www.kollergaleria.hu/images/mutargy/1851/01.ori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27584" y="2996952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latin typeface="Arial Black" pitchFamily="34" charset="0"/>
              </a:rPr>
              <a:t>KIRÁLY GALÉRIA</a:t>
            </a:r>
            <a:endParaRPr lang="hu-HU" sz="3600" b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upload.wikimedia.org/wikipedia/commons/thumb/8/81/Heroes_Square_Budapest_2010_01.jpg/1024px-Heroes_Square_Budapest_2010_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1332" y="1340768"/>
            <a:ext cx="8621336" cy="5337819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215516" y="260648"/>
            <a:ext cx="8712968" cy="1019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dirty="0"/>
              <a:t>A Millenniumi </a:t>
            </a:r>
            <a:r>
              <a:rPr lang="hu-HU" sz="2400" b="1" dirty="0" smtClean="0"/>
              <a:t>emlékmű, </a:t>
            </a:r>
            <a:r>
              <a:rPr lang="hu-HU" sz="2400" dirty="0" smtClean="0"/>
              <a:t>Tervező</a:t>
            </a:r>
            <a:r>
              <a:rPr lang="hu-HU" sz="2400" b="1" dirty="0" smtClean="0"/>
              <a:t>: </a:t>
            </a:r>
            <a:r>
              <a:rPr lang="hu-HU" sz="2400" b="1" u="sng" dirty="0" err="1" smtClean="0"/>
              <a:t>Schickedanz</a:t>
            </a:r>
            <a:r>
              <a:rPr lang="hu-HU" sz="2400" b="1" u="sng" dirty="0" smtClean="0"/>
              <a:t> Albert</a:t>
            </a:r>
            <a:r>
              <a:rPr lang="hu-HU" sz="2400" dirty="0" smtClean="0"/>
              <a:t> (emlékmű)</a:t>
            </a:r>
            <a:br>
              <a:rPr lang="hu-HU" sz="2400" dirty="0" smtClean="0"/>
            </a:br>
            <a:r>
              <a:rPr lang="hu-HU" sz="2400" b="1" dirty="0" smtClean="0"/>
              <a:t>Zala György </a:t>
            </a:r>
            <a:r>
              <a:rPr lang="hu-HU" sz="2400" dirty="0" smtClean="0"/>
              <a:t>(domborművek, szobrok) Építész, </a:t>
            </a:r>
            <a:r>
              <a:rPr lang="hu-HU" sz="2400" b="1" dirty="0" err="1" smtClean="0"/>
              <a:t>Schickedanz</a:t>
            </a:r>
            <a:r>
              <a:rPr lang="hu-HU" sz="2400" b="1" dirty="0" smtClean="0"/>
              <a:t> Albert </a:t>
            </a:r>
            <a:r>
              <a:rPr lang="hu-HU" sz="2400" b="1" u="sng" dirty="0" smtClean="0"/>
              <a:t> </a:t>
            </a:r>
            <a:r>
              <a:rPr lang="hu-HU" sz="2400" u="sng" dirty="0" smtClean="0"/>
              <a:t/>
            </a:r>
            <a:br>
              <a:rPr lang="hu-HU" sz="2400" u="sng" dirty="0" smtClean="0"/>
            </a:br>
            <a:r>
              <a:rPr lang="hu-HU" sz="2400" dirty="0" smtClean="0"/>
              <a:t>1896–1929, Hősök tere, Budapest 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79512" y="620688"/>
            <a:ext cx="35283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>
                <a:latin typeface="+mj-lt"/>
              </a:rPr>
              <a:t>Zala György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>
                <a:latin typeface="+mj-lt"/>
              </a:rPr>
              <a:t> </a:t>
            </a:r>
            <a:r>
              <a:rPr lang="hu-HU" sz="2400" b="1" dirty="0">
                <a:latin typeface="+mj-lt"/>
              </a:rPr>
              <a:t>I. Lajos (Nagy Lajos) magyar király </a:t>
            </a:r>
            <a:r>
              <a:rPr lang="hu-HU" sz="2400" b="1" dirty="0" smtClean="0">
                <a:latin typeface="+mj-lt"/>
              </a:rPr>
              <a:t>bronzszobra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>
                <a:latin typeface="+mj-lt"/>
              </a:rPr>
              <a:t>.</a:t>
            </a:r>
            <a:r>
              <a:rPr lang="hu-HU" sz="2400" dirty="0" smtClean="0"/>
              <a:t> 50 cm kő talpazat,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álló alak, 280 cm </a:t>
            </a:r>
            <a:endParaRPr lang="hu-HU" sz="2400" dirty="0" smtClean="0">
              <a:latin typeface="+mj-lt"/>
            </a:endParaRPr>
          </a:p>
          <a:p>
            <a:pPr algn="ctr">
              <a:lnSpc>
                <a:spcPts val="2400"/>
              </a:lnSpc>
            </a:pPr>
            <a:r>
              <a:rPr lang="hu-HU" sz="2400" dirty="0" smtClean="0">
                <a:latin typeface="+mj-lt"/>
              </a:rPr>
              <a:t> </a:t>
            </a:r>
            <a:r>
              <a:rPr lang="hu-HU" sz="2400" dirty="0">
                <a:latin typeface="+mj-lt"/>
              </a:rPr>
              <a:t>Alatta </a:t>
            </a:r>
            <a:r>
              <a:rPr lang="hu-HU" sz="2400" dirty="0" smtClean="0">
                <a:latin typeface="+mj-lt"/>
              </a:rPr>
              <a:t>bronz dombormű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>
                <a:latin typeface="+mj-lt"/>
              </a:rPr>
              <a:t>a felirata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>
                <a:latin typeface="+mj-lt"/>
              </a:rPr>
              <a:t> </a:t>
            </a:r>
            <a:r>
              <a:rPr lang="hu-HU" sz="2400" b="1" dirty="0">
                <a:latin typeface="+mj-lt"/>
              </a:rPr>
              <a:t>„Nagy Lajos bevonul Nápolyba, 1384</a:t>
            </a:r>
            <a:r>
              <a:rPr lang="hu-HU" sz="2400" dirty="0" smtClean="0">
                <a:latin typeface="+mj-lt"/>
              </a:rPr>
              <a:t>.”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>
                <a:latin typeface="+mj-lt"/>
              </a:rPr>
              <a:t> Hősök tere, Budapest</a:t>
            </a:r>
            <a:r>
              <a:rPr lang="hu-HU" sz="2400" dirty="0" smtClean="0"/>
              <a:t>. </a:t>
            </a:r>
            <a:endParaRPr lang="hu-HU" sz="2400" dirty="0"/>
          </a:p>
        </p:txBody>
      </p:sp>
      <p:sp>
        <p:nvSpPr>
          <p:cNvPr id="4" name="Téglalap 3"/>
          <p:cNvSpPr/>
          <p:nvPr/>
        </p:nvSpPr>
        <p:spPr>
          <a:xfrm>
            <a:off x="0" y="5085184"/>
            <a:ext cx="3635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dirty="0" smtClean="0"/>
              <a:t>Nagy Lajos szobra – 1926-ban, mint az utolsóként elkészült szobor került a helyére.</a:t>
            </a:r>
            <a:endParaRPr lang="hu-HU" sz="2400" dirty="0"/>
          </a:p>
        </p:txBody>
      </p:sp>
      <p:pic>
        <p:nvPicPr>
          <p:cNvPr id="45058" name="Picture 2" descr="https://s3.eu-central-1.amazonaws.com/kozterkep/photos/9da60856ed9237b3a4d315c76277d66b_1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3851920" y="0"/>
            <a:ext cx="5112568" cy="68167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18864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>
                <a:latin typeface="+mj-lt"/>
              </a:rPr>
              <a:t>Zala György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>
                <a:latin typeface="+mj-lt"/>
              </a:rPr>
              <a:t> </a:t>
            </a:r>
            <a:r>
              <a:rPr lang="hu-HU" sz="2400" b="1" dirty="0" smtClean="0">
                <a:latin typeface="+mj-lt"/>
              </a:rPr>
              <a:t>Nagy </a:t>
            </a:r>
            <a:r>
              <a:rPr lang="hu-HU" sz="2400" b="1" dirty="0">
                <a:latin typeface="+mj-lt"/>
              </a:rPr>
              <a:t>Lajos bevonul </a:t>
            </a:r>
            <a:r>
              <a:rPr lang="hu-HU" sz="2400" b="1" dirty="0" smtClean="0">
                <a:latin typeface="+mj-lt"/>
              </a:rPr>
              <a:t>Nápolyba </a:t>
            </a:r>
            <a:r>
              <a:rPr lang="hu-HU" sz="2400" b="1" dirty="0">
                <a:latin typeface="+mj-lt"/>
              </a:rPr>
              <a:t>1384</a:t>
            </a:r>
            <a:r>
              <a:rPr lang="hu-HU" sz="2400" dirty="0" smtClean="0">
                <a:latin typeface="+mj-lt"/>
              </a:rPr>
              <a:t>.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>
                <a:latin typeface="+mj-lt"/>
              </a:rPr>
              <a:t> </a:t>
            </a:r>
            <a:r>
              <a:rPr lang="hu-HU" sz="2400" dirty="0" smtClean="0"/>
              <a:t> bronz dombormű, </a:t>
            </a:r>
            <a:r>
              <a:rPr lang="hu-HU" sz="2400" dirty="0" smtClean="0">
                <a:latin typeface="+mj-lt"/>
              </a:rPr>
              <a:t>Hősök tere, Budapest</a:t>
            </a:r>
            <a:r>
              <a:rPr lang="hu-HU" sz="2400" dirty="0" smtClean="0"/>
              <a:t>. </a:t>
            </a:r>
            <a:endParaRPr lang="hu-HU" sz="2400" dirty="0"/>
          </a:p>
        </p:txBody>
      </p:sp>
      <p:pic>
        <p:nvPicPr>
          <p:cNvPr id="44033" name="Picture 1" descr="C:\Users\User\Downloads\4b7476077e7b46f966127a43301ef36f_1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129961" y="1700808"/>
            <a:ext cx="8884077" cy="43415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692696"/>
            <a:ext cx="3851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>
                <a:latin typeface="+mj-lt"/>
              </a:rPr>
              <a:t>Zala György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>
                <a:latin typeface="+mj-lt"/>
              </a:rPr>
              <a:t>I. Mátyás </a:t>
            </a:r>
            <a:r>
              <a:rPr lang="hu-HU" sz="2400" b="1" dirty="0">
                <a:latin typeface="+mj-lt"/>
              </a:rPr>
              <a:t>magyar király </a:t>
            </a:r>
            <a:r>
              <a:rPr lang="hu-HU" sz="2400" dirty="0" smtClean="0">
                <a:latin typeface="+mj-lt"/>
              </a:rPr>
              <a:t>bronzszobra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>
                <a:latin typeface="+mj-lt"/>
              </a:rPr>
              <a:t>Alatta a  dombormű</a:t>
            </a:r>
            <a:endParaRPr lang="hu-HU" sz="2400" dirty="0">
              <a:latin typeface="+mj-lt"/>
            </a:endParaRPr>
          </a:p>
          <a:p>
            <a:pPr algn="ctr">
              <a:lnSpc>
                <a:spcPts val="2400"/>
              </a:lnSpc>
            </a:pPr>
            <a:r>
              <a:rPr lang="hu-HU" sz="2400" dirty="0" smtClean="0">
                <a:latin typeface="+mj-lt"/>
              </a:rPr>
              <a:t> felirata </a:t>
            </a:r>
            <a:r>
              <a:rPr lang="hu-HU" sz="2400" b="1" dirty="0">
                <a:latin typeface="+mj-lt"/>
              </a:rPr>
              <a:t>„Mátyás király tudósai körében</a:t>
            </a:r>
            <a:r>
              <a:rPr lang="hu-HU" sz="2400" b="1" dirty="0" smtClean="0">
                <a:latin typeface="+mj-lt"/>
              </a:rPr>
              <a:t>”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>
                <a:latin typeface="+mj-lt"/>
              </a:rPr>
              <a:t>Hősök tere, Budapest. </a:t>
            </a:r>
            <a:endParaRPr lang="hu-HU" sz="2400" dirty="0">
              <a:latin typeface="+mj-lt"/>
            </a:endParaRPr>
          </a:p>
        </p:txBody>
      </p:sp>
      <p:pic>
        <p:nvPicPr>
          <p:cNvPr id="53250" name="Picture 2" descr="https://upload.wikimedia.org/wikipedia/commons/thumb/c/cd/Budapest_Heroes_square_Maty%C3%A1s.jpg/960px-Budapest_Heroes_square_Maty%C3%A1s.jpg"/>
          <p:cNvPicPr>
            <a:picLocks noChangeAspect="1" noChangeArrowheads="1"/>
          </p:cNvPicPr>
          <p:nvPr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 bwMode="auto">
          <a:xfrm>
            <a:off x="4355976" y="0"/>
            <a:ext cx="4572000" cy="6858001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179512" y="3645024"/>
            <a:ext cx="4032448" cy="3174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dirty="0" smtClean="0"/>
              <a:t>A nagy millenniumi emlékműre 1894-ben kapott megbízást, és Gábriel arkangyal szobrát, a Háború és Béke szoborcsoportot, négy királyszobrot és minden domborművet ő mintázott meg. A nagyszabású munkálatok egészen 1929-ig húzódtak.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3.eu-central-1.amazonaws.com/kozterkep/photos/7be4258312f7eebf39f5edddd00f1707_1.jpg"/>
          <p:cNvPicPr>
            <a:picLocks noChangeAspect="1" noChangeArrowheads="1"/>
          </p:cNvPicPr>
          <p:nvPr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 bwMode="auto">
          <a:xfrm>
            <a:off x="84956" y="1916832"/>
            <a:ext cx="8974087" cy="4148499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323528" y="332656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>
                <a:latin typeface="+mj-lt"/>
              </a:rPr>
              <a:t>Zala György:</a:t>
            </a:r>
            <a:r>
              <a:rPr lang="hu-HU" sz="2400" b="1" dirty="0" smtClean="0"/>
              <a:t> Mátyás király tudósai körében</a:t>
            </a:r>
            <a:endParaRPr lang="hu-HU" sz="2400" b="1" u="sng" dirty="0" smtClean="0">
              <a:latin typeface="+mj-lt"/>
            </a:endParaRPr>
          </a:p>
          <a:p>
            <a:pPr algn="ctr">
              <a:lnSpc>
                <a:spcPts val="2400"/>
              </a:lnSpc>
            </a:pPr>
            <a:r>
              <a:rPr lang="hu-HU" sz="2400" dirty="0" smtClean="0">
                <a:latin typeface="+mj-lt"/>
              </a:rPr>
              <a:t>I. Mátyás </a:t>
            </a:r>
            <a:r>
              <a:rPr lang="hu-HU" sz="2400" dirty="0">
                <a:latin typeface="+mj-lt"/>
              </a:rPr>
              <a:t>magyar király </a:t>
            </a:r>
            <a:r>
              <a:rPr lang="hu-HU" sz="2400" dirty="0" smtClean="0">
                <a:latin typeface="+mj-lt"/>
              </a:rPr>
              <a:t>bronzszobra alatti  dombormű</a:t>
            </a:r>
            <a:r>
              <a:rPr lang="hu-HU" sz="2400" dirty="0">
                <a:latin typeface="+mj-lt"/>
              </a:rPr>
              <a:t> </a:t>
            </a:r>
            <a:r>
              <a:rPr lang="hu-HU" sz="2400" dirty="0" smtClean="0">
                <a:latin typeface="+mj-lt"/>
              </a:rPr>
              <a:t>felirata  Hősök tere, Budapest. </a:t>
            </a:r>
            <a:endParaRPr lang="hu-HU" sz="2400" dirty="0">
              <a:latin typeface="+mj-lt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476672"/>
            <a:ext cx="32403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Zala György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Mária Terézia szobra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bronz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Készítés: 1907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Avatás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2011. március 5. </a:t>
            </a:r>
            <a:endParaRPr lang="hu-HU" sz="2400" dirty="0"/>
          </a:p>
        </p:txBody>
      </p:sp>
      <p:pic>
        <p:nvPicPr>
          <p:cNvPr id="11266" name="Picture 2" descr="https://pestbuda.hu/gallery/2023/384518856_649812107332851_1000001070418956554_n.jpg"/>
          <p:cNvPicPr>
            <a:picLocks noChangeAspect="1" noChangeArrowheads="1"/>
          </p:cNvPicPr>
          <p:nvPr/>
        </p:nvPicPr>
        <p:blipFill>
          <a:blip r:embed="rId2" cstate="email">
            <a:lum bright="10000" contrast="30000"/>
          </a:blip>
          <a:srcRect/>
          <a:stretch>
            <a:fillRect/>
          </a:stretch>
        </p:blipFill>
        <p:spPr bwMode="auto">
          <a:xfrm>
            <a:off x="3324712" y="0"/>
            <a:ext cx="581928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s://s3.eu-central-1.amazonaws.com/kozterkep/photos/38c748ec1db974dbe7881bf3c8b045f3_1.jpg"/>
          <p:cNvPicPr>
            <a:picLocks noChangeAspect="1" noChangeArrowheads="1"/>
          </p:cNvPicPr>
          <p:nvPr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 bwMode="auto">
          <a:xfrm>
            <a:off x="1138554" y="1412776"/>
            <a:ext cx="6866892" cy="5150169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179512" y="260648"/>
            <a:ext cx="8784976" cy="1019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Zala György:</a:t>
            </a:r>
            <a:r>
              <a:rPr lang="hu-HU" sz="2400" b="1" dirty="0" smtClean="0"/>
              <a:t> Mária Terézia-dombormű,  </a:t>
            </a:r>
            <a:r>
              <a:rPr lang="pt-BR" sz="2400" dirty="0" smtClean="0"/>
              <a:t>Felirat: </a:t>
            </a:r>
            <a:r>
              <a:rPr lang="pt-BR" sz="2400" b="1" dirty="0" smtClean="0"/>
              <a:t>"Vitam et sanguinem pro rege nostra Maria Theresia."</a:t>
            </a:r>
            <a:r>
              <a:rPr lang="hu-HU" sz="2400" dirty="0" smtClean="0"/>
              <a:t>Elbontás: 1945, Felállítás: 1911</a:t>
            </a:r>
            <a:r>
              <a:rPr lang="pt-BR" sz="2400" dirty="0" smtClean="0"/>
              <a:t> </a:t>
            </a:r>
            <a:r>
              <a:rPr lang="hu-HU" sz="2400" dirty="0" smtClean="0"/>
              <a:t>Mária Terézia szobra alatt volt Hősök tere, Budapest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908720"/>
            <a:ext cx="23397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Zala György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Ferenc József  </a:t>
            </a:r>
            <a:r>
              <a:rPr lang="hu-HU" sz="2400" dirty="0" smtClean="0"/>
              <a:t>Felállítás: </a:t>
            </a:r>
            <a:r>
              <a:rPr lang="hu-HU" sz="2400" b="1" dirty="0" smtClean="0"/>
              <a:t>2019 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Felállítás:</a:t>
            </a:r>
            <a:r>
              <a:rPr lang="hu-HU" sz="2400" b="1" dirty="0" smtClean="0"/>
              <a:t>2005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Felállítás: </a:t>
            </a:r>
            <a:r>
              <a:rPr lang="hu-HU" sz="2400" b="1" dirty="0" smtClean="0"/>
              <a:t>1945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Avatás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1929 május 26. 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Felállítás :</a:t>
            </a:r>
            <a:r>
              <a:rPr lang="hu-HU" sz="2400" b="1" dirty="0" smtClean="0"/>
              <a:t>1926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Gödöllő</a:t>
            </a:r>
            <a:endParaRPr lang="hu-HU" sz="2400" dirty="0"/>
          </a:p>
        </p:txBody>
      </p:sp>
      <p:pic>
        <p:nvPicPr>
          <p:cNvPr id="8194" name="Picture 2" descr="https://s3.eu-central-1.amazonaws.com/kozterkep/photos/u665-a41749-5f8d7c7ed671a-0156c00b1e03479e3be90b61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39752" y="278278"/>
            <a:ext cx="6596380" cy="63014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287524" y="332656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/>
              <a:t>Zala György fotója: </a:t>
            </a:r>
            <a:r>
              <a:rPr lang="hu-HU" sz="2400" dirty="0" smtClean="0"/>
              <a:t>Forrás</a:t>
            </a:r>
            <a:r>
              <a:rPr lang="hu-HU" sz="2400" dirty="0"/>
              <a:t>: </a:t>
            </a:r>
            <a:r>
              <a:rPr lang="hu-HU" sz="2400" dirty="0" err="1"/>
              <a:t>Arcanum</a:t>
            </a:r>
            <a:r>
              <a:rPr lang="hu-HU" sz="2400" dirty="0"/>
              <a:t>/Magyar Szalon</a:t>
            </a:r>
            <a:r>
              <a:rPr lang="hu-HU" sz="2400" dirty="0" smtClean="0"/>
              <a:t> </a:t>
            </a:r>
            <a:endParaRPr lang="hu-HU" sz="2400" dirty="0"/>
          </a:p>
        </p:txBody>
      </p:sp>
      <p:pic>
        <p:nvPicPr>
          <p:cNvPr id="6146" name="Picture 2" descr="https://www.ujsagmuzeum.hu/wp-content/uploads/2023/09/zala_gyorgy-640x413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226350" y="980728"/>
            <a:ext cx="8691299" cy="56086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3.eu-central-1.amazonaws.com/kozterkep/photos/95256a47be00be987c5a815d1d5d766c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55368" y="464501"/>
            <a:ext cx="5688632" cy="5928997"/>
          </a:xfrm>
          <a:prstGeom prst="rect">
            <a:avLst/>
          </a:prstGeom>
          <a:noFill/>
        </p:spPr>
      </p:pic>
      <p:pic>
        <p:nvPicPr>
          <p:cNvPr id="4" name="Picture 2" descr="https://s3.eu-central-1.amazonaws.com/kozterkep/photos/95256a47be00be987c5a815d1d5d766c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" y="3636986"/>
            <a:ext cx="3347864" cy="3221014"/>
          </a:xfrm>
          <a:prstGeom prst="rect">
            <a:avLst/>
          </a:prstGeom>
          <a:noFill/>
        </p:spPr>
      </p:pic>
      <p:sp>
        <p:nvSpPr>
          <p:cNvPr id="8" name="Téglalap 7"/>
          <p:cNvSpPr/>
          <p:nvPr/>
        </p:nvSpPr>
        <p:spPr>
          <a:xfrm>
            <a:off x="0" y="476672"/>
            <a:ext cx="34918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Zala György</a:t>
            </a:r>
            <a:r>
              <a:rPr lang="hu-HU" sz="2400" b="1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Andrássy Gyula lovas szobra- Ferenc József</a:t>
            </a:r>
            <a:r>
              <a:rPr lang="hu-HU" sz="2400" dirty="0" smtClean="0"/>
              <a:t> </a:t>
            </a:r>
            <a:r>
              <a:rPr lang="hu-HU" sz="2400" b="1" dirty="0" smtClean="0"/>
              <a:t> koronázása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(1867. június 8) dombormű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(Archív felvétel)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 descr="ferenc_jozsef_habsburgok_bp_galeria_telepen.jpg"/>
          <p:cNvPicPr>
            <a:picLocks noChangeAspect="1" noChangeArrowheads="1"/>
          </p:cNvPicPr>
          <p:nvPr/>
        </p:nvPicPr>
        <p:blipFill>
          <a:blip r:embed="rId2" cstate="email">
            <a:lum bright="20000" contrast="10000"/>
          </a:blip>
          <a:srcRect/>
          <a:stretch>
            <a:fillRect/>
          </a:stretch>
        </p:blipFill>
        <p:spPr bwMode="auto">
          <a:xfrm>
            <a:off x="412078" y="1196752"/>
            <a:ext cx="8319844" cy="5472608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18864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dirty="0" smtClean="0"/>
              <a:t>A megmaradt négy Habsburg szobrot (II. Lipóté megsemmisült)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</a:t>
            </a:r>
            <a:r>
              <a:rPr lang="hu-HU" sz="2400" dirty="0" smtClean="0"/>
              <a:t>először a Budapesti Történeti Múzeum Kiscelli Múzeumának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raktárába, majd onnan Sülysápra szállították.</a:t>
            </a:r>
          </a:p>
          <a:p>
            <a:pPr algn="ctr"/>
            <a:endParaRPr lang="hu-HU" sz="2400" b="1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2852936"/>
            <a:ext cx="39604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Az uralkodónő egyetlen Magyarországon fellelhető egész alakos szobra különös hányattatásokon ment keresztül a felállításától napjainkig. Az 50-es években nem került más szobrok sorsára, nem lett beolvasztva Sztálin szobrába, de lényegében minden történelmi helyzet, változás alkalmával költöznie kellett. 2002-ben restaurálták, majd a Szépművészeti Múzeum aulájában volt látható, 2011-ben Gödöllőre vitték át a </a:t>
            </a:r>
          </a:p>
          <a:p>
            <a:r>
              <a:rPr lang="hu-HU" dirty="0" err="1" smtClean="0"/>
              <a:t>Grassalkovich</a:t>
            </a:r>
            <a:r>
              <a:rPr lang="hu-HU" dirty="0" smtClean="0"/>
              <a:t> - kastély kertjébe.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179512" y="260648"/>
            <a:ext cx="38884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Zala György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Mária Terézia szobra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bronz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Illyés Antal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 (restaurátor, közreműködő)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Készítés: 1907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Avatás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2011. március 5. és 1911</a:t>
            </a:r>
            <a:endParaRPr lang="hu-HU" sz="2400" dirty="0"/>
          </a:p>
        </p:txBody>
      </p:sp>
      <p:pic>
        <p:nvPicPr>
          <p:cNvPr id="172034" name="Picture 2" descr="https://s3.eu-central-1.amazonaws.com/kozterkep/photos/f0ad76055b64ec01fe2492c7fd860c39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30705" y="0"/>
            <a:ext cx="463378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oto.fszek.hu/dsr/access/55d0b230-56ac-4cf4-95d0-87e23b2fe4e9"/>
          <p:cNvPicPr>
            <a:picLocks noChangeAspect="1" noChangeArrowheads="1"/>
          </p:cNvPicPr>
          <p:nvPr/>
        </p:nvPicPr>
        <p:blipFill>
          <a:blip r:embed="rId2" cstate="email">
            <a:lum bright="10000" contrast="10000"/>
          </a:blip>
          <a:srcRect/>
          <a:stretch>
            <a:fillRect/>
          </a:stretch>
        </p:blipFill>
        <p:spPr bwMode="auto">
          <a:xfrm>
            <a:off x="648953" y="1196752"/>
            <a:ext cx="7846094" cy="5443227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251520" y="188640"/>
            <a:ext cx="8640960" cy="1019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Zala György</a:t>
            </a:r>
            <a:r>
              <a:rPr lang="hu-HU" sz="2400" b="1" dirty="0" smtClean="0"/>
              <a:t>: Erzsébet királyné budapesti emlékműve</a:t>
            </a:r>
            <a:r>
              <a:rPr lang="hu-HU" sz="2400" dirty="0" smtClean="0"/>
              <a:t>, 1932</a:t>
            </a:r>
            <a:r>
              <a:rPr lang="hu-HU" sz="2400" b="1" dirty="0" smtClean="0"/>
              <a:t> </a:t>
            </a:r>
            <a:r>
              <a:rPr lang="hu-HU" sz="2400" dirty="0" smtClean="0"/>
              <a:t>szeptember 25.,  Budapest, V. kerület, Március 15. tér 1. Az egykori Eskü téren állt (archív fotó)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https://s3.eu-central-1.amazonaws.com/kozterkep/photos/1b7791f82b2caae069de19edb1e39269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6439" y="908720"/>
            <a:ext cx="8171121" cy="5760640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Zala György</a:t>
            </a:r>
            <a:r>
              <a:rPr lang="hu-HU" sz="2400" b="1" dirty="0" smtClean="0"/>
              <a:t>: Erzsébet királyné budapesti emlékműve</a:t>
            </a:r>
            <a:endParaRPr lang="hu-HU" sz="2400" dirty="0" smtClean="0"/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 Avatás:1932</a:t>
            </a:r>
            <a:r>
              <a:rPr lang="hu-HU" sz="2400" b="1" dirty="0" smtClean="0"/>
              <a:t> </a:t>
            </a:r>
            <a:r>
              <a:rPr lang="hu-HU" sz="2400" dirty="0" smtClean="0"/>
              <a:t>szept. 25.,  Budapest, </a:t>
            </a:r>
            <a:r>
              <a:rPr lang="hu-HU" sz="2400" dirty="0" err="1" smtClean="0"/>
              <a:t>Döbrentei</a:t>
            </a:r>
            <a:r>
              <a:rPr lang="hu-HU" sz="2400" dirty="0" smtClean="0"/>
              <a:t> - tér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3.eu-central-1.amazonaws.com/kozterkep/photos/a2214d365082da5225404b48c2b21b63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39952" y="21060"/>
            <a:ext cx="4252577" cy="6836940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179512" y="980728"/>
            <a:ext cx="36724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Zala György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Róna József és </a:t>
            </a:r>
            <a:r>
              <a:rPr lang="hu-HU" sz="2400" b="1" dirty="0" err="1" smtClean="0"/>
              <a:t>Tsa</a:t>
            </a:r>
            <a:r>
              <a:rPr lang="hu-HU" sz="2400" b="1" dirty="0" smtClean="0"/>
              <a:t>. 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(</a:t>
            </a:r>
            <a:r>
              <a:rPr lang="hu-HU" sz="2400" dirty="0" smtClean="0"/>
              <a:t>bronzöntő, közreműködő) </a:t>
            </a:r>
            <a:r>
              <a:rPr lang="hu-HU" sz="2400" b="1" dirty="0" smtClean="0"/>
              <a:t>Andrássy Gyula lovas szobra</a:t>
            </a:r>
            <a:r>
              <a:rPr lang="hu-HU" sz="2400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1889-1893</a:t>
            </a:r>
          </a:p>
          <a:p>
            <a:pPr algn="ctr">
              <a:lnSpc>
                <a:spcPts val="2400"/>
              </a:lnSpc>
            </a:pPr>
            <a:r>
              <a:rPr lang="hu-HU" sz="2400" dirty="0" err="1" smtClean="0"/>
              <a:t>Oravicai</a:t>
            </a:r>
            <a:r>
              <a:rPr lang="hu-HU" sz="2400" dirty="0" smtClean="0"/>
              <a:t> márvány 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11 m magas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archív fotó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(Képeslap,1927)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https://s3.eu-central-1.amazonaws.com/kozterkep/photos/u166-a25409-6358e085f1b00-6444b227d60f525b7fc4ca2e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600" y="980728"/>
            <a:ext cx="7200800" cy="5666203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179512" y="0"/>
            <a:ext cx="8784976" cy="1019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dirty="0" smtClean="0"/>
              <a:t> Andrássy Gyula lovas szobra, </a:t>
            </a:r>
            <a:r>
              <a:rPr lang="hu-HU" sz="2400" b="1" u="sng" dirty="0" err="1" smtClean="0"/>
              <a:t>Engler</a:t>
            </a:r>
            <a:r>
              <a:rPr lang="hu-HU" sz="2400" b="1" u="sng" dirty="0" smtClean="0"/>
              <a:t> András</a:t>
            </a:r>
            <a:r>
              <a:rPr lang="hu-HU" sz="2400" dirty="0" smtClean="0"/>
              <a:t> (ló)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(közreműködő), </a:t>
            </a:r>
            <a:r>
              <a:rPr lang="hu-HU" sz="2400" b="1" u="sng" dirty="0" smtClean="0"/>
              <a:t>Polgár Botond </a:t>
            </a:r>
            <a:r>
              <a:rPr lang="hu-HU" sz="2400" b="1" dirty="0" smtClean="0"/>
              <a:t>(alak),</a:t>
            </a:r>
            <a:r>
              <a:rPr lang="hu-HU" sz="2400" dirty="0" smtClean="0"/>
              <a:t>(közreműködő), </a:t>
            </a:r>
            <a:r>
              <a:rPr lang="hu-HU" sz="2400" b="1" u="sng" dirty="0" smtClean="0"/>
              <a:t>Meszlényi Molnár János </a:t>
            </a:r>
            <a:r>
              <a:rPr lang="hu-HU" sz="2400" dirty="0" smtClean="0"/>
              <a:t>(bronzöntő), közreműködő),</a:t>
            </a:r>
            <a:r>
              <a:rPr lang="hu-HU" sz="2400" b="1" dirty="0" smtClean="0"/>
              <a:t> </a:t>
            </a:r>
            <a:r>
              <a:rPr lang="hu-HU" sz="2400" dirty="0" smtClean="0"/>
              <a:t>Avatása: 2016. szept. 13</a:t>
            </a:r>
            <a:r>
              <a:rPr lang="hu-HU" sz="2400" b="1" dirty="0" smtClean="0"/>
              <a:t>.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11292" y="6211669"/>
            <a:ext cx="44607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hlinkClick r:id="rId2"/>
              </a:rPr>
              <a:t>https://www.kozterkep.hu/23111/tisza-istvan</a:t>
            </a:r>
            <a:endParaRPr lang="hu-HU" dirty="0" smtClean="0"/>
          </a:p>
          <a:p>
            <a:endParaRPr lang="hu-HU" dirty="0"/>
          </a:p>
        </p:txBody>
      </p:sp>
      <p:pic>
        <p:nvPicPr>
          <p:cNvPr id="57346" name="Picture 2" descr="https://s3.eu-central-1.amazonaws.com/kozterkep/photos/b0106998d40683f1c273dc4e7da07cda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9578" y="980728"/>
            <a:ext cx="7584843" cy="5688632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0" y="18864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Zala György /</a:t>
            </a:r>
            <a:r>
              <a:rPr lang="hu-HU" sz="2400" b="1" dirty="0" smtClean="0"/>
              <a:t>Orbán Antal / </a:t>
            </a:r>
            <a:r>
              <a:rPr lang="hu-HU" sz="2400" b="1" dirty="0" err="1" smtClean="0"/>
              <a:t>Foerk</a:t>
            </a:r>
            <a:r>
              <a:rPr lang="hu-HU" sz="2400" b="1" dirty="0" smtClean="0"/>
              <a:t> Ernő / Elek Imre: Tisza István szobor </a:t>
            </a:r>
            <a:r>
              <a:rPr lang="hu-HU" sz="2400" dirty="0" smtClean="0"/>
              <a:t>Avatás:1934. április 22. bronz, M: 17 m, Budapest, Kossuth tér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528" y="1177935"/>
            <a:ext cx="2664296" cy="225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Zala György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Feleségem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/>
              <a:t>1890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>Márvány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magasság</a:t>
            </a:r>
            <a:r>
              <a:rPr lang="hu-HU" sz="2400" dirty="0"/>
              <a:t>: 50,5 cm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/>
              <a:t>Magyar Nemzeti Galéria, Budapest</a:t>
            </a:r>
            <a:r>
              <a:rPr lang="hu-HU" sz="2400" dirty="0" smtClean="0"/>
              <a:t> </a:t>
            </a:r>
            <a:endParaRPr lang="hu-HU" sz="2400" dirty="0"/>
          </a:p>
        </p:txBody>
      </p:sp>
      <p:pic>
        <p:nvPicPr>
          <p:cNvPr id="16386" name="Picture 2" descr="https://www.hung-art.hu/kep/z/zala/muvek/1felese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03848" y="83600"/>
            <a:ext cx="5763008" cy="6690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691680" y="3059668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2026: Szilágyi Klára </a:t>
            </a:r>
            <a:endParaRPr lang="hu-H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332656"/>
            <a:ext cx="37079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Zala György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 Sír a baba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1880-as évek legelején </a:t>
            </a:r>
            <a:endParaRPr lang="hu-HU" sz="2400" b="1" dirty="0" smtClean="0"/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Felállítás: 1936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Bronz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Mészkő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75 cm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 Budapest , Kőbánya kerület Ligettelek városrész, Szent László tér </a:t>
            </a:r>
            <a:endParaRPr lang="hu-HU" sz="2400" dirty="0"/>
          </a:p>
        </p:txBody>
      </p:sp>
      <p:pic>
        <p:nvPicPr>
          <p:cNvPr id="61442" name="Picture 2" descr="https://www.kollergaleria.hu/images/mutargy/1857/01.ori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79912" y="0"/>
            <a:ext cx="5143500" cy="6858000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179512" y="3717032"/>
            <a:ext cx="33843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Zala György idillikus szobra müncheni tanulóévei alatt, az 1880-as évek legelején készült, és rövid idő alatt nagy hírnevet szerzett később élő klasszikussá lett alkotójának. A kocka mészkő posztamensen álló, kb. 75 cm magas, hétköznapi jelenetet megörökítő bronzszobor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620688"/>
            <a:ext cx="3563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Zala György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Mária </a:t>
            </a:r>
            <a:r>
              <a:rPr lang="hu-HU" sz="2400" b="1" dirty="0"/>
              <a:t>és </a:t>
            </a:r>
            <a:r>
              <a:rPr lang="hu-HU" sz="2400" b="1" dirty="0" smtClean="0"/>
              <a:t>Magdolna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1884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márvány </a:t>
            </a:r>
          </a:p>
          <a:p>
            <a:pPr algn="ctr">
              <a:lnSpc>
                <a:spcPts val="2400"/>
              </a:lnSpc>
            </a:pPr>
            <a:r>
              <a:rPr lang="hu-HU" sz="2400" dirty="0"/>
              <a:t> </a:t>
            </a:r>
            <a:r>
              <a:rPr lang="hu-HU" sz="2400" dirty="0" smtClean="0"/>
              <a:t>(Magyar Nemzeti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Galéria, Budapest)</a:t>
            </a:r>
            <a:endParaRPr lang="hu-HU" sz="2400" dirty="0"/>
          </a:p>
          <a:p>
            <a:r>
              <a:rPr lang="hu-HU" sz="2400" dirty="0" smtClean="0"/>
              <a:t> </a:t>
            </a:r>
            <a:endParaRPr lang="hu-HU" sz="2400" dirty="0"/>
          </a:p>
        </p:txBody>
      </p:sp>
      <p:pic>
        <p:nvPicPr>
          <p:cNvPr id="9218" name="Picture 2" descr="https://s3.eu-central-1.amazonaws.com/kozterkep/photos/u5009-a47317-643e8fe0b141f-d599005ba09de958af7ba371_1.jpg"/>
          <p:cNvPicPr>
            <a:picLocks noChangeAspect="1" noChangeArrowheads="1"/>
          </p:cNvPicPr>
          <p:nvPr/>
        </p:nvPicPr>
        <p:blipFill>
          <a:blip r:embed="rId2" cstate="email">
            <a:lum bright="20000" contrast="10000"/>
          </a:blip>
          <a:srcRect/>
          <a:stretch>
            <a:fillRect/>
          </a:stretch>
        </p:blipFill>
        <p:spPr bwMode="auto">
          <a:xfrm>
            <a:off x="364046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23528" y="2782669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latin typeface="Arial Black" pitchFamily="34" charset="0"/>
              </a:rPr>
              <a:t>SZABADSÁG SZOBOR ARADON</a:t>
            </a:r>
            <a:endParaRPr lang="hu-HU" sz="3600" b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rigó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</TotalTime>
  <Words>984</Words>
  <Application>Microsoft Office PowerPoint</Application>
  <PresentationFormat>Diavetítés a képernyőre (4:3 oldalarány)</PresentationFormat>
  <Paragraphs>220</Paragraphs>
  <Slides>69</Slides>
  <Notes>4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69</vt:i4>
      </vt:variant>
    </vt:vector>
  </HeadingPairs>
  <TitlesOfParts>
    <vt:vector size="70" baseType="lpstr">
      <vt:lpstr>Office-téma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  <vt:lpstr>27. dia</vt:lpstr>
      <vt:lpstr>28. dia</vt:lpstr>
      <vt:lpstr>29. dia</vt:lpstr>
      <vt:lpstr>30. dia</vt:lpstr>
      <vt:lpstr>31. dia</vt:lpstr>
      <vt:lpstr>32. dia</vt:lpstr>
      <vt:lpstr>33. dia</vt:lpstr>
      <vt:lpstr>34. dia</vt:lpstr>
      <vt:lpstr>35. dia</vt:lpstr>
      <vt:lpstr>36. dia</vt:lpstr>
      <vt:lpstr>37. dia</vt:lpstr>
      <vt:lpstr>38. dia</vt:lpstr>
      <vt:lpstr>39. dia</vt:lpstr>
      <vt:lpstr>40. dia</vt:lpstr>
      <vt:lpstr>41. dia</vt:lpstr>
      <vt:lpstr>42. dia</vt:lpstr>
      <vt:lpstr>43. dia</vt:lpstr>
      <vt:lpstr>44. dia</vt:lpstr>
      <vt:lpstr>45. dia</vt:lpstr>
      <vt:lpstr>46. dia</vt:lpstr>
      <vt:lpstr>47. dia</vt:lpstr>
      <vt:lpstr>48. dia</vt:lpstr>
      <vt:lpstr>49. dia</vt:lpstr>
      <vt:lpstr>50. dia</vt:lpstr>
      <vt:lpstr>51. dia</vt:lpstr>
      <vt:lpstr>52. dia</vt:lpstr>
      <vt:lpstr>53. dia</vt:lpstr>
      <vt:lpstr>54. dia</vt:lpstr>
      <vt:lpstr>55. dia</vt:lpstr>
      <vt:lpstr>56. dia</vt:lpstr>
      <vt:lpstr>57. dia</vt:lpstr>
      <vt:lpstr>58. dia</vt:lpstr>
      <vt:lpstr>59. dia</vt:lpstr>
      <vt:lpstr>60. dia</vt:lpstr>
      <vt:lpstr>61. dia</vt:lpstr>
      <vt:lpstr>62. dia</vt:lpstr>
      <vt:lpstr>63. dia</vt:lpstr>
      <vt:lpstr>64. dia</vt:lpstr>
      <vt:lpstr>65. dia</vt:lpstr>
      <vt:lpstr>66. dia</vt:lpstr>
      <vt:lpstr>67. dia</vt:lpstr>
      <vt:lpstr>68. dia</vt:lpstr>
      <vt:lpstr>69.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Zala</dc:title>
  <dc:creator>.Piroska</dc:creator>
  <cp:lastModifiedBy>.Piroska</cp:lastModifiedBy>
  <cp:revision>130</cp:revision>
  <dcterms:created xsi:type="dcterms:W3CDTF">2026-03-20T18:02:51Z</dcterms:created>
  <dcterms:modified xsi:type="dcterms:W3CDTF">2026-03-24T19:17:47Z</dcterms:modified>
</cp:coreProperties>
</file>