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47582E12-789B-40C2-97E9-F7847D58C992}">
          <p14:sldIdLst>
            <p14:sldId id="256"/>
            <p14:sldId id="257"/>
            <p14:sldId id="258"/>
            <p14:sldId id="275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51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56EDA21-3375-4B01-8000-0EC42E1F27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err="1">
                <a:effectLst/>
              </a:rPr>
              <a:t>Mári</a:t>
            </a:r>
            <a:r>
              <a:rPr lang="hu-HU" dirty="0">
                <a:effectLst/>
              </a:rPr>
              <a:t/>
            </a:r>
            <a:br>
              <a:rPr lang="hu-HU" dirty="0">
                <a:effectLst/>
              </a:rPr>
            </a:br>
            <a:r>
              <a:rPr lang="hu-HU" b="1" dirty="0">
                <a:effectLst/>
              </a:rPr>
              <a:t>Kovács Mária (1883-1977): cselédlányból festőnő</a:t>
            </a:r>
            <a:r>
              <a:rPr lang="hu-HU" dirty="0">
                <a:effectLst/>
              </a:rPr>
              <a:t/>
            </a:r>
            <a:br>
              <a:rPr lang="hu-HU" dirty="0">
                <a:effectLst/>
              </a:rPr>
            </a:b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00663E28-D73A-4FE6-B664-86D922B81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676835"/>
          </a:xfrm>
        </p:spPr>
        <p:txBody>
          <a:bodyPr/>
          <a:lstStyle/>
          <a:p>
            <a:r>
              <a:rPr lang="hu-HU" dirty="0">
                <a:effectLst/>
              </a:rPr>
              <a:t>Múzsa, szimbólum és híd a hagyományhoz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73290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686952E-7E3F-4BB6-BE3C-F50C09B0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4193" y="690981"/>
            <a:ext cx="5083614" cy="564824"/>
          </a:xfrm>
        </p:spPr>
        <p:txBody>
          <a:bodyPr>
            <a:normAutofit fontScale="90000"/>
          </a:bodyPr>
          <a:lstStyle/>
          <a:p>
            <a:r>
              <a:rPr lang="hu-HU" dirty="0" err="1"/>
              <a:t>Mári</a:t>
            </a:r>
            <a:r>
              <a:rPr lang="hu-HU" dirty="0"/>
              <a:t>, a festőnő</a:t>
            </a:r>
          </a:p>
        </p:txBody>
      </p:sp>
      <p:pic>
        <p:nvPicPr>
          <p:cNvPr id="11" name="Tartalom helye 10">
            <a:extLst>
              <a:ext uri="{FF2B5EF4-FFF2-40B4-BE49-F238E27FC236}">
                <a16:creationId xmlns:a16="http://schemas.microsoft.com/office/drawing/2014/main" xmlns="" id="{7D72110D-A304-4EF8-BB5F-270012B6CF7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497" y="1730188"/>
            <a:ext cx="5631934" cy="3908614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xmlns="" id="{6ACE2655-707B-4A06-90A2-F1B4E08A8E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9402" y="1766794"/>
            <a:ext cx="5753101" cy="383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92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D058C808-4A60-4BDC-B27D-029AB4077DB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633" y="293717"/>
            <a:ext cx="7564085" cy="627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13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3CEA7BD-14EF-48BD-9D09-709A0BF287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98668" y="163202"/>
            <a:ext cx="2008720" cy="573332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Naiv művészet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355F1731-BEEF-4B42-8E22-4ED5FC9F4E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348" y="853954"/>
            <a:ext cx="4062463" cy="2300208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8E70FC26-31CD-46C2-A7F5-DE6BA7B8D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216" y="853954"/>
            <a:ext cx="3641798" cy="2389328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xmlns="" id="{E38221D0-72F3-42F0-B8B4-325C16722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4419" y="863959"/>
            <a:ext cx="3200400" cy="23302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081E27C8-2233-4205-AACE-6A5FD1C22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348" y="3372379"/>
            <a:ext cx="4196934" cy="3195247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145EAA59-341F-46AE-AC5F-39E04DEC4E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215" y="3429000"/>
            <a:ext cx="4928421" cy="3138626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xmlns="" id="{030BF717-ACDE-4867-A7EC-6033C83780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6607" y="3528749"/>
            <a:ext cx="2152045" cy="303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22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D9E1F68-8577-4319-985B-AA82F6BDF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430354"/>
          </a:xfrm>
        </p:spPr>
        <p:txBody>
          <a:bodyPr>
            <a:normAutofit fontScale="90000"/>
          </a:bodyPr>
          <a:lstStyle/>
          <a:p>
            <a:r>
              <a:rPr lang="hu-HU" dirty="0"/>
              <a:t>A vásárhelyi művészet ikonja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2FC6DCB2-AAC5-43C8-BBC4-039D52A7347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41" y="1317812"/>
            <a:ext cx="6580429" cy="4794314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9BFA7EE1-2F76-44CF-85EA-6A97F51AD7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8487" y="1937266"/>
            <a:ext cx="4828550" cy="331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23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408505A-3522-4E14-B734-D30B0BCEC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81365"/>
          </a:xfrm>
        </p:spPr>
        <p:txBody>
          <a:bodyPr/>
          <a:lstStyle/>
          <a:p>
            <a:r>
              <a:rPr lang="hu-HU" dirty="0"/>
              <a:t>Németh József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xmlns="" id="{FC93AAFB-F17F-4701-8CE0-9CE5F253210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1629" y="1515222"/>
            <a:ext cx="3543195" cy="4724261"/>
          </a:xfrm>
        </p:spPr>
      </p:pic>
    </p:spTree>
    <p:extLst>
      <p:ext uri="{BB962C8B-B14F-4D97-AF65-F5344CB8AC3E}">
        <p14:creationId xmlns:p14="http://schemas.microsoft.com/office/powerpoint/2010/main" val="1812467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1DA3F8F-A969-4E9E-9687-E6DC3855F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91718"/>
          </a:xfrm>
        </p:spPr>
        <p:txBody>
          <a:bodyPr/>
          <a:lstStyle/>
          <a:p>
            <a:r>
              <a:rPr lang="hu-HU" dirty="0"/>
              <a:t>Ismeretlen Szabó Iván tanítvány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xmlns="" id="{3B60FC40-2FE8-45F7-8C27-4D12025301E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8193" y="1347879"/>
            <a:ext cx="3668701" cy="4891603"/>
          </a:xfrm>
        </p:spPr>
      </p:pic>
    </p:spTree>
    <p:extLst>
      <p:ext uri="{BB962C8B-B14F-4D97-AF65-F5344CB8AC3E}">
        <p14:creationId xmlns:p14="http://schemas.microsoft.com/office/powerpoint/2010/main" val="285254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E9F86A3-DF5B-4B93-BAA0-C1FD2FA64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54059"/>
          </a:xfrm>
        </p:spPr>
        <p:txBody>
          <a:bodyPr/>
          <a:lstStyle/>
          <a:p>
            <a:r>
              <a:rPr lang="hu-HU" dirty="0"/>
              <a:t>Szathmáry Gyöngyi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xmlns="" id="{C060A93C-B86A-4B47-8832-8388E97C2BE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005" y="1272576"/>
            <a:ext cx="3812136" cy="5082849"/>
          </a:xfrm>
        </p:spPr>
      </p:pic>
    </p:spTree>
    <p:extLst>
      <p:ext uri="{BB962C8B-B14F-4D97-AF65-F5344CB8AC3E}">
        <p14:creationId xmlns:p14="http://schemas.microsoft.com/office/powerpoint/2010/main" val="3022903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EA104D9-CFF8-4051-89D2-A32386C0D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3703049" cy="1596177"/>
          </a:xfrm>
        </p:spPr>
        <p:txBody>
          <a:bodyPr/>
          <a:lstStyle/>
          <a:p>
            <a:r>
              <a:rPr lang="hu-HU" dirty="0"/>
              <a:t>Erdős Péter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xmlns="" id="{FC1060F4-B8FC-4275-9870-2C2F1902B19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746" y="242186"/>
            <a:ext cx="4780325" cy="6373768"/>
          </a:xfrm>
        </p:spPr>
      </p:pic>
    </p:spTree>
    <p:extLst>
      <p:ext uri="{BB962C8B-B14F-4D97-AF65-F5344CB8AC3E}">
        <p14:creationId xmlns:p14="http://schemas.microsoft.com/office/powerpoint/2010/main" val="2199395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xmlns="" id="{C1042E05-5A69-4D40-9AEB-9AC75FBD8EB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052" y="221269"/>
            <a:ext cx="4332089" cy="5776120"/>
          </a:xfr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48EBC82E-7E13-4EEA-B180-3BF8D980A3F5}"/>
              </a:ext>
            </a:extLst>
          </p:cNvPr>
          <p:cNvSpPr txBox="1"/>
          <p:nvPr/>
        </p:nvSpPr>
        <p:spPr>
          <a:xfrm flipH="1">
            <a:off x="6562165" y="2971800"/>
            <a:ext cx="420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Ifj. </a:t>
            </a:r>
            <a:r>
              <a:rPr lang="hu-HU" dirty="0" err="1"/>
              <a:t>Koffán</a:t>
            </a:r>
            <a:r>
              <a:rPr lang="hu-HU" dirty="0"/>
              <a:t> Károly</a:t>
            </a:r>
          </a:p>
        </p:txBody>
      </p:sp>
    </p:spTree>
    <p:extLst>
      <p:ext uri="{BB962C8B-B14F-4D97-AF65-F5344CB8AC3E}">
        <p14:creationId xmlns:p14="http://schemas.microsoft.com/office/powerpoint/2010/main" val="2258448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C58CD77-854F-48D9-9BF7-9303D7BD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41048" y="448188"/>
            <a:ext cx="10364451" cy="1596177"/>
          </a:xfrm>
        </p:spPr>
        <p:txBody>
          <a:bodyPr/>
          <a:lstStyle/>
          <a:p>
            <a:r>
              <a:rPr lang="hu-HU" dirty="0"/>
              <a:t>Tornyai-plakett</a:t>
            </a:r>
          </a:p>
        </p:txBody>
      </p:sp>
      <p:pic>
        <p:nvPicPr>
          <p:cNvPr id="8" name="Tartalom helye 7">
            <a:extLst>
              <a:ext uri="{FF2B5EF4-FFF2-40B4-BE49-F238E27FC236}">
                <a16:creationId xmlns:a16="http://schemas.microsoft.com/office/drawing/2014/main" xmlns="" id="{3B81835C-BCC1-46B0-82EF-4BFA16B27D8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706" y="212437"/>
            <a:ext cx="5510623" cy="63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43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E57FAC7-1B8D-41B5-9A35-DE6D8FF9D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Előadás főbb témakörei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1D9A9B6B-B189-404A-8A7E-E4ADF6EF09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45342"/>
            <a:ext cx="10363826" cy="3845858"/>
          </a:xfrm>
        </p:spPr>
        <p:txBody>
          <a:bodyPr/>
          <a:lstStyle/>
          <a:p>
            <a:r>
              <a:rPr lang="hu-HU" dirty="0"/>
              <a:t>Kovács Mária (1883-1977): Életút társadalmi és Művészettörténeti kontextusban</a:t>
            </a:r>
            <a:br>
              <a:rPr lang="hu-HU" dirty="0"/>
            </a:br>
            <a:r>
              <a:rPr lang="hu-HU" dirty="0"/>
              <a:t>- </a:t>
            </a:r>
            <a:r>
              <a:rPr lang="hu-HU" dirty="0" err="1"/>
              <a:t>Mári</a:t>
            </a:r>
            <a:r>
              <a:rPr lang="hu-HU" dirty="0"/>
              <a:t>, a cselédlány – cselédsors a 20. sz. hajnalán</a:t>
            </a:r>
            <a:br>
              <a:rPr lang="hu-HU" dirty="0"/>
            </a:br>
            <a:r>
              <a:rPr lang="hu-HU" dirty="0"/>
              <a:t>- </a:t>
            </a:r>
            <a:r>
              <a:rPr lang="hu-HU" dirty="0" err="1"/>
              <a:t>Mári</a:t>
            </a:r>
            <a:r>
              <a:rPr lang="hu-HU" dirty="0"/>
              <a:t>, a festőnő – Tornyai és </a:t>
            </a:r>
            <a:r>
              <a:rPr lang="hu-HU" dirty="0" err="1"/>
              <a:t>Mári</a:t>
            </a:r>
            <a:endParaRPr lang="hu-HU" dirty="0"/>
          </a:p>
          <a:p>
            <a:r>
              <a:rPr lang="hu-HU" dirty="0"/>
              <a:t>Naiv Művész? </a:t>
            </a:r>
            <a:r>
              <a:rPr lang="hu-HU" u="sng" dirty="0"/>
              <a:t>Fogalmi</a:t>
            </a:r>
            <a:r>
              <a:rPr lang="hu-HU" dirty="0"/>
              <a:t> tisztázási kísérlet</a:t>
            </a:r>
            <a:br>
              <a:rPr lang="hu-HU" dirty="0"/>
            </a:br>
            <a:r>
              <a:rPr lang="hu-HU" dirty="0"/>
              <a:t>- a naiv művészet recepciója a két világháború közti Magyarországon</a:t>
            </a:r>
          </a:p>
          <a:p>
            <a:r>
              <a:rPr lang="hu-HU" dirty="0"/>
              <a:t>A vásárhelyi iskola ikonja: kapcsolódás a Tornyai-hagyományhoz</a:t>
            </a:r>
            <a:br>
              <a:rPr lang="hu-HU" dirty="0"/>
            </a:br>
            <a:r>
              <a:rPr lang="hu-HU" dirty="0"/>
              <a:t>- </a:t>
            </a:r>
            <a:r>
              <a:rPr lang="hu-HU" dirty="0" err="1"/>
              <a:t>Mári</a:t>
            </a:r>
            <a:r>
              <a:rPr lang="hu-HU" dirty="0"/>
              <a:t> helye és szerepe a II. </a:t>
            </a:r>
            <a:r>
              <a:rPr lang="hu-HU" dirty="0" err="1"/>
              <a:t>vh</a:t>
            </a:r>
            <a:r>
              <a:rPr lang="hu-HU" dirty="0"/>
              <a:t>. Utáni vásárhelyi művészetben</a:t>
            </a:r>
            <a:br>
              <a:rPr lang="hu-HU" dirty="0"/>
            </a:br>
            <a:r>
              <a:rPr lang="hu-HU" dirty="0"/>
              <a:t>- Ikon – egy felfedezett kapocs a hagyományteremtőhöz</a:t>
            </a:r>
          </a:p>
        </p:txBody>
      </p:sp>
    </p:spTree>
    <p:extLst>
      <p:ext uri="{BB962C8B-B14F-4D97-AF65-F5344CB8AC3E}">
        <p14:creationId xmlns:p14="http://schemas.microsoft.com/office/powerpoint/2010/main" val="3741532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D83CD6E-8287-4726-8E17-1C4CA4AED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Végszó helyett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E20C0C63-5A30-4521-B3D4-B34DD60337D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532" y="1882588"/>
            <a:ext cx="7093554" cy="453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16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2418826-9A47-471C-9DA9-FA86C4136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Kovács Mária, </a:t>
            </a:r>
            <a:r>
              <a:rPr lang="hu-HU" dirty="0" err="1"/>
              <a:t>Mári</a:t>
            </a:r>
            <a:endParaRPr lang="hu-HU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2F66D779-6BC8-47FC-84F6-7B145D093AE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079" y="1945622"/>
            <a:ext cx="6517967" cy="4498141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3B889E56-7F3D-4E4C-824F-1B5174197A37}"/>
              </a:ext>
            </a:extLst>
          </p:cNvPr>
          <p:cNvSpPr txBox="1"/>
          <p:nvPr/>
        </p:nvSpPr>
        <p:spPr>
          <a:xfrm>
            <a:off x="7718612" y="2214694"/>
            <a:ext cx="31914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Tornyai és </a:t>
            </a:r>
            <a:r>
              <a:rPr lang="hu-HU" dirty="0" err="1"/>
              <a:t>Mári</a:t>
            </a:r>
            <a:r>
              <a:rPr lang="hu-HU" dirty="0"/>
              <a:t> Mártélyon, 1906/1910</a:t>
            </a:r>
          </a:p>
          <a:p>
            <a:endParaRPr lang="hu-HU" dirty="0"/>
          </a:p>
          <a:p>
            <a:r>
              <a:rPr lang="hu-HU" dirty="0"/>
              <a:t>MNG Adattára 20.293/1979, 24.</a:t>
            </a:r>
          </a:p>
        </p:txBody>
      </p:sp>
    </p:spTree>
    <p:extLst>
      <p:ext uri="{BB962C8B-B14F-4D97-AF65-F5344CB8AC3E}">
        <p14:creationId xmlns:p14="http://schemas.microsoft.com/office/powerpoint/2010/main" val="2556210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C5B4C681-7A24-4DD5-AC0D-314E8AFBA24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258" y="259368"/>
            <a:ext cx="3875401" cy="6310068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52AE0E0C-64EB-4816-96A9-92BC099834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2305" y="312149"/>
            <a:ext cx="5502117" cy="62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15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15E9BDB9-620E-4F5C-8EF5-72936F25CF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31623" y="1201680"/>
            <a:ext cx="2913529" cy="34241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Till Viktor: Tornyai János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err="1"/>
              <a:t>Mári</a:t>
            </a:r>
            <a:r>
              <a:rPr lang="hu-HU" dirty="0"/>
              <a:t> Tornyai Kutyájával 1906 k.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Kovács </a:t>
            </a:r>
            <a:r>
              <a:rPr lang="hu-HU" dirty="0" err="1"/>
              <a:t>Mári</a:t>
            </a:r>
            <a:r>
              <a:rPr lang="hu-HU" dirty="0"/>
              <a:t> hagyatéki </a:t>
            </a:r>
            <a:r>
              <a:rPr lang="hu-HU" dirty="0" err="1"/>
              <a:t>anyaga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77051753-7F68-4BB0-9426-73A4DD89C0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0834" y="222555"/>
            <a:ext cx="3874348" cy="642013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34E8EA61-603E-4ED9-A136-2F7A3AE474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750" y="222555"/>
            <a:ext cx="4237863" cy="61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80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2630443-482D-494E-9C3D-65B596655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46895"/>
          </a:xfrm>
        </p:spPr>
        <p:txBody>
          <a:bodyPr>
            <a:normAutofit fontScale="90000"/>
          </a:bodyPr>
          <a:lstStyle/>
          <a:p>
            <a:r>
              <a:rPr lang="hu-HU" dirty="0"/>
              <a:t>A modell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7380BD4C-C0E8-4728-BE18-591EDCE744F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10" y="1047802"/>
            <a:ext cx="3774766" cy="5361963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BECA0C3-70F0-4716-AB14-E89C8666CF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7026" y="904553"/>
            <a:ext cx="4141199" cy="552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23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xmlns="" id="{92F66612-874C-4CCA-B1B1-E85A9DB15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714" y="191112"/>
            <a:ext cx="3278579" cy="647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62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63D71613-EEF5-4259-B268-56FB0806AA2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648953" y="322729"/>
            <a:ext cx="8894093" cy="621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9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AF442CAC-28F7-407B-A5A2-9128243983B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5868" y="583115"/>
            <a:ext cx="5460132" cy="591261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Művészház, Budapest (1913-as épület)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015B1DA5-FE35-4571-8184-78D233E707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3554" y="367757"/>
            <a:ext cx="6567433" cy="612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54687"/>
      </p:ext>
    </p:extLst>
  </p:cSld>
  <p:clrMapOvr>
    <a:masterClrMapping/>
  </p:clrMapOvr>
</p:sld>
</file>

<file path=ppt/theme/theme1.xml><?xml version="1.0" encoding="utf-8"?>
<a:theme xmlns:a="http://schemas.openxmlformats.org/drawingml/2006/main" name="Cseppecske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TM04033925[[fn=Cseppecske]]</Template>
  <TotalTime>131</TotalTime>
  <Words>89</Words>
  <Application>Microsoft Office PowerPoint</Application>
  <PresentationFormat>Egyéni</PresentationFormat>
  <Paragraphs>27</Paragraphs>
  <Slides>20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Cseppecske</vt:lpstr>
      <vt:lpstr>Mári Kovács Mária (1883-1977): cselédlányból festőnő </vt:lpstr>
      <vt:lpstr>Az Előadás főbb témakörei</vt:lpstr>
      <vt:lpstr>Kovács Mária, Mári</vt:lpstr>
      <vt:lpstr>PowerPoint bemutató</vt:lpstr>
      <vt:lpstr>PowerPoint bemutató</vt:lpstr>
      <vt:lpstr>A modell</vt:lpstr>
      <vt:lpstr>PowerPoint bemutató</vt:lpstr>
      <vt:lpstr>PowerPoint bemutató</vt:lpstr>
      <vt:lpstr>PowerPoint bemutató</vt:lpstr>
      <vt:lpstr>Mári, a festőnő</vt:lpstr>
      <vt:lpstr>PowerPoint bemutató</vt:lpstr>
      <vt:lpstr>PowerPoint bemutató</vt:lpstr>
      <vt:lpstr>A vásárhelyi művészet ikonja</vt:lpstr>
      <vt:lpstr>Németh József</vt:lpstr>
      <vt:lpstr>Ismeretlen Szabó Iván tanítvány</vt:lpstr>
      <vt:lpstr>Szathmáry Gyöngyi</vt:lpstr>
      <vt:lpstr>Erdős Péter</vt:lpstr>
      <vt:lpstr>PowerPoint bemutató</vt:lpstr>
      <vt:lpstr>Tornyai-plakett</vt:lpstr>
      <vt:lpstr>Végszó helyett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Mári Kovács Mária (1883-1977): cselédlányból festőnő</dc:title>
  <dc:creator>Vojnich Zsófia</dc:creator>
  <cp:lastModifiedBy>Judit</cp:lastModifiedBy>
  <cp:revision>11</cp:revision>
  <dcterms:created xsi:type="dcterms:W3CDTF">2025-07-29T20:30:12Z</dcterms:created>
  <dcterms:modified xsi:type="dcterms:W3CDTF">2026-03-14T05:42:55Z</dcterms:modified>
</cp:coreProperties>
</file>