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257" r:id="rId3"/>
    <p:sldId id="258" r:id="rId4"/>
    <p:sldId id="261" r:id="rId5"/>
    <p:sldId id="260" r:id="rId6"/>
    <p:sldId id="262" r:id="rId7"/>
    <p:sldId id="368" r:id="rId8"/>
    <p:sldId id="358" r:id="rId9"/>
    <p:sldId id="359" r:id="rId10"/>
    <p:sldId id="264" r:id="rId11"/>
    <p:sldId id="360" r:id="rId12"/>
    <p:sldId id="265" r:id="rId13"/>
    <p:sldId id="280" r:id="rId14"/>
    <p:sldId id="305" r:id="rId15"/>
    <p:sldId id="282" r:id="rId16"/>
    <p:sldId id="281" r:id="rId17"/>
    <p:sldId id="283" r:id="rId18"/>
    <p:sldId id="284" r:id="rId19"/>
    <p:sldId id="346" r:id="rId20"/>
    <p:sldId id="347" r:id="rId21"/>
    <p:sldId id="361" r:id="rId22"/>
    <p:sldId id="271" r:id="rId23"/>
    <p:sldId id="266" r:id="rId24"/>
    <p:sldId id="267" r:id="rId25"/>
    <p:sldId id="276" r:id="rId26"/>
    <p:sldId id="269" r:id="rId27"/>
    <p:sldId id="268" r:id="rId28"/>
    <p:sldId id="270" r:id="rId29"/>
    <p:sldId id="272" r:id="rId30"/>
    <p:sldId id="273" r:id="rId31"/>
    <p:sldId id="278" r:id="rId32"/>
    <p:sldId id="367" r:id="rId33"/>
    <p:sldId id="376" r:id="rId34"/>
    <p:sldId id="274" r:id="rId35"/>
    <p:sldId id="341" r:id="rId36"/>
    <p:sldId id="365" r:id="rId37"/>
    <p:sldId id="277" r:id="rId38"/>
    <p:sldId id="279" r:id="rId39"/>
    <p:sldId id="286" r:id="rId40"/>
    <p:sldId id="287" r:id="rId41"/>
    <p:sldId id="288" r:id="rId42"/>
    <p:sldId id="363" r:id="rId43"/>
    <p:sldId id="290" r:id="rId44"/>
    <p:sldId id="292" r:id="rId45"/>
    <p:sldId id="291" r:id="rId46"/>
    <p:sldId id="293" r:id="rId47"/>
    <p:sldId id="294" r:id="rId48"/>
    <p:sldId id="295" r:id="rId49"/>
    <p:sldId id="369" r:id="rId50"/>
    <p:sldId id="297" r:id="rId51"/>
    <p:sldId id="298" r:id="rId52"/>
    <p:sldId id="296" r:id="rId53"/>
    <p:sldId id="370" r:id="rId54"/>
    <p:sldId id="371" r:id="rId55"/>
    <p:sldId id="373" r:id="rId56"/>
    <p:sldId id="375" r:id="rId57"/>
    <p:sldId id="372" r:id="rId58"/>
    <p:sldId id="374" r:id="rId59"/>
    <p:sldId id="303" r:id="rId60"/>
    <p:sldId id="306" r:id="rId61"/>
    <p:sldId id="304" r:id="rId62"/>
    <p:sldId id="307" r:id="rId63"/>
    <p:sldId id="308" r:id="rId64"/>
    <p:sldId id="309" r:id="rId65"/>
    <p:sldId id="310" r:id="rId66"/>
    <p:sldId id="344" r:id="rId67"/>
    <p:sldId id="312" r:id="rId68"/>
    <p:sldId id="311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6" r:id="rId82"/>
    <p:sldId id="329" r:id="rId83"/>
    <p:sldId id="328" r:id="rId84"/>
    <p:sldId id="331" r:id="rId85"/>
    <p:sldId id="332" r:id="rId86"/>
    <p:sldId id="330" r:id="rId87"/>
    <p:sldId id="327" r:id="rId88"/>
    <p:sldId id="333" r:id="rId89"/>
    <p:sldId id="335" r:id="rId90"/>
    <p:sldId id="334" r:id="rId91"/>
    <p:sldId id="336" r:id="rId92"/>
    <p:sldId id="337" r:id="rId93"/>
    <p:sldId id="338" r:id="rId94"/>
    <p:sldId id="339" r:id="rId95"/>
    <p:sldId id="349" r:id="rId96"/>
    <p:sldId id="348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62" r:id="rId105"/>
    <p:sldId id="357" r:id="rId10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 showGuides="1">
      <p:cViewPr>
        <p:scale>
          <a:sx n="70" d="100"/>
          <a:sy n="70" d="100"/>
        </p:scale>
        <p:origin x="-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2FC7C-8D54-40F9-892F-D2AB651725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424D-6766-4F82-A298-3912851EB82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F0757-18E3-4A7A-B02B-168B85F59942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9424D-6766-4F82-A298-3912851EB82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9424D-6766-4F82-A298-3912851EB82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F0757-18E3-4A7A-B02B-168B85F59942}" type="slidenum">
              <a:rPr lang="hu-HU" smtClean="0"/>
              <a:pPr/>
              <a:t>92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E87F-556B-4A57-BAA8-DB69D372598C}" type="datetimeFigureOut">
              <a:rPr lang="hu-HU" smtClean="0"/>
              <a:pPr/>
              <a:t>2026.03.18.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756C-D3C5-4D14-8186-A033BA986E5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ecessziosmagazin.com/magazin9/zaladombormulechnerbalintjambor.php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atriotak.hu/andrassy-szobor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zterkep.hu/25297/erzsebet-kiralyne-emlekmuve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kozterkep.hu/2370/egyetemi-hosi-emlek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kozterkep.hu/23111/tisza-istvan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gyujtemeny.imm.hu/szecesszios-epiteszet/zala-villa-budapest-ajtosi-durer-sor-25-/4774" TargetMode="External"/><Relationship Id="rId2" Type="http://schemas.openxmlformats.org/officeDocument/2006/relationships/hyperlink" Target="https://egy.hu/barangolo/venusz-villaja-a-varosligetnel-a-magyar-szecesszio-idotallo-jelkepe-108299" TargetMode="Externa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lang="hu-HU" b="1" dirty="0" smtClean="0">
                <a:latin typeface="Arial Black" pitchFamily="34" charset="0"/>
              </a:rPr>
              <a:t>ZALA GYÖRGY </a:t>
            </a:r>
            <a:br>
              <a:rPr lang="hu-HU" b="1" dirty="0" smtClean="0">
                <a:latin typeface="Arial Black" pitchFamily="34" charset="0"/>
              </a:rPr>
            </a:br>
            <a:r>
              <a:rPr lang="hu-HU" sz="2400" b="1" dirty="0" smtClean="0">
                <a:latin typeface="Arial Black" pitchFamily="34" charset="0"/>
              </a:rPr>
              <a:t>1858 -1937</a:t>
            </a:r>
            <a:endParaRPr lang="hu-HU" sz="2400" b="1" dirty="0">
              <a:latin typeface="Arial Black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8640960" cy="175260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Magyar szobrászművész, a neobarokk emlékműszobrászat legjelentősebb mestere, a Magyar Tudományos Akadémia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tagja (1937).</a:t>
            </a:r>
            <a:endParaRPr lang="hu-HU" dirty="0"/>
          </a:p>
        </p:txBody>
      </p:sp>
      <p:pic>
        <p:nvPicPr>
          <p:cNvPr id="4" name="Picture 2" descr="Zala György (1858-1937) szobrászművész (Fotó: Halácsy / OSZK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6196" y="0"/>
            <a:ext cx="258780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404664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A képzőművészek egyesületének díszvacsoráját.  </a:t>
            </a:r>
          </a:p>
          <a:p>
            <a:r>
              <a:rPr lang="hu-HU" sz="2400" dirty="0" smtClean="0"/>
              <a:t>1929. március 5-én,  tartották meg ünnepi külsőségek között a Gellért-szállóban a tavaszi tárlaton résztvevő művészcsoportok.</a:t>
            </a:r>
          </a:p>
          <a:p>
            <a:endParaRPr lang="hu-HU" sz="2400" dirty="0" smtClean="0"/>
          </a:p>
          <a:p>
            <a:r>
              <a:rPr lang="hu-HU" sz="2400" dirty="0" smtClean="0"/>
              <a:t>A neobarokk emlékműszobrászat legjelentősebb mestere, millennium szobrászaként is ismert művész munkái számos impozáns teret díszítenek a Kárpát-medencében. </a:t>
            </a:r>
          </a:p>
          <a:p>
            <a:r>
              <a:rPr lang="hu-HU" sz="2400" dirty="0" smtClean="0"/>
              <a:t>Művészetét bravúros mesterségbeli tudás, barokkos mozgalmasság pátosz és festőiség jellemzi. </a:t>
            </a:r>
          </a:p>
          <a:p>
            <a:endParaRPr lang="hu-HU" sz="2400" dirty="0" smtClean="0"/>
          </a:p>
          <a:p>
            <a:r>
              <a:rPr lang="hu-HU" sz="2400" dirty="0" smtClean="0"/>
              <a:t>Zala György olyan jeles személyiségeket is megörökített az utókornak, mint </a:t>
            </a:r>
            <a:r>
              <a:rPr lang="hu-HU" sz="2400" b="1" dirty="0" smtClean="0"/>
              <a:t>Erzsébet királyné, I. Ferenc József, Deák Ferenc vagy Jókai Mór.</a:t>
            </a:r>
            <a:r>
              <a:rPr lang="hu-HU" sz="2400" dirty="0" smtClean="0"/>
              <a:t> </a:t>
            </a:r>
          </a:p>
          <a:p>
            <a:endParaRPr lang="hu-HU" sz="2400" dirty="0" smtClean="0"/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www.szecessziosmagazin.com/imagemagazin9/zaladombormulechnerbalintjambor/venus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1170" y="908720"/>
            <a:ext cx="8161660" cy="5758505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Vénusz ünneplése az Olümposzon, </a:t>
            </a:r>
            <a:r>
              <a:rPr lang="hu-HU" sz="2400" dirty="0" smtClean="0"/>
              <a:t>(részlet), 1899</a:t>
            </a:r>
            <a:r>
              <a:rPr lang="hu-HU" sz="2400" b="1" dirty="0" smtClean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színezett kerámiadombormű, </a:t>
            </a:r>
            <a:r>
              <a:rPr lang="hu-HU" sz="2400" dirty="0" err="1" smtClean="0"/>
              <a:t>Ajtósi</a:t>
            </a:r>
            <a:r>
              <a:rPr lang="hu-HU" sz="2400" dirty="0" smtClean="0"/>
              <a:t> Dürer sor 25,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s://www.szecessziosmagazin.com/imagemagazin9/zaladombormulechnerbalintjambor/haromgraci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0"/>
            <a:ext cx="5593277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196752"/>
            <a:ext cx="3131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Vénusz ünneplése az Olümposzon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Három grácia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(részlet)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1899</a:t>
            </a:r>
            <a:r>
              <a:rPr lang="hu-HU" sz="2400" b="1" dirty="0" smtClean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színezett kerámiadombormű </a:t>
            </a:r>
            <a:r>
              <a:rPr lang="hu-HU" sz="2400" dirty="0" err="1" smtClean="0"/>
              <a:t>Ajtósi</a:t>
            </a:r>
            <a:r>
              <a:rPr lang="hu-HU" sz="2400" dirty="0" smtClean="0"/>
              <a:t> Dürer sor 25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www.szecessziosmagazin.com/imagemagazin9/zaladombormulechnerbalintjambor/holgyekviragg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5586" y="1196752"/>
            <a:ext cx="6952828" cy="5477283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Vénusz ünneplése az Olümposzon, a századforduló hölgyei a buja levelek közt </a:t>
            </a:r>
            <a:r>
              <a:rPr lang="hu-HU" sz="2400" dirty="0" smtClean="0"/>
              <a:t>(részlet), 1899</a:t>
            </a:r>
            <a:r>
              <a:rPr lang="hu-HU" sz="2400" b="1" dirty="0" smtClean="0"/>
              <a:t> </a:t>
            </a:r>
            <a:r>
              <a:rPr lang="hu-HU" sz="2400" dirty="0" smtClean="0"/>
              <a:t> színezett kerámiadombormű </a:t>
            </a:r>
            <a:r>
              <a:rPr lang="hu-HU" sz="2400" dirty="0" err="1" smtClean="0"/>
              <a:t>Ajtósi</a:t>
            </a:r>
            <a:r>
              <a:rPr lang="hu-HU" sz="2400" dirty="0" smtClean="0"/>
              <a:t> Dürer sor 25,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s://www.szecessziosmagazin.com/imagemagazin9/zaladombormulechnerbalintjambor/bejaratisar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6" y="1196752"/>
            <a:ext cx="8330408" cy="4839967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215516" y="621166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https://www.szecessziosmagazin.com/magazin9/zaladombormulechnerbalintjambor.php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188640"/>
            <a:ext cx="9144000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A figurális kompozíció - derékszögben csatlakozó kettős dekoráció együttese,  </a:t>
            </a:r>
            <a:r>
              <a:rPr lang="hu-HU" sz="2400" dirty="0" err="1" smtClean="0"/>
              <a:t>Ajtósi</a:t>
            </a:r>
            <a:r>
              <a:rPr lang="hu-HU" sz="2400" dirty="0" smtClean="0"/>
              <a:t> Dürer sor 25, Budapest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 Zsolnay-gyárban készült</a:t>
            </a:r>
          </a:p>
          <a:p>
            <a:pPr>
              <a:lnSpc>
                <a:spcPts val="2400"/>
              </a:lnSpc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92696"/>
            <a:ext cx="3059832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b="1" u="sng" dirty="0" smtClean="0"/>
              <a:t> Zala-villa (Budapest, </a:t>
            </a:r>
            <a:r>
              <a:rPr lang="hu-HU" sz="2400" b="1" u="sng" dirty="0" err="1" smtClean="0"/>
              <a:t>Ajtósi</a:t>
            </a:r>
            <a:r>
              <a:rPr lang="hu-HU" sz="2400" b="1" u="sng" dirty="0" smtClean="0"/>
              <a:t> Dürer sor 25.) bejárata a hall ablakával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Bálint, Zoltán</a:t>
            </a:r>
            <a:r>
              <a:rPr lang="hu-HU" sz="2400" dirty="0" smtClean="0"/>
              <a:t> (1871 - 1939) / építész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Jámbor (</a:t>
            </a:r>
            <a:r>
              <a:rPr lang="hu-HU" sz="2400" b="1" dirty="0" err="1" smtClean="0"/>
              <a:t>Frommer</a:t>
            </a:r>
            <a:r>
              <a:rPr lang="hu-HU" sz="2400" b="1" dirty="0" smtClean="0"/>
              <a:t>), Lajos</a:t>
            </a:r>
            <a:r>
              <a:rPr lang="hu-HU" sz="2400" dirty="0" smtClean="0"/>
              <a:t> 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(1869 - 1955) / építész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Lechner, Ödön</a:t>
            </a:r>
            <a:r>
              <a:rPr lang="hu-HU" sz="2400" dirty="0" smtClean="0"/>
              <a:t> (1845 - 1914) / építész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Zala, György / szobrász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Készítés ideje:1898 - 1901</a:t>
            </a:r>
          </a:p>
        </p:txBody>
      </p:sp>
      <p:pic>
        <p:nvPicPr>
          <p:cNvPr id="1026" name="Picture 2" descr="https://gyujtemeny.imm.hu/files/targyak/large/02/77/vlt_350_2_1_zalavilla_svi_8532.jpg?v=1871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9836" y="0"/>
            <a:ext cx="59404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Zsolnay-gyárban készült építészeti kerámia elemek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Az épület burkolataihoz, díszítéséhez, bőven használták az építészeti kerámiát, </a:t>
            </a:r>
            <a:r>
              <a:rPr lang="hu-HU" sz="2400" dirty="0" err="1" smtClean="0"/>
              <a:t>mázatlan</a:t>
            </a:r>
            <a:r>
              <a:rPr lang="hu-HU" sz="2400" dirty="0" smtClean="0"/>
              <a:t>, (</a:t>
            </a:r>
            <a:r>
              <a:rPr lang="hu-HU" sz="2400" dirty="0" err="1" smtClean="0"/>
              <a:t>pirogránit</a:t>
            </a:r>
            <a:r>
              <a:rPr lang="hu-HU" sz="2400" dirty="0" smtClean="0"/>
              <a:t>) és a mázazott változatában egyaránt.</a:t>
            </a:r>
            <a:endParaRPr lang="hu-HU" sz="2400" dirty="0"/>
          </a:p>
        </p:txBody>
      </p:sp>
      <p:pic>
        <p:nvPicPr>
          <p:cNvPr id="83970" name="Picture 2" descr="https://www.szecessziosmagazin.com/imagemagazin9/zaladombormulechnerbalintjambor/oszlopf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623919"/>
            <a:ext cx="3491880" cy="5234081"/>
          </a:xfrm>
          <a:prstGeom prst="rect">
            <a:avLst/>
          </a:prstGeom>
          <a:noFill/>
        </p:spPr>
      </p:pic>
      <p:pic>
        <p:nvPicPr>
          <p:cNvPr id="83972" name="Picture 4" descr="https://www.szecessziosmagazin.com/imagemagazin9/zaladombormulechnerbalintjambor/oszlopfo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556792"/>
            <a:ext cx="4687782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98072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 Számos kitüntetést és díjat kapott</a:t>
            </a:r>
            <a:r>
              <a:rPr lang="hu-HU" sz="2400" dirty="0" smtClean="0"/>
              <a:t>, többek között</a:t>
            </a:r>
          </a:p>
          <a:p>
            <a:r>
              <a:rPr lang="hu-HU" sz="2400" b="1" dirty="0" smtClean="0"/>
              <a:t>- első osztályú aranyérmet nyert az antwerpeni kiállításon </a:t>
            </a:r>
            <a:r>
              <a:rPr lang="hu-HU" sz="2400" b="1" dirty="0" err="1" smtClean="0"/>
              <a:t>Csukássy</a:t>
            </a:r>
            <a:r>
              <a:rPr lang="hu-HU" sz="2400" b="1" dirty="0" smtClean="0"/>
              <a:t> - síremlékért</a:t>
            </a:r>
            <a:r>
              <a:rPr lang="hu-HU" sz="2400" dirty="0" smtClean="0"/>
              <a:t>,(1894) </a:t>
            </a:r>
            <a:endParaRPr lang="hu-HU" sz="2400" b="1" dirty="0" smtClean="0"/>
          </a:p>
          <a:p>
            <a:r>
              <a:rPr lang="hu-HU" sz="2400" b="1" dirty="0" smtClean="0"/>
              <a:t> - az osztrák császár Ferenc József rend lovagi fokozatát </a:t>
            </a:r>
            <a:r>
              <a:rPr lang="hu-HU" sz="2400" dirty="0" smtClean="0"/>
              <a:t>(</a:t>
            </a:r>
            <a:r>
              <a:rPr lang="hu-HU" sz="2400" b="1" dirty="0" smtClean="0"/>
              <a:t>1896</a:t>
            </a:r>
            <a:r>
              <a:rPr lang="hu-HU" sz="2400" dirty="0" smtClean="0"/>
              <a:t> </a:t>
            </a:r>
          </a:p>
          <a:p>
            <a:r>
              <a:rPr lang="hu-HU" sz="2400" dirty="0" smtClean="0"/>
              <a:t>- a </a:t>
            </a:r>
            <a:r>
              <a:rPr lang="hu-HU" sz="2400" b="1" dirty="0" smtClean="0"/>
              <a:t>párizsi világkiállításon Grand </a:t>
            </a:r>
            <a:r>
              <a:rPr lang="hu-HU" sz="2400" b="1" dirty="0" err="1" smtClean="0"/>
              <a:t>Prix-t</a:t>
            </a:r>
            <a:r>
              <a:rPr lang="hu-HU" sz="2400" b="1" dirty="0" smtClean="0"/>
              <a:t> </a:t>
            </a:r>
            <a:r>
              <a:rPr lang="hu-HU" sz="2400" dirty="0" smtClean="0"/>
              <a:t>(</a:t>
            </a:r>
            <a:r>
              <a:rPr lang="hu-HU" sz="2400" b="1" dirty="0" smtClean="0"/>
              <a:t>1900)</a:t>
            </a:r>
          </a:p>
          <a:p>
            <a:r>
              <a:rPr lang="hu-HU" sz="2400" dirty="0" smtClean="0"/>
              <a:t> - a </a:t>
            </a:r>
            <a:r>
              <a:rPr lang="hu-HU" sz="2400" b="1" dirty="0" smtClean="0"/>
              <a:t>francia becsületrend lovagkeresztjét </a:t>
            </a:r>
            <a:r>
              <a:rPr lang="hu-HU" sz="2400" dirty="0" smtClean="0"/>
              <a:t>(</a:t>
            </a:r>
            <a:r>
              <a:rPr lang="hu-HU" sz="2400" b="1" dirty="0" smtClean="0"/>
              <a:t>1901)</a:t>
            </a:r>
          </a:p>
          <a:p>
            <a:r>
              <a:rPr lang="hu-HU" sz="2400" b="1" dirty="0" smtClean="0"/>
              <a:t> - a Ferenc József rend középkeresztjét (1907)</a:t>
            </a:r>
          </a:p>
          <a:p>
            <a:r>
              <a:rPr lang="hu-HU" sz="2400" b="1" dirty="0" smtClean="0"/>
              <a:t>- kormányfőtanácsosi címet (1924)</a:t>
            </a:r>
          </a:p>
          <a:p>
            <a:r>
              <a:rPr lang="hu-HU" sz="2400" b="1" dirty="0" smtClean="0"/>
              <a:t>- Corvin-lánc kitüntetést (1930)</a:t>
            </a:r>
          </a:p>
          <a:p>
            <a:pPr>
              <a:buFontTx/>
              <a:buChar char="-"/>
            </a:pPr>
            <a:r>
              <a:rPr lang="hu-HU" sz="2400" b="1" dirty="0" smtClean="0"/>
              <a:t>Magyar Tudományos Akadémia tiszteletbeli tag (1930)  </a:t>
            </a:r>
          </a:p>
          <a:p>
            <a:pPr>
              <a:buFontTx/>
              <a:buChar char="-"/>
            </a:pPr>
            <a:r>
              <a:rPr lang="hu-HU" sz="2400" b="1" dirty="0" smtClean="0"/>
              <a:t> Magyar Tudományos Akadémia tagja (1937)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2351782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Arial Black" pitchFamily="34" charset="0"/>
              </a:rPr>
              <a:t>EMLÉKMŰVEK, KÖZTÉRI SZOBROK</a:t>
            </a:r>
            <a:endParaRPr lang="hu-HU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5616" y="2708920"/>
            <a:ext cx="68407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latin typeface="Arial Black" pitchFamily="34" charset="0"/>
              </a:rPr>
              <a:t>A HONVÉD SZOBOR BUDAPEST</a:t>
            </a:r>
            <a:r>
              <a:rPr lang="hu-HU" sz="3600" dirty="0" smtClean="0"/>
              <a:t>   </a:t>
            </a:r>
          </a:p>
          <a:p>
            <a:pPr algn="ctr"/>
            <a:r>
              <a:rPr lang="hu-HU" sz="3200" b="1" dirty="0" smtClean="0">
                <a:latin typeface="Arial Black" pitchFamily="34" charset="0"/>
              </a:rPr>
              <a:t>1893</a:t>
            </a:r>
            <a:endParaRPr lang="hu-HU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548680"/>
            <a:ext cx="3563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u="sng" dirty="0" smtClean="0"/>
              <a:t> Zala György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Honvéd szobor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1893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mészkő, bronz</a:t>
            </a:r>
          </a:p>
          <a:p>
            <a:pPr algn="ctr"/>
            <a:r>
              <a:rPr lang="hu-HU" sz="2400" dirty="0" smtClean="0"/>
              <a:t>(archív fotó) </a:t>
            </a:r>
            <a:endParaRPr lang="hu-HU" sz="2400" dirty="0"/>
          </a:p>
        </p:txBody>
      </p:sp>
      <p:pic>
        <p:nvPicPr>
          <p:cNvPr id="86018" name="Picture 2" descr="https://s3.eu-central-1.amazonaws.com/kozterkep/photos/53870d886856602872016fbfeb6b0837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32042"/>
            <a:ext cx="5236976" cy="6793915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251520" y="3140968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1849. május 21-én volt Budavár visszavétele.</a:t>
            </a:r>
          </a:p>
          <a:p>
            <a:r>
              <a:rPr lang="hu-HU" dirty="0" smtClean="0"/>
              <a:t>Az esemény Jókai Mór Kőszívű ember fiaiban című regényében is megelevenedik.</a:t>
            </a:r>
          </a:p>
          <a:p>
            <a:r>
              <a:rPr lang="hu-HU" dirty="0" smtClean="0"/>
              <a:t>1992-től a kormány határozata alapján ezen a napon, május 21-én ünneplik a Magyar honvédelem napját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8/8a/Budapest%2C_I._D%C3%ADsz_Square._Honved_Statue.jpg/1024px-Budapest%2C_I._D%C3%ADsz_Square._Honved_Statue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241376"/>
            <a:ext cx="7488832" cy="561662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188640"/>
            <a:ext cx="8712968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 Zala György</a:t>
            </a:r>
            <a:r>
              <a:rPr lang="hu-HU" sz="2400" b="1" dirty="0" smtClean="0"/>
              <a:t>: A Honvéd szobor, </a:t>
            </a:r>
            <a:r>
              <a:rPr lang="hu-HU" sz="2400" dirty="0" smtClean="0"/>
              <a:t>1893, mészkő, 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  1849-ben Budavárát elfoglaló szabadságharcosok tiszteletére állított emlékhely, Budapest, Dísz tér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117693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budai és óbudai Honvéd Egyesület közgyűlése elhatározta , hogy emléket állítanak azoknak a szabadságharcosoknak, akik 1849-ben Buda várát bevették. Az egyesület megbízta Zala Györgyöt az emlékmű elkészítésére.</a:t>
            </a:r>
          </a:p>
          <a:p>
            <a:r>
              <a:rPr lang="hu-HU" sz="2400" i="1" dirty="0" smtClean="0"/>
              <a:t> </a:t>
            </a:r>
            <a:r>
              <a:rPr lang="hu-HU" sz="2400" b="1" i="1" dirty="0" smtClean="0"/>
              <a:t>A szobor főalakja Budavár bevételekor megsebesült honvédtiszt, jobbjában kard, balkezében magasan felemelt nemzeti lobogó látható. Fölötte Géniusz az érdem koszorúját készül homlokára fűzni</a:t>
            </a:r>
            <a:r>
              <a:rPr lang="hu-HU" sz="2400" i="1" dirty="0" smtClean="0"/>
              <a:t>.  </a:t>
            </a:r>
          </a:p>
          <a:p>
            <a:r>
              <a:rPr lang="hu-HU" sz="2400" dirty="0" smtClean="0"/>
              <a:t>Felirat a talpazaton elől: '1849. május 21. Szabad Hazáért'</a:t>
            </a:r>
            <a:br>
              <a:rPr lang="hu-HU" sz="2400" dirty="0" smtClean="0"/>
            </a:br>
            <a:r>
              <a:rPr lang="hu-HU" sz="2400" dirty="0" smtClean="0"/>
              <a:t>A felirat felett a posztamens törzsét bronz babérágat átfogó szalagon: </a:t>
            </a:r>
            <a:r>
              <a:rPr lang="hu-HU" sz="2400" b="1" i="1" dirty="0" smtClean="0"/>
              <a:t>'A névtelen hősöknek', </a:t>
            </a:r>
            <a:r>
              <a:rPr lang="hu-HU" sz="2400" dirty="0" smtClean="0"/>
              <a:t>a zászlószalagon: </a:t>
            </a:r>
            <a:r>
              <a:rPr lang="hu-HU" sz="2400" b="1" i="1" dirty="0" smtClean="0"/>
              <a:t>'Szabadság vagy halál'. </a:t>
            </a:r>
            <a:r>
              <a:rPr lang="hu-HU" sz="2400" dirty="0" smtClean="0"/>
              <a:t>A bronzkoszorú szalagján:'Harcunk az igazak harca volt, Győzelmünk a Nemzet diadala'. </a:t>
            </a:r>
            <a:r>
              <a:rPr lang="hu-HU" sz="2400" b="1" i="1" dirty="0" smtClean="0"/>
              <a:t>A talpazat négy sarkán egy-egy vasgolyó /ágyúgolyó/. </a:t>
            </a:r>
            <a:r>
              <a:rPr lang="hu-HU" sz="2400" dirty="0" smtClean="0"/>
              <a:t>A szobrot a brüsszeli ('</a:t>
            </a:r>
            <a:r>
              <a:rPr lang="hu-HU" sz="2400" dirty="0" err="1" smtClean="0"/>
              <a:t>Compagnie</a:t>
            </a:r>
            <a:r>
              <a:rPr lang="hu-HU" sz="2400" dirty="0" smtClean="0"/>
              <a:t> les </a:t>
            </a:r>
            <a:r>
              <a:rPr lang="hu-HU" sz="2400" dirty="0" err="1" smtClean="0"/>
              <a:t>bronces</a:t>
            </a:r>
            <a:r>
              <a:rPr lang="hu-HU" sz="2400" dirty="0" smtClean="0"/>
              <a:t>‘) ércöntő műhelyben öntötték ágyúércből. A munka gyors elvégzése érdekében (</a:t>
            </a:r>
            <a:r>
              <a:rPr lang="hu-HU" sz="2400" dirty="0" err="1" smtClean="0"/>
              <a:t>Duckerst</a:t>
            </a:r>
            <a:r>
              <a:rPr lang="hu-HU" sz="2400" dirty="0" smtClean="0"/>
              <a:t>) budapesti belga nagykövet is közbenjárt, ezért Zala György a gipszmintát a belga állami múzeumnak ajándékozta.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https://s3.eu-central-1.amazonaws.com/kozterkep/photos/0e5f4500c8dddd412ec8588b5d169498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-1"/>
            <a:ext cx="5203667" cy="6687443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260648"/>
            <a:ext cx="33123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u="sng" dirty="0" smtClean="0"/>
              <a:t> Zala György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Honvéd szobor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 </a:t>
            </a:r>
          </a:p>
          <a:p>
            <a:pPr algn="ctr">
              <a:lnSpc>
                <a:spcPts val="2400"/>
              </a:lnSpc>
            </a:pPr>
            <a:endParaRPr lang="hu-HU" sz="2400" dirty="0" smtClean="0"/>
          </a:p>
          <a:p>
            <a:pPr algn="ctr">
              <a:lnSpc>
                <a:spcPts val="2400"/>
              </a:lnSpc>
            </a:pP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Budavár bevételekor megsebesült honvédtiszt, jobbjában kard, balkezében magasan felemelt nemzeti lobogó látható. Fölötte Géniusz, az érdem koszorúját készül homlokára fűzni.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ttps://s3.eu-central-1.amazonaws.com/kozterkep/photos/c5c69c2a8e73ab99f237154fb308200b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839" y="980728"/>
            <a:ext cx="7528321" cy="565284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Zala György</a:t>
            </a:r>
            <a:r>
              <a:rPr lang="hu-HU" sz="2400" b="1" dirty="0" smtClean="0"/>
              <a:t>  A Honvéd szobor, </a:t>
            </a:r>
            <a:r>
              <a:rPr lang="hu-HU" sz="2400" dirty="0" smtClean="0"/>
              <a:t>1893, (részlet)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 zászlószalagon: 'Szabadság vagy halál'.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s://s3.eu-central-1.amazonaws.com/kozterkep/photos/u5496-a1729-616d33181d410-ce0e169f6d29eb57c2b81081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44466" y="0"/>
            <a:ext cx="5002020" cy="666936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620688"/>
            <a:ext cx="34563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Zala György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Honvéd szobor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 posztamens törzsén bronz babérágat átfogó szalagon </a:t>
            </a:r>
          </a:p>
          <a:p>
            <a:pPr algn="ctr"/>
            <a:r>
              <a:rPr lang="hu-HU" sz="2400" dirty="0" smtClean="0"/>
              <a:t>'A névtelen hősöknek'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63588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Zala György szülőháza, </a:t>
            </a:r>
            <a:r>
              <a:rPr lang="hu-HU" sz="2400" dirty="0" smtClean="0"/>
              <a:t>Alsólendva, Fotó: </a:t>
            </a:r>
            <a:r>
              <a:rPr lang="hu-HU" sz="2400" dirty="0" err="1" smtClean="0"/>
              <a:t>Uher</a:t>
            </a:r>
            <a:r>
              <a:rPr lang="hu-HU" sz="2400" dirty="0" smtClean="0"/>
              <a:t> Ödön </a:t>
            </a:r>
            <a:endParaRPr lang="hu-HU" sz="2400" dirty="0"/>
          </a:p>
        </p:txBody>
      </p:sp>
      <p:pic>
        <p:nvPicPr>
          <p:cNvPr id="3" name="Picture 2" descr="https://upload.wikimedia.org/wikipedia/commons/e/e6/Lendva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006892" y="836712"/>
            <a:ext cx="7130216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Zala György</a:t>
            </a:r>
            <a:r>
              <a:rPr lang="hu-HU" sz="2400" b="1" dirty="0" smtClean="0"/>
              <a:t>  A Honvéd szobor, </a:t>
            </a:r>
            <a:r>
              <a:rPr lang="hu-HU" sz="2400" dirty="0" smtClean="0"/>
              <a:t>1893, (részlet)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talpazat négy sarkán egy-egy vasgolyó /ágyúgolyó/. </a:t>
            </a:r>
            <a:endParaRPr lang="hu-HU" sz="2400" dirty="0"/>
          </a:p>
        </p:txBody>
      </p:sp>
      <p:pic>
        <p:nvPicPr>
          <p:cNvPr id="1028" name="Picture 4" descr="https://s3.eu-central-1.amazonaws.com/kozterkep/photos/u5496-a1729-616d331822306-90a2ce77d4ef97fcdad7424f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4900" y="1124744"/>
            <a:ext cx="7134200" cy="535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780928"/>
            <a:ext cx="8784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latin typeface="Arial Black" pitchFamily="34" charset="0"/>
              </a:rPr>
              <a:t>GRÓF ANDRÁSSY GYULA </a:t>
            </a:r>
          </a:p>
          <a:p>
            <a:pPr algn="ctr"/>
            <a:r>
              <a:rPr lang="hu-HU" sz="3200" b="1" dirty="0" smtClean="0">
                <a:latin typeface="Arial Black" pitchFamily="34" charset="0"/>
              </a:rPr>
              <a:t>LOVAS SZOBRA </a:t>
            </a:r>
          </a:p>
          <a:p>
            <a:pPr algn="ctr"/>
            <a:r>
              <a:rPr lang="hu-HU" sz="3200" b="1" dirty="0" smtClean="0">
                <a:latin typeface="Arial Black" pitchFamily="34" charset="0"/>
              </a:rPr>
              <a:t>BUDAPEST </a:t>
            </a:r>
            <a:endParaRPr lang="hu-HU" sz="3200" dirty="0" smtClean="0"/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 AVATÁS:1906. DECEMBER 2</a:t>
            </a:r>
            <a:endParaRPr lang="hu-HU" sz="2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eu-central-1.amazonaws.com/kozterkep/photos/a2214d365082da5225404b48c2b21b6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21060"/>
            <a:ext cx="4252577" cy="683694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980728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Róna József és </a:t>
            </a:r>
            <a:r>
              <a:rPr lang="hu-HU" sz="2400" b="1" dirty="0" err="1" smtClean="0"/>
              <a:t>Tsa</a:t>
            </a:r>
            <a:r>
              <a:rPr lang="hu-HU" sz="2400" b="1" dirty="0" smtClean="0"/>
              <a:t>. 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(</a:t>
            </a:r>
            <a:r>
              <a:rPr lang="hu-HU" sz="2400" dirty="0" smtClean="0"/>
              <a:t>bronzöntő, közreműködő) </a:t>
            </a:r>
            <a:r>
              <a:rPr lang="hu-HU" sz="2400" b="1" dirty="0" smtClean="0"/>
              <a:t>Andrássy Gyula lovas szobra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1889-1893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Oravicai</a:t>
            </a:r>
            <a:r>
              <a:rPr lang="hu-HU" sz="2400" dirty="0" smtClean="0"/>
              <a:t> márvány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11 </a:t>
            </a:r>
            <a:r>
              <a:rPr lang="hu-HU" sz="2400" dirty="0" smtClean="0"/>
              <a:t>m magas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archív fotó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(Képeslap,1927)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 </a:t>
            </a:r>
            <a:r>
              <a:rPr lang="pl-PL" sz="2400" dirty="0" smtClean="0"/>
              <a:t>Igazi érdekesség ez a szobor.</a:t>
            </a:r>
            <a:r>
              <a:rPr lang="hu-HU" sz="2400" b="1" dirty="0" smtClean="0">
                <a:latin typeface="Arial Black" pitchFamily="34" charset="0"/>
              </a:rPr>
              <a:t> </a:t>
            </a:r>
            <a:r>
              <a:rPr lang="hu-HU" sz="2400" dirty="0" smtClean="0"/>
              <a:t>Nemcsak azért, mert sokak szerint ez volt Budapest legszebb lovas szobra, hanem sokkal inkább gróf Andrássy Gyula különleges politikai pályafutása miatt, ahogyan a száműzött és távollétében halálra ítélt forradalmárból Magyarország miniszterelnöke lett, aki Ferenc József fejére tette a magyar koronát. </a:t>
            </a:r>
          </a:p>
          <a:p>
            <a:r>
              <a:rPr lang="hu-HU" sz="2400" dirty="0" smtClean="0"/>
              <a:t>A tanácsköztársaság alatt a szobrot elfedték, majd II. világháború után 1945-ben, a Kossuth híd építése miatt lebontották, a szétszedés precizitásából úgy látszott, ideiglenes jelleggel. </a:t>
            </a:r>
          </a:p>
          <a:p>
            <a:r>
              <a:rPr lang="hu-HU" sz="2400" dirty="0" smtClean="0"/>
              <a:t>Ma már tudható, hogy az akkori hatalom nem tervezte a szobor újraállítását. 1947-ben Csillag István a szobor talapzatának egy darabjából faragta ki József Attila emléktábláját. A szobor bronzanyagát pedig minden bizonnyal a Sztálin-szobor készítéséhez használták fel.</a:t>
            </a:r>
            <a:r>
              <a:rPr lang="hu-HU" sz="2400" b="1" dirty="0" smtClean="0"/>
              <a:t> </a:t>
            </a:r>
            <a:r>
              <a:rPr lang="hu-HU" sz="2400" dirty="0" smtClean="0"/>
              <a:t>Helyére 1980-ban a Marton László�által készített</a:t>
            </a:r>
          </a:p>
          <a:p>
            <a:r>
              <a:rPr lang="hu-HU" sz="2400" dirty="0" smtClean="0"/>
              <a:t> József Attila szobor került.</a:t>
            </a:r>
          </a:p>
          <a:p>
            <a:r>
              <a:rPr lang="hu-HU" sz="2400" b="1" dirty="0" smtClean="0"/>
              <a:t>.</a:t>
            </a:r>
            <a:r>
              <a:rPr lang="hu-HU" sz="2400" dirty="0" smtClean="0"/>
              <a:t> </a:t>
            </a:r>
            <a:r>
              <a:rPr lang="hu-HU" sz="2400" dirty="0" smtClean="0">
                <a:hlinkClick r:id="rId2"/>
              </a:rPr>
              <a:t>https://patriotak.hu/andrassy-szobor</a:t>
            </a:r>
            <a:endParaRPr lang="hu-HU" sz="2400" dirty="0" smtClean="0"/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48471"/>
            <a:ext cx="8496944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Arial Black" pitchFamily="34" charset="0"/>
              </a:rPr>
              <a:t> </a:t>
            </a:r>
            <a:r>
              <a:rPr lang="hu-HU" sz="2400" dirty="0" smtClean="0"/>
              <a:t>A kétszeres életnagyságú,  </a:t>
            </a:r>
            <a:r>
              <a:rPr lang="hu-HU" sz="2400" dirty="0" err="1" smtClean="0"/>
              <a:t>oravicai</a:t>
            </a:r>
            <a:r>
              <a:rPr lang="hu-HU" sz="2400" dirty="0" smtClean="0"/>
              <a:t> márvány talpazattal együtt 11 m magas bronz szobor. </a:t>
            </a:r>
          </a:p>
          <a:p>
            <a:r>
              <a:rPr lang="hu-HU" sz="2400" dirty="0" smtClean="0"/>
              <a:t> A domborművek Andrássy politikai működésének két legfontosabb eseményét  ábrázolják, az 1878-as berlini nagyhatalmi konferenciát és Ferenc József koronázását. </a:t>
            </a:r>
          </a:p>
          <a:p>
            <a:r>
              <a:rPr lang="hu-HU" sz="2400" dirty="0" smtClean="0"/>
              <a:t>A posztamensen csak annyi szerepel: gróf Andrássy Gyula. </a:t>
            </a:r>
          </a:p>
          <a:p>
            <a:r>
              <a:rPr lang="hu-HU" sz="2400" dirty="0" smtClean="0"/>
              <a:t>Zala György eredeti műve alapján Polgár Botond, </a:t>
            </a:r>
            <a:r>
              <a:rPr lang="hu-HU" sz="2400" dirty="0" err="1" smtClean="0"/>
              <a:t>Engler</a:t>
            </a:r>
            <a:r>
              <a:rPr lang="hu-HU" sz="2400" dirty="0" smtClean="0"/>
              <a:t> András és Meszlényi János szobrászművészek alkották újjá, az Andrássy Gyulát ábrázoló, lovas szobrot, amelyet  2015. május 5-én állították vissza eredeti helyére.  </a:t>
            </a:r>
            <a:endParaRPr lang="hu-HU" sz="2400" b="1" dirty="0" smtClean="0"/>
          </a:p>
          <a:p>
            <a:r>
              <a:rPr lang="hu-HU" sz="2400" b="1" dirty="0" smtClean="0"/>
              <a:t>Sztálin szobor egy darabját  beolvasztották a folytonosság megőrzése érdekében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r>
              <a:rPr lang="hu-HU" sz="2400" dirty="0" smtClean="0"/>
              <a:t>A lovas szobor és a posztamens két oldalán látható két nagy dombormű (összesen 34 szereplővel)</a:t>
            </a:r>
          </a:p>
          <a:p>
            <a:endParaRPr lang="hu-HU" sz="2400" dirty="0" smtClean="0"/>
          </a:p>
          <a:p>
            <a:r>
              <a:rPr lang="hu-HU" sz="2400" dirty="0" smtClean="0"/>
              <a:t>A valamikor a legszebb lovas-szobornak tartott Zala György alkotásnak méltó utóda ez a mű.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s://s3.eu-central-1.amazonaws.com/kozterkep/photos/u166-a25409-6358e085f1b00-6444b227d60f525b7fc4ca2e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980728"/>
            <a:ext cx="7200800" cy="566620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0"/>
            <a:ext cx="8784976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 Andrássy Gyula lovas szobra, </a:t>
            </a:r>
            <a:r>
              <a:rPr lang="hu-HU" sz="2400" b="1" u="sng" dirty="0" err="1" smtClean="0"/>
              <a:t>Engler</a:t>
            </a:r>
            <a:r>
              <a:rPr lang="hu-HU" sz="2400" b="1" u="sng" dirty="0" smtClean="0"/>
              <a:t> András</a:t>
            </a:r>
            <a:r>
              <a:rPr lang="hu-HU" sz="2400" dirty="0" smtClean="0"/>
              <a:t> (ló)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(közreműködő), </a:t>
            </a:r>
            <a:r>
              <a:rPr lang="hu-HU" sz="2400" b="1" u="sng" dirty="0" smtClean="0"/>
              <a:t>Polgár Botond </a:t>
            </a:r>
            <a:r>
              <a:rPr lang="hu-HU" sz="2400" b="1" dirty="0" smtClean="0"/>
              <a:t>(alak),</a:t>
            </a:r>
            <a:r>
              <a:rPr lang="hu-HU" sz="2400" dirty="0" smtClean="0"/>
              <a:t>(közreműködő), </a:t>
            </a:r>
            <a:r>
              <a:rPr lang="hu-HU" sz="2400" b="1" u="sng" dirty="0" smtClean="0"/>
              <a:t>Meszlényi Molnár János </a:t>
            </a:r>
            <a:r>
              <a:rPr lang="hu-HU" sz="2400" dirty="0" smtClean="0"/>
              <a:t>(bronzöntő), közreműködő),</a:t>
            </a:r>
            <a:r>
              <a:rPr lang="hu-HU" sz="2400" b="1" dirty="0" smtClean="0"/>
              <a:t> </a:t>
            </a:r>
            <a:r>
              <a:rPr lang="hu-HU" sz="2400" dirty="0" smtClean="0"/>
              <a:t>Avatása: 2016. szept. 13</a:t>
            </a:r>
            <a:r>
              <a:rPr lang="hu-HU" sz="2400" b="1" dirty="0" smtClean="0"/>
              <a:t>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443841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 Gróf Andrássy Gyula</a:t>
            </a:r>
            <a:r>
              <a:rPr lang="hu-HU" sz="2400" dirty="0" smtClean="0"/>
              <a:t> magyar főnemesi  gróf Andrássy családban született.</a:t>
            </a:r>
          </a:p>
          <a:p>
            <a:r>
              <a:rPr lang="hu-HU" sz="2400" dirty="0" smtClean="0"/>
              <a:t> Apja Andrássy Károly (1792–1845), országgyűlési követ, nagybirtokos.</a:t>
            </a:r>
          </a:p>
          <a:p>
            <a:r>
              <a:rPr lang="hu-HU" sz="2400" dirty="0" smtClean="0"/>
              <a:t>Édesanyja gróf Szapáry Etelka (1798–1876) csillagkeresztes hölgy, Erzsébet királyné udvarhölgye.</a:t>
            </a:r>
          </a:p>
          <a:p>
            <a:endParaRPr lang="hu-HU" sz="2400" dirty="0" smtClean="0"/>
          </a:p>
          <a:p>
            <a:r>
              <a:rPr lang="hu-HU" sz="2400" dirty="0" smtClean="0"/>
              <a:t>Születési helyét illetően a források hol </a:t>
            </a:r>
            <a:r>
              <a:rPr lang="hu-HU" sz="2400" dirty="0" err="1" smtClean="0"/>
              <a:t>Tőketerebest</a:t>
            </a:r>
            <a:r>
              <a:rPr lang="hu-HU" sz="2400" dirty="0" smtClean="0"/>
              <a:t>,  </a:t>
            </a:r>
            <a:r>
              <a:rPr lang="hu-HU" sz="2400" dirty="0" err="1" smtClean="0"/>
              <a:t>hol</a:t>
            </a:r>
            <a:r>
              <a:rPr lang="hu-HU" sz="2400" dirty="0" smtClean="0"/>
              <a:t> Kassát, hol Oláhpatakot említik. (</a:t>
            </a:r>
            <a:r>
              <a:rPr lang="hu-HU" sz="2400" dirty="0" err="1" smtClean="0"/>
              <a:t>Tőketerebesen</a:t>
            </a:r>
            <a:r>
              <a:rPr lang="hu-HU" sz="2400" dirty="0" smtClean="0"/>
              <a:t> valójában fia, ifj. Andrássy Gyula gróf született, 1860-ban.)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1847-ben Zemplén vármegye országgyűlési követe lett és </a:t>
            </a:r>
          </a:p>
          <a:p>
            <a:r>
              <a:rPr lang="hu-HU" sz="2400" dirty="0" smtClean="0"/>
              <a:t>Kossuthhoz csatlakozott.  1848 áprilisában a megyéje főispánja</a:t>
            </a:r>
          </a:p>
          <a:p>
            <a:r>
              <a:rPr lang="hu-HU" sz="2400" dirty="0" smtClean="0"/>
              <a:t> lett,  később pedig a megyei nemzetőrség parancsnoka. </a:t>
            </a:r>
          </a:p>
          <a:p>
            <a:pPr algn="just"/>
            <a:r>
              <a:rPr lang="hu-HU" sz="2400" dirty="0" smtClean="0"/>
              <a:t>1849 májusától a kormány</a:t>
            </a:r>
          </a:p>
          <a:p>
            <a:pPr algn="just"/>
            <a:r>
              <a:rPr lang="hu-HU" sz="2400" dirty="0" smtClean="0"/>
              <a:t> konstantinápolyi követe. </a:t>
            </a:r>
          </a:p>
          <a:p>
            <a:pPr algn="just"/>
            <a:r>
              <a:rPr lang="hu-HU" sz="2400" dirty="0" smtClean="0"/>
              <a:t> A szabadságharc bukása után</a:t>
            </a:r>
          </a:p>
          <a:p>
            <a:pPr algn="just"/>
            <a:r>
              <a:rPr lang="hu-HU" sz="2400" dirty="0" smtClean="0"/>
              <a:t> Párizsban élt.</a:t>
            </a:r>
          </a:p>
          <a:p>
            <a:pPr algn="just"/>
            <a:endParaRPr lang="hu-HU" sz="2400" dirty="0" smtClean="0"/>
          </a:p>
          <a:p>
            <a:pPr algn="just"/>
            <a:r>
              <a:rPr lang="hu-HU" sz="2400" dirty="0" smtClean="0"/>
              <a:t> Itthon távollétében halálra ítélték és </a:t>
            </a:r>
          </a:p>
          <a:p>
            <a:pPr algn="just"/>
            <a:r>
              <a:rPr lang="hu-HU" sz="2400" dirty="0" smtClean="0"/>
              <a:t>1851-ben jelképesen felakasztották.</a:t>
            </a:r>
          </a:p>
          <a:p>
            <a:pPr algn="just"/>
            <a:r>
              <a:rPr lang="hu-HU" sz="2400" dirty="0" smtClean="0"/>
              <a:t> Emiatt kapta a párizsi szalonokban </a:t>
            </a:r>
          </a:p>
          <a:p>
            <a:pPr algn="just"/>
            <a:r>
              <a:rPr lang="hu-HU" sz="2400" dirty="0" smtClean="0"/>
              <a:t>a </a:t>
            </a:r>
            <a:r>
              <a:rPr lang="hu-HU" sz="2400" b="1" dirty="0" smtClean="0"/>
              <a:t>„szép akasztott” </a:t>
            </a:r>
            <a:r>
              <a:rPr lang="hu-HU" sz="2400" dirty="0" smtClean="0"/>
              <a:t>nevet, mivel </a:t>
            </a:r>
          </a:p>
          <a:p>
            <a:pPr algn="just"/>
            <a:r>
              <a:rPr lang="hu-HU" sz="2400" dirty="0" smtClean="0"/>
              <a:t>Andrássy gróf kimondottan jóképű, </a:t>
            </a:r>
          </a:p>
          <a:p>
            <a:pPr algn="just"/>
            <a:r>
              <a:rPr lang="hu-HU" sz="2400" dirty="0" smtClean="0"/>
              <a:t>elegáns férfi volt. </a:t>
            </a:r>
          </a:p>
          <a:p>
            <a:pPr algn="just"/>
            <a:r>
              <a:rPr lang="hu-HU" sz="2400" dirty="0" smtClean="0"/>
              <a:t>Az emigrációban</a:t>
            </a:r>
          </a:p>
          <a:p>
            <a:pPr algn="just"/>
            <a:r>
              <a:rPr lang="hu-HU" sz="2400" dirty="0" smtClean="0"/>
              <a:t> szakított korábbi politikájával és az </a:t>
            </a:r>
          </a:p>
          <a:p>
            <a:pPr algn="just"/>
            <a:r>
              <a:rPr lang="hu-HU" sz="2400" dirty="0" smtClean="0"/>
              <a:t>osztrákokkal való megegyezést kereste.      </a:t>
            </a:r>
            <a:r>
              <a:rPr lang="hu-HU" sz="2400" b="1" dirty="0" smtClean="0"/>
              <a:t>gróf Andrássy Gyula (fotó</a:t>
            </a:r>
            <a:endParaRPr lang="hu-HU" sz="2400" dirty="0"/>
          </a:p>
        </p:txBody>
      </p:sp>
      <p:pic>
        <p:nvPicPr>
          <p:cNvPr id="128002" name="Picture 2" descr="https://upload.wikimedia.org/wikipedia/commons/thumb/6/68/Andr%C3%A1ssy_Gyula_foto.jpg/500px-Andr%C3%A1ssy_Gyula_f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484784"/>
            <a:ext cx="3384376" cy="4568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1540" y="62068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1858-ban amnesztiát kapott és hazatérhetett Magyarországra. </a:t>
            </a:r>
          </a:p>
          <a:p>
            <a:r>
              <a:rPr lang="hu-HU" sz="2400" dirty="0" smtClean="0"/>
              <a:t>Deák Ferenc köréhez csatlakozott és aktív szerepet vállalt a kiegyezés előkészítésében.</a:t>
            </a:r>
          </a:p>
          <a:p>
            <a:r>
              <a:rPr lang="hu-HU" sz="2400" dirty="0" smtClean="0"/>
              <a:t> Maga Deák ajánlotta őt miniszterelnöknek. </a:t>
            </a:r>
          </a:p>
          <a:p>
            <a:r>
              <a:rPr lang="hu-HU" sz="2400" dirty="0" smtClean="0"/>
              <a:t>1867. február 17-től 1871. november 14-ig volt miniszterelnök, majd ezt követően a Monarchia közös külügyminisztere lett.</a:t>
            </a:r>
            <a:r>
              <a:rPr lang="hu-HU" sz="2400" dirty="0"/>
              <a:t> 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Kulcsszerepet </a:t>
            </a:r>
            <a:r>
              <a:rPr lang="hu-HU" sz="2400" dirty="0"/>
              <a:t>játszott az 1867-es kiegyezés létrejöttében, miniszterelnöksége alatt vetették meg a magyar polgári államrendszer alapjait.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s://s3.eu-central-1.amazonaws.com/kozterkep/photos/271954be9cb91492f39137b5ec6e172e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00807"/>
            <a:ext cx="3888432" cy="499941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51520" y="188640"/>
            <a:ext cx="43204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hu-HU" sz="2400" b="1" u="sng" dirty="0" smtClean="0"/>
              <a:t>Zala György </a:t>
            </a:r>
            <a:r>
              <a:rPr lang="hu-HU" sz="2400" b="1" dirty="0" smtClean="0"/>
              <a:t>- </a:t>
            </a:r>
            <a:r>
              <a:rPr lang="hu-HU" sz="2400" b="1" u="sng" dirty="0" err="1" smtClean="0"/>
              <a:t>Foerk</a:t>
            </a:r>
            <a:r>
              <a:rPr lang="hu-HU" sz="2400" b="1" u="sng" dirty="0" smtClean="0"/>
              <a:t> Ernő</a:t>
            </a:r>
            <a:r>
              <a:rPr lang="hu-HU" sz="2400" dirty="0" smtClean="0"/>
              <a:t>,(talpazat)</a:t>
            </a:r>
            <a:r>
              <a:rPr lang="hu-HU" sz="2400" b="1" dirty="0" smtClean="0"/>
              <a:t> Andrássy Gyula szobra </a:t>
            </a:r>
            <a:r>
              <a:rPr lang="hu-HU" sz="2400" dirty="0" smtClean="0"/>
              <a:t>1889-1893, Budapest (archív fotó)</a:t>
            </a:r>
            <a:endParaRPr lang="hu-HU" sz="2400" dirty="0"/>
          </a:p>
        </p:txBody>
      </p:sp>
      <p:pic>
        <p:nvPicPr>
          <p:cNvPr id="102402" name="Picture 2" descr="https://s3.eu-central-1.amazonaws.com/kozterkep/photos/d7a90f210ca39280bfff49662fb68b35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0"/>
            <a:ext cx="5123130" cy="7089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15516" y="47667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+mj-lt"/>
              </a:rPr>
              <a:t>Zala György 1858. április 16-án született Mayer György néven a Zala vármegyei Alsólendván, jómódú családban.</a:t>
            </a:r>
          </a:p>
          <a:p>
            <a:r>
              <a:rPr lang="hu-HU" sz="2400" dirty="0" smtClean="0">
                <a:latin typeface="+mj-lt"/>
              </a:rPr>
              <a:t>Nevét az 1880-as években – talán a korán elhagyott szülőföld előtt tisztelegve – változtatta Zalára. </a:t>
            </a:r>
            <a:r>
              <a:rPr lang="hu-HU" sz="2400" dirty="0" smtClean="0"/>
              <a:t>Apja, Mayer(Zala) Ferenc  porcelán gyáros volt Pápán, de gyára a mostoha gazdasági viszonyok következtében pangásnak indult, és csakhamar tönkre is ment. </a:t>
            </a:r>
          </a:p>
          <a:p>
            <a:r>
              <a:rPr lang="hu-HU" sz="2400" dirty="0" smtClean="0"/>
              <a:t> Zala édesanyja </a:t>
            </a:r>
            <a:r>
              <a:rPr lang="hu-HU" sz="2400" dirty="0" err="1" smtClean="0"/>
              <a:t>Kalivoda</a:t>
            </a:r>
            <a:r>
              <a:rPr lang="hu-HU" sz="2400" dirty="0" smtClean="0"/>
              <a:t> Katalin, tanítónői állást vállalt az 1860-as évek elején, ez is  azt sejteti, hogy a férje által vezetett vállalkozás nem volt sikeres. </a:t>
            </a:r>
          </a:p>
          <a:p>
            <a:r>
              <a:rPr lang="hu-HU" sz="2400" dirty="0" smtClean="0"/>
              <a:t>Katalin fiatalon, egy szülést követő komplikációban 1867-ben elhunyt.</a:t>
            </a:r>
          </a:p>
          <a:p>
            <a:r>
              <a:rPr lang="hu-HU" sz="2400" dirty="0" smtClean="0"/>
              <a:t> A kis György  apját és anyját is korán elveszítette, ezért az egyik nagybátyjához került, Városlődre. </a:t>
            </a:r>
          </a:p>
          <a:p>
            <a:endParaRPr lang="hu-HU" sz="2400" dirty="0" smtClean="0"/>
          </a:p>
          <a:p>
            <a:endParaRPr lang="hu-HU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58373" name="Picture 5" descr="https://s3.eu-central-1.amazonaws.com/kozterkep/photos/ae9ac12b2d80330d240d2c3001b490c6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296" y="1268760"/>
            <a:ext cx="8425408" cy="5410985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hu-HU" sz="2400" b="1" u="sng" dirty="0" smtClean="0">
                <a:cs typeface="Arial" pitchFamily="34" charset="0"/>
              </a:rPr>
              <a:t>Zala György</a:t>
            </a:r>
            <a:r>
              <a:rPr lang="hu-HU" sz="2400" u="sng" dirty="0" smtClean="0">
                <a:cs typeface="Arial" pitchFamily="34" charset="0"/>
              </a:rPr>
              <a:t>:</a:t>
            </a:r>
            <a:r>
              <a:rPr lang="hu-HU" sz="2400" b="1" dirty="0" smtClean="0">
                <a:cs typeface="Arial" pitchFamily="34" charset="0"/>
              </a:rPr>
              <a:t> </a:t>
            </a:r>
            <a:r>
              <a:rPr lang="hu-HU" sz="2400" b="1" dirty="0" smtClean="0"/>
              <a:t>A berlini kongresszus 1878,</a:t>
            </a:r>
            <a:r>
              <a:rPr lang="hu-HU" sz="2400" b="1" dirty="0" smtClean="0">
                <a:cs typeface="Arial" pitchFamily="34" charset="0"/>
              </a:rPr>
              <a:t> 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1889-1893,bronz dombormű</a:t>
            </a:r>
            <a:endParaRPr lang="hu-HU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0"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2 m x 6,7 m. Róna József és </a:t>
            </a:r>
            <a:r>
              <a:rPr lang="hu-H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Tsa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 (bronzöntő, közreműködő) </a:t>
            </a:r>
          </a:p>
          <a:p>
            <a:pPr lvl="0"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1906. V.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kerület, Kossuth tér, (archív felvétel</a:t>
            </a:r>
            <a:r>
              <a:rPr lang="hu-HU" sz="2400" dirty="0" smtClean="0"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Polgár Botond</a:t>
            </a:r>
            <a:r>
              <a:rPr lang="hu-HU" sz="2400" b="1" dirty="0" smtClean="0"/>
              <a:t>:  </a:t>
            </a:r>
            <a:r>
              <a:rPr lang="hu-HU" sz="2400" dirty="0" smtClean="0"/>
              <a:t>(alak), </a:t>
            </a:r>
            <a:r>
              <a:rPr lang="hu-HU" sz="2400" b="1" dirty="0" smtClean="0"/>
              <a:t>Meszlényi János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(közreműködő): </a:t>
            </a:r>
            <a:r>
              <a:rPr lang="hu-HU" sz="2400" b="1" dirty="0" smtClean="0"/>
              <a:t>A berlini kongresszus</a:t>
            </a:r>
            <a:r>
              <a:rPr lang="hu-HU" sz="2400" dirty="0" smtClean="0"/>
              <a:t>-1878</a:t>
            </a:r>
            <a:r>
              <a:rPr lang="hu-HU" sz="2400" b="1" dirty="0" smtClean="0"/>
              <a:t>, </a:t>
            </a:r>
            <a:r>
              <a:rPr lang="hu-HU" sz="2400" dirty="0" smtClean="0"/>
              <a:t>bronz, dombormű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Andrássy- lovas szobor  </a:t>
            </a:r>
            <a:r>
              <a:rPr lang="hu-HU" sz="2400" dirty="0" smtClean="0"/>
              <a:t>talapzatán </a:t>
            </a:r>
            <a:r>
              <a:rPr lang="hu-HU" sz="2400" b="1" u="sng" dirty="0" smtClean="0"/>
              <a:t>napjainkban</a:t>
            </a:r>
          </a:p>
        </p:txBody>
      </p:sp>
      <p:pic>
        <p:nvPicPr>
          <p:cNvPr id="69634" name="Picture 2" descr="https://s3.eu-central-1.amazonaws.com/kozterkep/photos/e701cacfe385f945555915dd0307ec8c_1.jpg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251520" y="1268760"/>
            <a:ext cx="86409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Ferenc József</a:t>
            </a:r>
            <a:r>
              <a:rPr lang="hu-HU" sz="2400" dirty="0" smtClean="0"/>
              <a:t> </a:t>
            </a:r>
            <a:r>
              <a:rPr lang="hu-HU" sz="2400" b="1" dirty="0" smtClean="0"/>
              <a:t> koronázása, </a:t>
            </a:r>
            <a:r>
              <a:rPr lang="hu-HU" sz="2400" dirty="0" smtClean="0"/>
              <a:t>(1867. június 8) </a:t>
            </a:r>
            <a:r>
              <a:rPr lang="hu-HU" sz="2400" b="1" dirty="0" smtClean="0"/>
              <a:t>Gróf Andrássy Gyula lovas szobra,</a:t>
            </a:r>
            <a:r>
              <a:rPr lang="hu-HU" sz="2400" dirty="0" smtClean="0"/>
              <a:t>1889-1906,bronz dombormű, </a:t>
            </a:r>
            <a:r>
              <a:rPr lang="hu-HU" sz="2400" dirty="0" smtClean="0">
                <a:cs typeface="Arial" pitchFamily="34" charset="0"/>
              </a:rPr>
              <a:t>2 m x 6,7 m</a:t>
            </a:r>
          </a:p>
          <a:p>
            <a:pPr algn="ctr">
              <a:lnSpc>
                <a:spcPts val="2400"/>
              </a:lnSpc>
            </a:pPr>
            <a:r>
              <a:rPr lang="hu-HU" sz="2400" b="1" u="sng" dirty="0" smtClean="0"/>
              <a:t>(Archív felvétel)</a:t>
            </a:r>
            <a:endParaRPr lang="hu-HU" sz="2400" b="1" u="sng" dirty="0"/>
          </a:p>
        </p:txBody>
      </p:sp>
      <p:pic>
        <p:nvPicPr>
          <p:cNvPr id="76802" name="Picture 2" descr="https://s3.eu-central-1.amazonaws.com/kozterkep/photos/9c6081470421ba6a42fe56b7cc0c771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02" y="1484784"/>
            <a:ext cx="8236396" cy="5175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3.eu-central-1.amazonaws.com/kozterkep/photos/ff9c1b83c2541225dfdc77bbf6ebea9e_1.jp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144084" y="1412776"/>
            <a:ext cx="8855831" cy="467913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51520" y="188640"/>
            <a:ext cx="864096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A koronázás jelenete, rajta Erzsébet királyné és a háttérben Deák Ferenc, aki valójában nem vett részt a koronázáson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s://s3.eu-central-1.amazonaws.com/kozterkep/photos/95256a47be00be987c5a815d1d5d766c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3943" y="836712"/>
            <a:ext cx="7656114" cy="574208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51520" y="188640"/>
            <a:ext cx="864096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Gróf Andrássy Gyula lovas szobra, </a:t>
            </a:r>
            <a:r>
              <a:rPr lang="hu-HU" sz="2400" b="1" u="sng" dirty="0" smtClean="0"/>
              <a:t>Ferenc József</a:t>
            </a:r>
            <a:r>
              <a:rPr lang="hu-HU" sz="2400" u="sng" dirty="0" smtClean="0"/>
              <a:t> </a:t>
            </a:r>
            <a:r>
              <a:rPr lang="hu-HU" sz="2400" b="1" u="sng" dirty="0" smtClean="0"/>
              <a:t> koronázása, </a:t>
            </a:r>
            <a:r>
              <a:rPr lang="hu-HU" sz="2400" dirty="0" smtClean="0"/>
              <a:t>(1867. június 8) 1889-1906,dombormű, (Archív felvétel)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3.eu-central-1.amazonaws.com/kozterkep/photos/95256a47be00be987c5a815d1d5d766c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55368" y="464501"/>
            <a:ext cx="5688632" cy="5928997"/>
          </a:xfrm>
          <a:prstGeom prst="rect">
            <a:avLst/>
          </a:prstGeom>
          <a:noFill/>
        </p:spPr>
      </p:pic>
      <p:pic>
        <p:nvPicPr>
          <p:cNvPr id="4" name="Picture 2" descr="https://s3.eu-central-1.amazonaws.com/kozterkep/photos/95256a47be00be987c5a815d1d5d766c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3636986"/>
            <a:ext cx="3347864" cy="3221014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0" y="476672"/>
            <a:ext cx="3491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Andrássy Gyula lovas szobra- Ferenc József</a:t>
            </a:r>
            <a:r>
              <a:rPr lang="hu-HU" sz="2400" dirty="0" smtClean="0"/>
              <a:t> </a:t>
            </a:r>
            <a:r>
              <a:rPr lang="hu-HU" sz="2400" b="1" dirty="0" smtClean="0"/>
              <a:t> koronázása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(1867. június 8) dombormű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(Archív felvétel)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3.eu-central-1.amazonaws.com/kozterkep/photos/9fdc3097604bbba966c0a9faf67bb1cb_1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24644" y="1412776"/>
            <a:ext cx="8694712" cy="511357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Zala György: Andrássy Gyula lovas szobra- Ferenc József</a:t>
            </a:r>
            <a:r>
              <a:rPr lang="hu-HU" sz="2400" dirty="0" smtClean="0"/>
              <a:t> </a:t>
            </a:r>
            <a:r>
              <a:rPr lang="hu-HU" sz="2400" b="1" dirty="0" smtClean="0"/>
              <a:t> koronázása, </a:t>
            </a:r>
            <a:r>
              <a:rPr lang="hu-HU" sz="2400" b="1" u="sng" dirty="0" smtClean="0"/>
              <a:t>Polgár Botond </a:t>
            </a:r>
            <a:r>
              <a:rPr lang="hu-HU" sz="2400" dirty="0" smtClean="0"/>
              <a:t>(alak</a:t>
            </a:r>
            <a:r>
              <a:rPr lang="hu-HU" sz="2400" b="1" dirty="0" smtClean="0"/>
              <a:t>), </a:t>
            </a:r>
            <a:r>
              <a:rPr lang="hu-HU" sz="2400" dirty="0" smtClean="0"/>
              <a:t>(közreműködő), </a:t>
            </a:r>
            <a:r>
              <a:rPr lang="hu-HU" sz="2400" b="1" dirty="0" smtClean="0"/>
              <a:t>Meszlényi Molnár János </a:t>
            </a:r>
            <a:r>
              <a:rPr lang="hu-HU" sz="2400" dirty="0" smtClean="0"/>
              <a:t>(bronzöntő, közreműködő)</a:t>
            </a:r>
            <a:r>
              <a:rPr lang="hu-HU" sz="2400" b="1" dirty="0" smtClean="0"/>
              <a:t>,</a:t>
            </a:r>
            <a:r>
              <a:rPr lang="hu-HU" sz="2400" dirty="0" smtClean="0"/>
              <a:t>Avatás: 2016. szept.) dombormű </a:t>
            </a:r>
            <a:r>
              <a:rPr lang="hu-HU" sz="2400" b="1" u="sng" dirty="0" smtClean="0"/>
              <a:t>napjainkban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Zala György: Andrássy Gyula lovas szobra, </a:t>
            </a:r>
            <a:r>
              <a:rPr lang="hu-HU" sz="2400" b="1" dirty="0" err="1" smtClean="0"/>
              <a:t>Engler</a:t>
            </a:r>
            <a:r>
              <a:rPr lang="hu-HU" sz="2400" b="1" dirty="0" smtClean="0"/>
              <a:t> András</a:t>
            </a:r>
            <a:r>
              <a:rPr lang="hu-HU" sz="2400" dirty="0" smtClean="0"/>
              <a:t> (ló)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(közreműködő), </a:t>
            </a:r>
            <a:r>
              <a:rPr lang="hu-HU" sz="2400" b="1" dirty="0" smtClean="0"/>
              <a:t>Polgár Botond </a:t>
            </a:r>
            <a:r>
              <a:rPr lang="hu-HU" sz="2400" dirty="0" smtClean="0"/>
              <a:t>(alak</a:t>
            </a:r>
            <a:r>
              <a:rPr lang="hu-HU" sz="2400" b="1" dirty="0" smtClean="0"/>
              <a:t>), </a:t>
            </a:r>
            <a:r>
              <a:rPr lang="hu-HU" sz="2400" dirty="0" smtClean="0"/>
              <a:t>(közreműködő), </a:t>
            </a:r>
            <a:r>
              <a:rPr lang="hu-HU" sz="2400" b="1" dirty="0" smtClean="0"/>
              <a:t>Meszlényi  János </a:t>
            </a:r>
            <a:r>
              <a:rPr lang="hu-HU" sz="2400" dirty="0" smtClean="0"/>
              <a:t>(bronzöntő, közreműködő)</a:t>
            </a:r>
            <a:r>
              <a:rPr lang="hu-HU" sz="2400" b="1" dirty="0" smtClean="0"/>
              <a:t>,</a:t>
            </a:r>
            <a:r>
              <a:rPr lang="hu-HU" sz="2400" dirty="0" smtClean="0"/>
              <a:t>Avatás: 2016. szept. 13</a:t>
            </a:r>
            <a:r>
              <a:rPr lang="hu-HU" sz="2400" b="1" dirty="0" smtClean="0"/>
              <a:t>.</a:t>
            </a:r>
            <a:endParaRPr lang="hu-HU" sz="2400" dirty="0"/>
          </a:p>
        </p:txBody>
      </p:sp>
      <p:pic>
        <p:nvPicPr>
          <p:cNvPr id="101378" name="Picture 2" descr="https://s3.eu-central-1.amazonaws.com/kozterkep/photos/e5e6b714a895fa8c611c7d06a6b6b570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5596" y="1124744"/>
            <a:ext cx="7272807" cy="545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https://s3.eu-central-1.amazonaws.com/kozterkep/photos/28bebcfb1e5b9a63e7092e64d5064046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491880" y="0"/>
            <a:ext cx="504056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51520" y="476672"/>
            <a:ext cx="295232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József Attila az Andrássy-szobor előtt</a:t>
            </a:r>
            <a:r>
              <a:rPr lang="hu-HU" sz="2400" dirty="0" smtClean="0"/>
              <a:t>.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Aligha gondolta, hogy egyszer majd az ő szobra áll ezen a helyen.</a:t>
            </a:r>
            <a:endParaRPr lang="hu-HU" sz="2400" dirty="0"/>
          </a:p>
        </p:txBody>
      </p:sp>
      <p:pic>
        <p:nvPicPr>
          <p:cNvPr id="74754" name="Picture 2" descr="https://s3.eu-central-1.amazonaws.com/kozterkep/photos/ccb13b931dbfcc86b1975e18cb738190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924024"/>
            <a:ext cx="2952328" cy="3933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220486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latin typeface="Arial Black" pitchFamily="34" charset="0"/>
              </a:rPr>
              <a:t>ZALA GYÖRGY</a:t>
            </a:r>
          </a:p>
          <a:p>
            <a:pPr algn="ctr"/>
            <a:r>
              <a:rPr lang="hu-HU" sz="3200" b="1" dirty="0" smtClean="0">
                <a:latin typeface="Arial Black" pitchFamily="34" charset="0"/>
              </a:rPr>
              <a:t>  DEÁK FERENC SZOBRA, SZEGED 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FELÁLLÍTÁS: 1914 </a:t>
            </a:r>
            <a:endParaRPr lang="hu-H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17693"/>
            <a:ext cx="864096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Itt végezte elemi iskoláit, és itt látott először mintázást nagybátyja kőedénygyárában.  </a:t>
            </a:r>
          </a:p>
          <a:p>
            <a:r>
              <a:rPr lang="hu-HU" sz="2400" dirty="0" smtClean="0"/>
              <a:t>A faluból Pápára került egy másik nagybátyjához, aki a posztógyárában akarta őt alkalmazni,  Zala azonban csak rajzolgatott, mással nemigen törődött. </a:t>
            </a:r>
          </a:p>
          <a:p>
            <a:endParaRPr lang="hu-HU" sz="2400" dirty="0" smtClean="0"/>
          </a:p>
          <a:p>
            <a:r>
              <a:rPr lang="hu-HU" sz="2400" dirty="0" smtClean="0"/>
              <a:t>A nagybátyja végül engedett a gyermek rajz iránti szenvedélyének és beadta a budapesti belvárosi reáliskolába, ahol rajzot is oktattak, itt végezte el a  középiskolát is. </a:t>
            </a:r>
          </a:p>
          <a:p>
            <a:endParaRPr lang="hu-HU" sz="2400" dirty="0" smtClean="0"/>
          </a:p>
          <a:p>
            <a:r>
              <a:rPr lang="hu-HU" sz="2400" dirty="0" smtClean="0"/>
              <a:t>Képzőművészeti tanulmányait a budapesti Mintarajziskolában kezdte, majd a bécsi és a müncheni akadémián folytatta. A  művészi érdeklődése mindinkább a francia és belga mesterek felé fordult. </a:t>
            </a:r>
          </a:p>
          <a:p>
            <a:r>
              <a:rPr lang="hu-HU" sz="2400" dirty="0" smtClean="0"/>
              <a:t>1884-ben visszatért Budapestre, ahol a Műcsarnokban kiállította első jelentős alkotását, </a:t>
            </a:r>
            <a:r>
              <a:rPr lang="hu-HU" sz="2400" b="1" i="1" dirty="0" smtClean="0"/>
              <a:t>a Mária és Magdolna </a:t>
            </a:r>
            <a:r>
              <a:rPr lang="hu-HU" sz="2400" dirty="0" smtClean="0"/>
              <a:t>című márványszobrot, amely elismerést és számos megbízást hozott számára. </a:t>
            </a:r>
          </a:p>
          <a:p>
            <a:r>
              <a:rPr lang="hu-HU" sz="2400" dirty="0" smtClean="0"/>
              <a:t>Hamarosan a korszak legtöbbet foglalkoztatott emlékműszobrásza lett.  </a:t>
            </a:r>
          </a:p>
          <a:p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upload.wikimedia.org/wikipedia/commons/d/da/De%C3%A1k_Ferenc_szobra_Szeged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137254"/>
            <a:ext cx="5040560" cy="672074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20688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Deák Ferenc szobra </a:t>
            </a:r>
            <a:r>
              <a:rPr lang="hu-HU" sz="2400" dirty="0" smtClean="0"/>
              <a:t>Felállítás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1914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Szeged, Széchenyi tér 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0/Ferenc_De%C3%A1k_von_Gy%C3%B6rgy_Zala%2C_2023_Szeged.jpg/960px-Ferenc_De%C3%A1k_von_Gy%C3%B6rgy_Zala%2C_2023_Szeged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28900" y="0"/>
            <a:ext cx="514350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764704"/>
            <a:ext cx="3059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Deák Ferenc szobra </a:t>
            </a:r>
            <a:r>
              <a:rPr lang="hu-HU" sz="2400" dirty="0" smtClean="0"/>
              <a:t>Felállítás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1914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Szeged, Széchenyi tér 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903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„</a:t>
            </a:r>
            <a:r>
              <a:rPr lang="hu-HU" sz="2400" b="1" dirty="0" smtClean="0"/>
              <a:t>Amit erő és hatalom elvesz, azt idő és kedvező szerencse ismét visszahozhatják, de miről a nemzet félve a szenvedésektől önmaga lemondott, annak visszaszerzése nehéz és mindig kétséges</a:t>
            </a:r>
            <a:r>
              <a:rPr lang="hu-HU" sz="2400" dirty="0" smtClean="0"/>
              <a:t>.</a:t>
            </a:r>
            <a:r>
              <a:rPr lang="hu-HU" sz="2400" b="1" dirty="0" smtClean="0"/>
              <a:t>” </a:t>
            </a:r>
            <a:r>
              <a:rPr lang="hu-HU" sz="2400" dirty="0" smtClean="0"/>
              <a:t>Deák Ferencz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516" y="2044005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latin typeface="Arial Black" pitchFamily="34" charset="0"/>
              </a:rPr>
              <a:t>ZALA GYÖRGY</a:t>
            </a:r>
            <a:r>
              <a:rPr lang="hu-HU" sz="2800" b="1" dirty="0" smtClean="0">
                <a:latin typeface="Arial Black" pitchFamily="34" charset="0"/>
              </a:rPr>
              <a:t>: ERZSÉBET KIRÁLYNÉ SZOBRA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ESZTERGOM 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 Avatás: 2004 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Avatás: 1926 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 </a:t>
            </a:r>
          </a:p>
          <a:p>
            <a:pPr algn="ctr"/>
            <a:endParaRPr lang="hu-HU" sz="2800" b="1" dirty="0" smtClean="0">
              <a:latin typeface="Arial Black" pitchFamily="34" charset="0"/>
            </a:endParaRPr>
          </a:p>
          <a:p>
            <a:pPr algn="ctr"/>
            <a:endParaRPr lang="hu-HU" sz="28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s3.eu-central-1.amazonaws.com/kozterkep/photos/8b60fe00c45a21472df2af55d417b077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64908" y="1"/>
            <a:ext cx="4677507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51520" y="404664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u="sng" dirty="0" smtClean="0"/>
              <a:t> Horváth Tibor</a:t>
            </a:r>
            <a:r>
              <a:rPr lang="hu-HU" sz="2400" b="1" dirty="0" smtClean="0"/>
              <a:t> 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(</a:t>
            </a:r>
            <a:r>
              <a:rPr lang="hu-HU" sz="2400" dirty="0" smtClean="0"/>
              <a:t>közreműködő)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Erzsébet királyné szobra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1926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terrakotta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80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Esztergom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Archív fotó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404664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80 cm magasságú terrakottából készült mellszobrot 1926-ban állították fel a királynéról elnevezett Duna parti sétány bejáratánál. </a:t>
            </a:r>
          </a:p>
          <a:p>
            <a:r>
              <a:rPr lang="hu-HU" sz="2400" dirty="0" smtClean="0"/>
              <a:t> A II. világháborúban megsérült (feje letört) és a Balassa Múzeumba szállították megőrzésre. Az első komolyabb restaurálást Vadász János végezte 1999-ben az Esztergom Barátainak Egyesülete megbízásából. 2004-ben újabb felújítás után került jelenlegi helyére a Városházára. </a:t>
            </a:r>
          </a:p>
          <a:p>
            <a:r>
              <a:rPr lang="hu-HU" sz="2400" dirty="0" smtClean="0"/>
              <a:t>Posztamense eredeti, melyről időközben levésték az Erzsébet nevet és a koronát.</a:t>
            </a:r>
            <a:br>
              <a:rPr lang="hu-HU" sz="2400" dirty="0" smtClean="0"/>
            </a:br>
            <a:r>
              <a:rPr lang="hu-HU" sz="2400" dirty="0" smtClean="0"/>
              <a:t>A háború után a Balassa múzeum igazgatójának Horváth Istvánnak a segítségével sikerült a romok között megtalálni a talapzatot és alkotás darabjait, az ő közreműködésével maradhatott fenn máig a mű. </a:t>
            </a:r>
          </a:p>
          <a:p>
            <a:r>
              <a:rPr lang="hu-HU" sz="2400" dirty="0" smtClean="0"/>
              <a:t>A többször restaurált alkotást terrakotta anyaga miatt már nem tervezik a jövőben külső helyszínen újra felállítani. A másolatként készült bronz  méltón helyettesíti.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s3.eu-central-1.amazonaws.com/kozterkep/photos/c64e5b353ecc378205077bc6ae5402b1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0"/>
            <a:ext cx="6493668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79512" y="548680"/>
            <a:ext cx="2304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Horváth Tibor 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(közreműködő)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Erzsébet királyné szobra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terrakotta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80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Esztergom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s3.eu-central-1.amazonaws.com/kozterkep/photos/384ecb798de5093e3cd5ab778eabf0fb_1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1055864" y="1583796"/>
            <a:ext cx="7032272" cy="527420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Erzsébet királyné szobra, </a:t>
            </a:r>
            <a:r>
              <a:rPr lang="hu-HU" sz="2400" dirty="0" smtClean="0"/>
              <a:t> (másolat)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 mellszobor bronz változata 2000-ben, </a:t>
            </a:r>
            <a:r>
              <a:rPr lang="hu-HU" sz="2400" dirty="0" err="1" smtClean="0"/>
              <a:t>Ehingen</a:t>
            </a:r>
            <a:r>
              <a:rPr lang="hu-HU" sz="2400" dirty="0" smtClean="0"/>
              <a:t> testvérváros ajándékaként készült. 2000 augusztusi felavatásánál Habsburg György is jelen volt.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https://s3.eu-central-1.amazonaws.com/kozterkep/photos/b64a64ecec2300bd848b616cee0ad2ca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908720"/>
            <a:ext cx="7620000" cy="5715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323528" y="260648"/>
            <a:ext cx="8496944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Erzsébet királyné szobra,</a:t>
            </a:r>
            <a:r>
              <a:rPr lang="hu-HU" sz="2400" dirty="0" smtClean="0"/>
              <a:t> (másolat)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Ehingen</a:t>
            </a:r>
            <a:r>
              <a:rPr lang="hu-HU" sz="2400" b="1" dirty="0" smtClean="0"/>
              <a:t> testvérváros ajándéka, </a:t>
            </a:r>
            <a:r>
              <a:rPr lang="hu-HU" sz="2400" dirty="0" smtClean="0"/>
              <a:t>2000, bronz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85292" y="1700808"/>
            <a:ext cx="8173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latin typeface="Arial Black" pitchFamily="34" charset="0"/>
              </a:rPr>
              <a:t>ZALA GYÖRGY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 ERZSÉBET KIRÁLYNÉ BUDAPESTI EMLÉKMŰVE</a:t>
            </a:r>
            <a:r>
              <a:rPr lang="hu-HU" sz="28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hu-HU" sz="2800" dirty="0" smtClean="0">
                <a:latin typeface="Arial Black" pitchFamily="34" charset="0"/>
              </a:rPr>
              <a:t>1932</a:t>
            </a:r>
            <a:r>
              <a:rPr lang="hu-HU" sz="2800" b="1" dirty="0" smtClean="0">
                <a:latin typeface="Arial Black" pitchFamily="34" charset="0"/>
              </a:rPr>
              <a:t> </a:t>
            </a:r>
            <a:r>
              <a:rPr lang="hu-HU" sz="2800" dirty="0" smtClean="0">
                <a:latin typeface="Arial Black" pitchFamily="34" charset="0"/>
              </a:rPr>
              <a:t>szeptember 25.</a:t>
            </a:r>
          </a:p>
          <a:p>
            <a:pPr algn="ctr"/>
            <a:r>
              <a:rPr lang="hu-HU" sz="2800" dirty="0" smtClean="0">
                <a:latin typeface="Arial Black" pitchFamily="34" charset="0"/>
              </a:rPr>
              <a:t> Eskü tér </a:t>
            </a:r>
          </a:p>
          <a:p>
            <a:pPr algn="ctr"/>
            <a:r>
              <a:rPr lang="hu-HU" sz="2800" dirty="0" smtClean="0">
                <a:latin typeface="Arial Black" pitchFamily="34" charset="0"/>
              </a:rPr>
              <a:t> ma Március l5-tér </a:t>
            </a:r>
          </a:p>
          <a:p>
            <a:pPr algn="ctr"/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20688"/>
            <a:ext cx="3563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Mária </a:t>
            </a:r>
            <a:r>
              <a:rPr lang="hu-HU" sz="2400" b="1" dirty="0"/>
              <a:t>és </a:t>
            </a:r>
            <a:r>
              <a:rPr lang="hu-HU" sz="2400" b="1" dirty="0" smtClean="0"/>
              <a:t>Magdolna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1884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márvány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 </a:t>
            </a:r>
            <a:r>
              <a:rPr lang="hu-HU" sz="2400" dirty="0" smtClean="0"/>
              <a:t>(Magyar Nemzeti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Galéria, Budapest)</a:t>
            </a:r>
            <a:endParaRPr lang="hu-HU" sz="2400" dirty="0"/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9218" name="Picture 2" descr="https://s3.eu-central-1.amazonaws.com/kozterkep/photos/u5009-a47317-643e8fe0b141f-d599005ba09de958af7ba371_1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364046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to.fszek.hu/dsr/access/55d0b230-56ac-4cf4-95d0-87e23b2fe4e9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648953" y="1196752"/>
            <a:ext cx="7846094" cy="544322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51520" y="188640"/>
            <a:ext cx="864096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Erzsébet királyné budapesti emlékműve</a:t>
            </a:r>
            <a:r>
              <a:rPr lang="hu-HU" sz="2400" dirty="0" smtClean="0"/>
              <a:t>, 1932</a:t>
            </a:r>
            <a:r>
              <a:rPr lang="hu-HU" sz="2400" b="1" dirty="0" smtClean="0"/>
              <a:t> </a:t>
            </a:r>
            <a:r>
              <a:rPr lang="hu-HU" sz="2400" dirty="0" smtClean="0"/>
              <a:t>szeptember 25.,  Budapest, V. kerület, Március 15. tér 1. Az egykori Eskü téren állt (archív fotó)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s://s3.eu-central-1.amazonaws.com/kozterkep/photos/1b7791f82b2caae069de19edb1e39269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439" y="908720"/>
            <a:ext cx="8171121" cy="576064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Erzsébet királyné budapesti emlékműve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Avatás:1932</a:t>
            </a:r>
            <a:r>
              <a:rPr lang="hu-HU" sz="2400" b="1" dirty="0" smtClean="0"/>
              <a:t> </a:t>
            </a:r>
            <a:r>
              <a:rPr lang="hu-HU" sz="2400" dirty="0" smtClean="0"/>
              <a:t>szept25.,  Budapest, V. kerület, Március 15. tér 1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7524" y="62068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szobrot eredetileg a pesti oldalon az Eskü téren, / ma Március 15. tér/ állították fel, fölötte egy </a:t>
            </a:r>
            <a:r>
              <a:rPr lang="hu-HU" sz="2400" dirty="0" err="1" smtClean="0"/>
              <a:t>glorittet</a:t>
            </a:r>
            <a:r>
              <a:rPr lang="hu-HU" sz="2400" dirty="0" smtClean="0"/>
              <a:t> helyeztek el. </a:t>
            </a:r>
          </a:p>
          <a:p>
            <a:r>
              <a:rPr lang="hu-HU" sz="2400" dirty="0" err="1" smtClean="0"/>
              <a:t>Sissit</a:t>
            </a:r>
            <a:r>
              <a:rPr lang="hu-HU" sz="2400" dirty="0" smtClean="0"/>
              <a:t> az új hatalom 1953-ban száműzte a nép szeme elől, előbb </a:t>
            </a:r>
            <a:r>
              <a:rPr lang="hu-HU" sz="2400" b="1" dirty="0" smtClean="0"/>
              <a:t>a sülysápi, majd a kiscelli raktárba </a:t>
            </a:r>
            <a:r>
              <a:rPr lang="hu-HU" sz="2400" dirty="0" smtClean="0"/>
              <a:t>került.</a:t>
            </a:r>
          </a:p>
          <a:p>
            <a:r>
              <a:rPr lang="hu-HU" sz="2400" dirty="0" smtClean="0"/>
              <a:t> Aztán 1986-ban, amikor a rendszer már nagyon-nagyon rogyadozott, ismét kihozták a  Erzsébet szobrát, és ugyan nem az eredeti helyén és </a:t>
            </a:r>
            <a:r>
              <a:rPr lang="hu-HU" sz="2400" b="1" dirty="0" smtClean="0"/>
              <a:t>a kupolacsarnok nélkül,</a:t>
            </a:r>
            <a:r>
              <a:rPr lang="hu-HU" sz="2400" dirty="0" smtClean="0"/>
              <a:t> de ismét felállították.  </a:t>
            </a:r>
          </a:p>
          <a:p>
            <a:endParaRPr lang="hu-HU" sz="2400" dirty="0" smtClean="0"/>
          </a:p>
          <a:p>
            <a:r>
              <a:rPr lang="hu-HU" sz="2400" dirty="0" smtClean="0"/>
              <a:t>A szobor ahol ma áll a legjobb helyen van, mivel nincs fölötte a </a:t>
            </a:r>
            <a:r>
              <a:rPr lang="hu-HU" sz="2400" dirty="0" err="1" smtClean="0"/>
              <a:t>gloriett</a:t>
            </a:r>
            <a:r>
              <a:rPr lang="hu-HU" sz="2400" dirty="0" smtClean="0"/>
              <a:t>,  így  sokkal jobban érvényesül.</a:t>
            </a:r>
          </a:p>
          <a:p>
            <a:endParaRPr lang="hu-HU" sz="2400" dirty="0" smtClean="0"/>
          </a:p>
          <a:p>
            <a:endParaRPr lang="hu-HU" sz="2400" dirty="0" smtClean="0"/>
          </a:p>
        </p:txBody>
      </p:sp>
      <p:sp>
        <p:nvSpPr>
          <p:cNvPr id="5" name="Téglalap 4"/>
          <p:cNvSpPr/>
          <p:nvPr/>
        </p:nvSpPr>
        <p:spPr>
          <a:xfrm>
            <a:off x="395536" y="58052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https://www.kozterkep.hu/25297/erzsebet-kiralyne-emlekmuve#vetito=203504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1916832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 Black" pitchFamily="34" charset="0"/>
              </a:rPr>
              <a:t> </a:t>
            </a:r>
            <a:r>
              <a:rPr lang="hu-HU" sz="3200" b="1" dirty="0" smtClean="0">
                <a:latin typeface="Arial Black" pitchFamily="34" charset="0"/>
              </a:rPr>
              <a:t>EGYETEMI HŐSI EMLÉK BUDAPEST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 </a:t>
            </a:r>
            <a:r>
              <a:rPr lang="hu-HU" sz="2400" b="1" u="sng" dirty="0" smtClean="0">
                <a:latin typeface="Arial Black" pitchFamily="34" charset="0"/>
              </a:rPr>
              <a:t>ZALA GYÖRGY</a:t>
            </a:r>
            <a:r>
              <a:rPr lang="hu-HU" sz="2400" u="sng" dirty="0" smtClean="0">
                <a:latin typeface="Arial Black" pitchFamily="34" charset="0"/>
              </a:rPr>
              <a:t> </a:t>
            </a:r>
            <a:r>
              <a:rPr lang="hu-HU" sz="1600" u="sng" dirty="0" smtClean="0">
                <a:latin typeface="Arial Black" pitchFamily="34" charset="0"/>
              </a:rPr>
              <a:t>SZOBRÁSZ</a:t>
            </a:r>
          </a:p>
          <a:p>
            <a:pPr algn="ctr"/>
            <a:r>
              <a:rPr lang="hu-HU" sz="2400" dirty="0" smtClean="0">
                <a:latin typeface="Arial Black" pitchFamily="34" charset="0"/>
              </a:rPr>
              <a:t> </a:t>
            </a:r>
            <a:r>
              <a:rPr lang="hu-HU" sz="2400" b="1" dirty="0" smtClean="0">
                <a:latin typeface="Arial Black" pitchFamily="34" charset="0"/>
              </a:rPr>
              <a:t>KISMARTY-LECHNER JENŐ</a:t>
            </a:r>
          </a:p>
          <a:p>
            <a:pPr algn="ctr"/>
            <a:r>
              <a:rPr lang="hu-HU" sz="1600" b="1" dirty="0" smtClean="0">
                <a:latin typeface="Arial Black" pitchFamily="34" charset="0"/>
              </a:rPr>
              <a:t> </a:t>
            </a:r>
            <a:r>
              <a:rPr lang="hu-HU" sz="1600" dirty="0" smtClean="0">
                <a:latin typeface="Arial Black" pitchFamily="34" charset="0"/>
              </a:rPr>
              <a:t>(ÉPÍTÉSZ TERVEZŐ)</a:t>
            </a:r>
          </a:p>
          <a:p>
            <a:pPr algn="ctr"/>
            <a:r>
              <a:rPr lang="hu-HU" sz="2400" dirty="0" smtClean="0">
                <a:latin typeface="Arial Black" pitchFamily="34" charset="0"/>
              </a:rPr>
              <a:t> </a:t>
            </a:r>
            <a:r>
              <a:rPr lang="hu-HU" sz="2400" b="1" dirty="0" smtClean="0">
                <a:latin typeface="Arial Black" pitchFamily="34" charset="0"/>
              </a:rPr>
              <a:t>RAFAEL VIGNALI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 </a:t>
            </a:r>
            <a:r>
              <a:rPr lang="hu-HU" sz="1600" dirty="0" smtClean="0">
                <a:latin typeface="Arial Black" pitchFamily="34" charset="0"/>
              </a:rPr>
              <a:t>(BRONZÖNTŐ, KÖZREMŰKÖDŐ</a:t>
            </a:r>
            <a:r>
              <a:rPr lang="hu-HU" sz="2400" dirty="0" smtClean="0">
                <a:latin typeface="Arial Black" pitchFamily="34" charset="0"/>
              </a:rPr>
              <a:t>) </a:t>
            </a:r>
          </a:p>
          <a:p>
            <a:pPr algn="ctr"/>
            <a:r>
              <a:rPr lang="hu-HU" sz="2400" dirty="0" smtClean="0">
                <a:latin typeface="Arial Black" pitchFamily="34" charset="0"/>
              </a:rPr>
              <a:t>1929-30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1520" y="56612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https://www.kozterkep.hu/2370/egyetemi-hosi-emlek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51520" y="620688"/>
            <a:ext cx="3528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dirty="0" err="1" smtClean="0"/>
              <a:t>Kismarty-Lechner</a:t>
            </a:r>
            <a:r>
              <a:rPr lang="hu-HU" sz="2400" b="1" dirty="0" smtClean="0"/>
              <a:t> Jenő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(építész tervező)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dirty="0" smtClean="0"/>
              <a:t>Rafael </a:t>
            </a:r>
            <a:r>
              <a:rPr lang="hu-HU" sz="2400" b="1" dirty="0" err="1" smtClean="0"/>
              <a:t>Vignali</a:t>
            </a:r>
            <a:r>
              <a:rPr lang="hu-HU" sz="2400" b="1" dirty="0" smtClean="0"/>
              <a:t> </a:t>
            </a:r>
            <a:r>
              <a:rPr lang="hu-HU" sz="2400" dirty="0" smtClean="0"/>
              <a:t>(bronzöntő, közreműködő) </a:t>
            </a:r>
            <a:r>
              <a:rPr lang="hu-HU" sz="2400" b="1" dirty="0" smtClean="0"/>
              <a:t>Egyetemi hősi emlék </a:t>
            </a:r>
            <a:r>
              <a:rPr lang="hu-HU" sz="2400" dirty="0" smtClean="0"/>
              <a:t>1929-30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építmény: 800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haraszti mészkő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különálló katona 360 cm magas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Bronz,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Budapest</a:t>
            </a:r>
            <a:br>
              <a:rPr lang="hu-HU" sz="2400" dirty="0" smtClean="0"/>
            </a:br>
            <a:r>
              <a:rPr lang="hu-HU" sz="2400" dirty="0" smtClean="0"/>
              <a:t>V. kerület, Egyetem tér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Az ELTE épületének északkeleti sarkán látható</a:t>
            </a:r>
            <a:endParaRPr lang="hu-HU" sz="2400" dirty="0"/>
          </a:p>
        </p:txBody>
      </p:sp>
      <p:pic>
        <p:nvPicPr>
          <p:cNvPr id="8" name="Picture 2" descr="https://www.kollergaleria.hu/images/mutargy/1860/01.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0"/>
            <a:ext cx="48120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62068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Egy összeroskadó katona felé rohannak az egyetem kapujából a hallgatók, hogy fegyverét átvegyék. </a:t>
            </a:r>
          </a:p>
          <a:p>
            <a:r>
              <a:rPr lang="hu-HU" sz="2400" dirty="0" smtClean="0"/>
              <a:t>Felül a Géniusz babérkoszorút tart az eleső hős fölé.</a:t>
            </a:r>
            <a:br>
              <a:rPr lang="hu-HU" sz="2400" dirty="0" smtClean="0"/>
            </a:br>
            <a:r>
              <a:rPr lang="hu-HU" sz="2400" dirty="0" smtClean="0"/>
              <a:t>Felirat felül: 'PRO PATRIA </a:t>
            </a:r>
            <a:r>
              <a:rPr lang="hu-HU" sz="2400" dirty="0" err="1" smtClean="0"/>
              <a:t>Mortuis</a:t>
            </a:r>
            <a:r>
              <a:rPr lang="hu-HU" sz="2400" dirty="0" smtClean="0"/>
              <a:t> 1914-1918.' a talpazat alsó részén: 'JUVENIBUS ACADEMICIS/VIRTUTIS AEMULA STATUIT/VIVA JUVENTUS ACADEMICA/1919-1930.' </a:t>
            </a:r>
          </a:p>
          <a:p>
            <a:r>
              <a:rPr lang="hu-HU" sz="2400" dirty="0" smtClean="0"/>
              <a:t>Az eleső hős talpazatán: '</a:t>
            </a:r>
            <a:r>
              <a:rPr lang="hu-HU" sz="2400" dirty="0" err="1" smtClean="0"/>
              <a:t>Türj</a:t>
            </a:r>
            <a:r>
              <a:rPr lang="hu-HU" sz="2400" dirty="0" smtClean="0"/>
              <a:t> érte mindent/kínt, szenvedést és halált/de ne szenvedd el, ne/tűrd véred gyalázatát.' (Az eredeti szöveg: kínt, szégyent és halált.)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s://s3.eu-central-1.amazonaws.com/kozterkep/photos/7ee4d63666d54cf4690dff17e0bcad4a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836" y="1052736"/>
            <a:ext cx="7524328" cy="5645515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>
                <a:latin typeface="+mj-lt"/>
              </a:rPr>
              <a:t>Zala György: </a:t>
            </a:r>
            <a:r>
              <a:rPr lang="hu-HU" sz="2400" b="1" dirty="0" smtClean="0">
                <a:latin typeface="+mj-lt"/>
              </a:rPr>
              <a:t>Egyetemi hősi emlék,  Géniusz babérkoszorút tart az eleső hős fölé, </a:t>
            </a:r>
            <a:r>
              <a:rPr lang="hu-HU" sz="2400" dirty="0" smtClean="0">
                <a:latin typeface="+mj-lt"/>
              </a:rPr>
              <a:t>(részlet), bronz, Budapest,  V. kerület, Egyetem tér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+mj-lt"/>
              </a:rPr>
              <a:t>Az ELTE épületének északkeleti sarkán látható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s://s3.eu-central-1.amazonaws.com/kozterkep/photos/u270-a2370-62659705a3ab3-5f6d59fe227f2c564bc5ab2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7720" y="0"/>
            <a:ext cx="508628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51520" y="620688"/>
            <a:ext cx="3528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u="sng" dirty="0" smtClean="0"/>
              <a:t> </a:t>
            </a:r>
            <a:r>
              <a:rPr lang="hu-HU" sz="2400" b="1" dirty="0" err="1" smtClean="0"/>
              <a:t>Kismarty-Lechner</a:t>
            </a:r>
            <a:r>
              <a:rPr lang="hu-HU" sz="2400" b="1" dirty="0" smtClean="0"/>
              <a:t> Jenő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(építész tervező)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dirty="0" smtClean="0"/>
              <a:t>Rafael </a:t>
            </a:r>
            <a:r>
              <a:rPr lang="hu-HU" sz="2400" b="1" dirty="0" err="1" smtClean="0"/>
              <a:t>Vignali</a:t>
            </a:r>
            <a:r>
              <a:rPr lang="hu-HU" sz="2400" b="1" dirty="0" smtClean="0"/>
              <a:t> </a:t>
            </a:r>
            <a:r>
              <a:rPr lang="hu-HU" sz="2400" dirty="0" smtClean="0"/>
              <a:t>(bronzöntő, közreműködő) </a:t>
            </a:r>
            <a:r>
              <a:rPr lang="hu-HU" sz="2400" b="1" dirty="0" smtClean="0"/>
              <a:t>Egyetemi hősi emlék </a:t>
            </a:r>
            <a:r>
              <a:rPr lang="hu-HU" sz="2400" dirty="0" smtClean="0"/>
              <a:t>1929-30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építmény: 800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haraszti mészkő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különálló katona: 360 cm magas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Budapest</a:t>
            </a:r>
            <a:br>
              <a:rPr lang="hu-HU" sz="2400" dirty="0" smtClean="0"/>
            </a:br>
            <a:r>
              <a:rPr lang="hu-HU" sz="2400" dirty="0" smtClean="0"/>
              <a:t>V. kerület, Egyetem tér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Az ELTE épületének északkeleti sarkán látható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s3.eu-central-1.amazonaws.com/kozterkep/photos/ba036ae8972b064512a6dc443c33c5e5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895834" y="0"/>
            <a:ext cx="4921853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692696"/>
            <a:ext cx="3851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Egyetemi hősi emlék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Eleső hős katona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1929-30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360 cm magas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Budapest</a:t>
            </a:r>
            <a:br>
              <a:rPr lang="hu-HU" sz="2400" dirty="0" smtClean="0"/>
            </a:br>
            <a:r>
              <a:rPr lang="hu-HU" sz="2400" dirty="0" smtClean="0"/>
              <a:t>V. kerület, Egyetem tér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Az ELTE épületének északkeleti sarkán látható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204864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latin typeface="Arial Black" pitchFamily="34" charset="0"/>
              </a:rPr>
              <a:t>TISZA ISTVÁN SZOBOR </a:t>
            </a:r>
          </a:p>
          <a:p>
            <a:pPr algn="ctr"/>
            <a:r>
              <a:rPr lang="hu-HU" sz="2800" b="1" smtClean="0">
                <a:latin typeface="Arial Black" pitchFamily="34" charset="0"/>
              </a:rPr>
              <a:t>BUDAPEST </a:t>
            </a:r>
            <a:r>
              <a:rPr lang="hu-HU" sz="2800" dirty="0" smtClean="0">
                <a:latin typeface="Arial Black" pitchFamily="34" charset="0"/>
              </a:rPr>
              <a:t>KOSSUTH TÉR</a:t>
            </a:r>
            <a:endParaRPr lang="hu-HU" sz="2800" b="1" dirty="0" smtClean="0">
              <a:latin typeface="Arial Black" pitchFamily="34" charset="0"/>
            </a:endParaRP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ZALA GYÖRGY / ORBÁN ANTAL: </a:t>
            </a:r>
            <a:r>
              <a:rPr lang="hu-HU" b="1" dirty="0" smtClean="0">
                <a:latin typeface="Arial Black" pitchFamily="34" charset="0"/>
              </a:rPr>
              <a:t>SZOBRÁSZOK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 FOERK ERNŐ:</a:t>
            </a:r>
            <a:r>
              <a:rPr lang="hu-HU" sz="2400" b="1" dirty="0" smtClean="0"/>
              <a:t> </a:t>
            </a:r>
            <a:r>
              <a:rPr lang="hu-HU" dirty="0" smtClean="0">
                <a:latin typeface="Arial Black" pitchFamily="34" charset="0"/>
              </a:rPr>
              <a:t>ÉPÍTÉSZ TERVEZŐ 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 ELEK IMRE: </a:t>
            </a:r>
            <a:r>
              <a:rPr lang="hu-HU" b="1" dirty="0" smtClean="0">
                <a:latin typeface="Arial Black" pitchFamily="34" charset="0"/>
              </a:rPr>
              <a:t>SZOBRÁSZ</a:t>
            </a:r>
          </a:p>
          <a:p>
            <a:pPr algn="ctr"/>
            <a:endParaRPr lang="hu-HU" sz="3200" b="1" dirty="0" smtClean="0">
              <a:latin typeface="Arial Black" pitchFamily="34" charset="0"/>
            </a:endParaRPr>
          </a:p>
          <a:p>
            <a:pPr algn="ctr"/>
            <a:r>
              <a:rPr lang="hu-HU" sz="3200" b="1" dirty="0" smtClean="0">
                <a:latin typeface="Arial Black" pitchFamily="34" charset="0"/>
              </a:rPr>
              <a:t>Avatás:1934 - 04 -22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243512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1885-ben rábízták a Huszár Adolf szobrászművész halála miatt félbemaradt aradi Szabadság-szobor befejezését. </a:t>
            </a:r>
          </a:p>
          <a:p>
            <a:endParaRPr lang="hu-HU" sz="2400" dirty="0" smtClean="0"/>
          </a:p>
          <a:p>
            <a:r>
              <a:rPr lang="hu-HU" sz="2400" dirty="0" smtClean="0"/>
              <a:t>Ezt követően elkészítette a várbeli </a:t>
            </a:r>
            <a:r>
              <a:rPr lang="hu-HU" sz="2400" b="1" dirty="0" smtClean="0"/>
              <a:t>Honvédszobrot</a:t>
            </a:r>
            <a:r>
              <a:rPr lang="hu-HU" sz="2400" dirty="0" smtClean="0"/>
              <a:t>, majd a Budapest legszebb lovas szobrának tartott </a:t>
            </a:r>
            <a:r>
              <a:rPr lang="hu-HU" sz="2400" b="1" dirty="0" smtClean="0"/>
              <a:t>Andrássy Gyula-emlékművet, </a:t>
            </a:r>
            <a:r>
              <a:rPr lang="hu-HU" sz="2400" dirty="0" smtClean="0"/>
              <a:t>amelyet rendkívül ünnepélyes keretek között maga Ferenc József császár avatott fel 1906. december 2-án az Országház déli szárnyánál.</a:t>
            </a:r>
            <a:r>
              <a:rPr lang="hu-HU" sz="2400" b="1" dirty="0" smtClean="0"/>
              <a:t>  </a:t>
            </a:r>
          </a:p>
          <a:p>
            <a:endParaRPr lang="hu-HU" sz="2400" b="1" dirty="0" smtClean="0"/>
          </a:p>
          <a:p>
            <a:endParaRPr lang="hu-HU" sz="2400" dirty="0" smtClean="0"/>
          </a:p>
          <a:p>
            <a:r>
              <a:rPr lang="hu-HU" sz="2400" dirty="0" smtClean="0"/>
              <a:t> </a:t>
            </a:r>
          </a:p>
          <a:p>
            <a:endParaRPr lang="hu-HU" sz="2400" dirty="0" smtClean="0"/>
          </a:p>
        </p:txBody>
      </p:sp>
      <p:pic>
        <p:nvPicPr>
          <p:cNvPr id="4" name="Picture 2" descr="https://upload.wikimedia.org/wikipedia/commons/thumb/8/8a/Budapest%2C_I._D%C3%ADsz_Square._Honved_Statue.jpg/1024px-Budapest%2C_I._D%C3%ADsz_Square._Honved_Statue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645024"/>
            <a:ext cx="3995936" cy="2996952"/>
          </a:xfrm>
          <a:prstGeom prst="rect">
            <a:avLst/>
          </a:prstGeom>
          <a:noFill/>
        </p:spPr>
      </p:pic>
      <p:pic>
        <p:nvPicPr>
          <p:cNvPr id="6" name="Picture 2" descr="https://s3.eu-central-1.amazonaws.com/kozterkep/photos/u166-a25409-6358e085f1b00-6444b227d60f525b7fc4ca2e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573016"/>
            <a:ext cx="3843427" cy="3024336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043608" y="3059668"/>
            <a:ext cx="154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Honvédszobor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076056" y="3059668"/>
            <a:ext cx="285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Andrássy Gyula lovas szobra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11292" y="6211669"/>
            <a:ext cx="4460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2"/>
              </a:rPr>
              <a:t>https://www.kozterkep.hu/23111/tisza-istvan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7346" name="Picture 2" descr="https://s3.eu-central-1.amazonaws.com/kozterkep/photos/b0106998d40683f1c273dc4e7da07cda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9578" y="980728"/>
            <a:ext cx="7584843" cy="5688632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/</a:t>
            </a:r>
            <a:r>
              <a:rPr lang="hu-HU" sz="2400" b="1" dirty="0" smtClean="0"/>
              <a:t>Orbán Antal / </a:t>
            </a:r>
            <a:r>
              <a:rPr lang="hu-HU" sz="2400" b="1" dirty="0" err="1" smtClean="0"/>
              <a:t>Foerk</a:t>
            </a:r>
            <a:r>
              <a:rPr lang="hu-HU" sz="2400" b="1" dirty="0" smtClean="0"/>
              <a:t> Ernő / Elek Imre: Tisza István szobor </a:t>
            </a:r>
            <a:r>
              <a:rPr lang="hu-HU" sz="2400" dirty="0" smtClean="0"/>
              <a:t>Avatás:1934. április 22. bronz, M: 17 m, Budapest, Kossuth tér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797510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Zala élete utolsó monumentális alkotása, melyet Orbán Antallal közösen készített, 1934. április 22-én avatták fel. Az emlékművet már felállításakor viták kísérték – lényegében művészi szempontok alapján is: vitatták az arányokat, az elhelyezést sem tartották tökéletesnek.</a:t>
            </a:r>
          </a:p>
          <a:p>
            <a:r>
              <a:rPr lang="hu-HU" sz="2400" dirty="0" smtClean="0"/>
              <a:t>A főalak kétszeres életnagyságú, az alkotás magassága 17 méter. Az építész Tisza alakja mögé tömör, dór oszloppal díszített falat állított.</a:t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 smtClean="0"/>
              <a:t>Fent „hatalmas, óriáskígyóval küzdő, halálra sebzett oroszlán zárta le a pillérköteget.” Az üzenet: a hősiesség allegóriája viaskodik az ármánnyal, az összeesküvés szimbólumával.</a:t>
            </a:r>
            <a:br>
              <a:rPr lang="hu-HU" sz="2400" dirty="0" smtClean="0"/>
            </a:br>
            <a:r>
              <a:rPr lang="hu-HU" sz="2400" dirty="0" smtClean="0"/>
              <a:t>A mellékszereplők csoportjai: </a:t>
            </a:r>
            <a:r>
              <a:rPr lang="hu-HU" sz="2400" b="1" dirty="0" smtClean="0"/>
              <a:t>földművelők </a:t>
            </a:r>
            <a:r>
              <a:rPr lang="hu-HU" sz="2400" dirty="0" smtClean="0"/>
              <a:t>(jobbról), bal oldalon magyar család küldi a frontra fiukat (</a:t>
            </a:r>
            <a:r>
              <a:rPr lang="hu-HU" sz="2400" b="1" dirty="0" smtClean="0"/>
              <a:t>Katona búcsúja</a:t>
            </a:r>
            <a:r>
              <a:rPr lang="hu-HU" sz="2400" dirty="0" smtClean="0"/>
              <a:t>), a háttérben a </a:t>
            </a:r>
            <a:r>
              <a:rPr lang="hu-HU" sz="2400" b="1" dirty="0" smtClean="0"/>
              <a:t>Munka és Tudomány </a:t>
            </a:r>
            <a:r>
              <a:rPr lang="hu-HU" sz="2400" dirty="0" smtClean="0"/>
              <a:t>allegóriája.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s3.eu-central-1.amazonaws.com/kozterkep/photos/bbf781d22ba9671be6f55b211c1fe704_1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3779912" y="0"/>
            <a:ext cx="514350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3707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u="sng" dirty="0" smtClean="0"/>
              <a:t>Orbán Antal /</a:t>
            </a:r>
            <a:r>
              <a:rPr lang="hu-HU" sz="2400" b="1" u="sng" dirty="0" err="1" smtClean="0"/>
              <a:t>Foerk</a:t>
            </a:r>
            <a:r>
              <a:rPr lang="hu-HU" sz="2400" b="1" u="sng" dirty="0" smtClean="0"/>
              <a:t> Ernő  Elek Imre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Tisza István-szobor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1934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 x-es életnagyságú</a:t>
            </a:r>
          </a:p>
          <a:p>
            <a:pPr algn="ctr">
              <a:lnSpc>
                <a:spcPts val="2400"/>
              </a:lnSpc>
            </a:pPr>
            <a:endParaRPr lang="hu-HU" sz="2400" dirty="0"/>
          </a:p>
        </p:txBody>
      </p:sp>
      <p:pic>
        <p:nvPicPr>
          <p:cNvPr id="4" name="Picture 2" descr="https://s3.eu-central-1.amazonaws.com/kozterkep/photos/120bc29f6f32a21d9705238c043667cf_1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395536" y="3143035"/>
            <a:ext cx="3252917" cy="371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s3.eu-central-1.amazonaws.com/kozterkep/photos/f7d4a0bf02af27b9ee8227c5402d02c0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94320"/>
            <a:ext cx="5805853" cy="666936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692696"/>
            <a:ext cx="2664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u="sng" dirty="0" smtClean="0"/>
              <a:t>Orbán Antal / </a:t>
            </a:r>
            <a:r>
              <a:rPr lang="hu-HU" sz="2400" b="1" dirty="0" err="1" smtClean="0"/>
              <a:t>Foerk</a:t>
            </a:r>
            <a:r>
              <a:rPr lang="hu-HU" sz="2400" b="1" dirty="0" smtClean="0"/>
              <a:t> Ernő - Elek Imre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(</a:t>
            </a:r>
            <a:r>
              <a:rPr lang="hu-HU" sz="2400" dirty="0" smtClean="0"/>
              <a:t>közreműködők)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Tisza István-szobor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Óriáskígyóval küzdő, halálra sebzett oroszlán 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s://s3.eu-central-1.amazonaws.com/kozterkep/photos/d8aac62b15c976327a11a0311eb90388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5589" y="1052736"/>
            <a:ext cx="7392822" cy="5544616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, - Orbán Antal,-  </a:t>
            </a:r>
            <a:r>
              <a:rPr lang="hu-HU" sz="2400" b="1" u="sng" dirty="0" err="1" smtClean="0"/>
              <a:t>Foerk</a:t>
            </a:r>
            <a:r>
              <a:rPr lang="hu-HU" sz="2400" b="1" u="sng" dirty="0" smtClean="0"/>
              <a:t> Ernő, - Elek Imre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Katona búcsúja,Tisza István-szobor, </a:t>
            </a:r>
            <a:r>
              <a:rPr lang="hu-HU" sz="2400" dirty="0" smtClean="0"/>
              <a:t>(részlet),1934</a:t>
            </a:r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12776"/>
            <a:ext cx="3024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- Orbán Antal -  </a:t>
            </a:r>
            <a:r>
              <a:rPr lang="hu-HU" sz="2400" b="1" u="sng" dirty="0" err="1" smtClean="0"/>
              <a:t>Foerk</a:t>
            </a:r>
            <a:r>
              <a:rPr lang="hu-HU" sz="2400" b="1" u="sng" dirty="0" smtClean="0"/>
              <a:t> Ernő Elek Imre 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Munka és Tudomány allegóriája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Tisza István-szobor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</a:p>
        </p:txBody>
      </p:sp>
      <p:pic>
        <p:nvPicPr>
          <p:cNvPr id="103426" name="Picture 2" descr="https://s3.eu-central-1.amazonaws.com/kozterkep/photos/6700915dd0f7add4e6de53453a4dc758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7559" y="-54768"/>
            <a:ext cx="6126441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s://s3.eu-central-1.amazonaws.com/kozterkep/photos/d411009da138ef085192adec080836dd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53819" y="980728"/>
            <a:ext cx="7836362" cy="5877272"/>
          </a:xfrm>
          <a:prstGeom prst="rect">
            <a:avLst/>
          </a:prstGeom>
          <a:noFill/>
        </p:spPr>
      </p:pic>
      <p:pic>
        <p:nvPicPr>
          <p:cNvPr id="105476" name="Picture 4" descr="https://s3.eu-central-1.amazonaws.com/kozterkep/photos/6700915dd0f7add4e6de53453a4dc758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0998952"/>
            <a:ext cx="4954960" cy="5590928"/>
          </a:xfrm>
          <a:prstGeom prst="rect">
            <a:avLst/>
          </a:prstGeom>
          <a:noFill/>
        </p:spPr>
      </p:pic>
      <p:pic>
        <p:nvPicPr>
          <p:cNvPr id="5" name="Picture 4" descr="https://s3.eu-central-1.amazonaws.com/kozterkep/photos/6700915dd0f7add4e6de53453a4dc758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1992" y="21151352"/>
            <a:ext cx="4954960" cy="5590928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179512" y="188640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/ Orbán Antal /</a:t>
            </a:r>
            <a:r>
              <a:rPr lang="hu-HU" sz="2400" b="1" u="sng" dirty="0" err="1" smtClean="0"/>
              <a:t>Foerk</a:t>
            </a:r>
            <a:r>
              <a:rPr lang="hu-HU" sz="2400" b="1" u="sng" dirty="0" smtClean="0"/>
              <a:t> Ernő/ Elek Imre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Tisza István-szobor, </a:t>
            </a:r>
            <a:r>
              <a:rPr lang="hu-HU" sz="2400" dirty="0" smtClean="0"/>
              <a:t>(részlet,)</a:t>
            </a:r>
            <a:r>
              <a:rPr lang="hu-HU" sz="2400" b="1" dirty="0" smtClean="0"/>
              <a:t> Földművelők</a:t>
            </a:r>
            <a:r>
              <a:rPr lang="hu-HU" sz="2400" dirty="0" smtClean="0"/>
              <a:t> (jobbról), 1934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767281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latin typeface="Arial Black" pitchFamily="34" charset="0"/>
              </a:rPr>
              <a:t>ZALA GYÖRGY: FÉL A BABA 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1880-AS ÉVEK LEGELEJÉN</a:t>
            </a:r>
            <a:r>
              <a:rPr lang="hu-HU" sz="2800" b="1" dirty="0" smtClean="0">
                <a:latin typeface="Arial Black" pitchFamily="34" charset="0"/>
              </a:rPr>
              <a:t> 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Felállítás: 1936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3707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Fél a baba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1880-as évek legelején 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Felállítás: 1936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Mészkő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75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Budapest , Kőbánya kerület Ligettelek városrész, Szent László tér </a:t>
            </a:r>
            <a:endParaRPr lang="hu-HU" sz="2400" dirty="0"/>
          </a:p>
        </p:txBody>
      </p:sp>
      <p:pic>
        <p:nvPicPr>
          <p:cNvPr id="61442" name="Picture 2" descr="https://www.kollergaleria.hu/images/mutargy/1857/01.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0"/>
            <a:ext cx="5143500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3717032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Zala György idillikus szobra müncheni tanulóévei alatt, az 1880-as évek legelején készült, és rövid idő alatt nagy hírnevet szerzett később élő klasszikussá lett alkotójának. A kocka mészkő posztamensen álló, kb. 75 cm magas, hétköznapi jelenetet megörökítő bronzszobor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s://s3.eu-central-1.amazonaws.com/kozterkep/photos/29a7e8706a52a0957835ca308170f899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0"/>
            <a:ext cx="6264696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92696"/>
            <a:ext cx="2699792" cy="378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Fél a baba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1880-as évek legelején 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Felállítás: 1936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mészkő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75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Budapest , Kőbánya kerület Ligettelek 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városrész, Szent László tér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41276" y="0"/>
            <a:ext cx="8461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 smtClean="0"/>
              <a:t>Főbb művei</a:t>
            </a:r>
          </a:p>
          <a:p>
            <a:r>
              <a:rPr lang="hu-HU" sz="2400" b="1" dirty="0" smtClean="0"/>
              <a:t> Millenniumi emlékmű (Budapest)</a:t>
            </a:r>
          </a:p>
          <a:p>
            <a:r>
              <a:rPr lang="hu-HU" sz="2400" b="1" dirty="0" smtClean="0"/>
              <a:t> A hét vezér szobrai és a központi Gábriel arkangyal </a:t>
            </a:r>
            <a:r>
              <a:rPr lang="hu-HU" sz="2400" dirty="0" smtClean="0"/>
              <a:t>alakja.</a:t>
            </a:r>
          </a:p>
          <a:p>
            <a:r>
              <a:rPr lang="hu-HU" sz="2400" b="1" dirty="0" smtClean="0"/>
              <a:t>Szabadság-szobor (Arad) </a:t>
            </a:r>
            <a:r>
              <a:rPr lang="hu-HU" sz="2400" dirty="0" smtClean="0"/>
              <a:t> Az alakjai közül kiemelkedő alkotás </a:t>
            </a:r>
            <a:r>
              <a:rPr lang="hu-HU" sz="2400" b="1" dirty="0" smtClean="0"/>
              <a:t>Hungária és Harckészség.</a:t>
            </a:r>
          </a:p>
          <a:p>
            <a:r>
              <a:rPr lang="hu-HU" sz="2400" b="1" dirty="0" smtClean="0"/>
              <a:t>Deák Ferenc-szobor (Szeged):</a:t>
            </a:r>
            <a:r>
              <a:rPr lang="hu-HU" sz="2400" dirty="0" smtClean="0"/>
              <a:t>  A Széchenyi téren álló szobor.</a:t>
            </a:r>
          </a:p>
          <a:p>
            <a:r>
              <a:rPr lang="hu-HU" sz="2400" i="1" dirty="0" smtClean="0"/>
              <a:t> </a:t>
            </a:r>
            <a:r>
              <a:rPr lang="hu-HU" sz="2400" b="1" dirty="0" smtClean="0"/>
              <a:t>Egyetemi hősi emlék, (Budapest)</a:t>
            </a:r>
            <a:r>
              <a:rPr lang="hu-HU" dirty="0" smtClean="0"/>
              <a:t>  </a:t>
            </a:r>
          </a:p>
        </p:txBody>
      </p:sp>
      <p:pic>
        <p:nvPicPr>
          <p:cNvPr id="4" name="Picture 2" descr="https://upload.wikimedia.org/wikipedia/commons/thumb/8/81/Heroes_Square_Budapest_2010_01.jpg/1024px-Heroes_Square_Budapest_2010_0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383158" y="5085184"/>
            <a:ext cx="2377683" cy="1472120"/>
          </a:xfrm>
          <a:prstGeom prst="rect">
            <a:avLst/>
          </a:prstGeom>
          <a:noFill/>
        </p:spPr>
      </p:pic>
      <p:pic>
        <p:nvPicPr>
          <p:cNvPr id="5" name="Picture 2" descr="Kattintásra nagyobb kép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6588224" y="3713242"/>
            <a:ext cx="2390017" cy="3144758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6444208" y="3044920"/>
            <a:ext cx="2448272" cy="38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b="1" dirty="0" smtClean="0"/>
              <a:t>Szabadság-szobor, Arad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591780" y="6525344"/>
            <a:ext cx="3780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Millenniumi emlékmű, Budapest </a:t>
            </a:r>
            <a:endParaRPr lang="hu-HU" sz="2000" dirty="0"/>
          </a:p>
        </p:txBody>
      </p:sp>
      <p:pic>
        <p:nvPicPr>
          <p:cNvPr id="9" name="Picture 2" descr="https://upload.wikimedia.org/wikipedia/commons/d/da/De%C3%A1k_Ferenc_szobra_Szegede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2564904"/>
            <a:ext cx="1584176" cy="2112235"/>
          </a:xfrm>
          <a:prstGeom prst="rect">
            <a:avLst/>
          </a:prstGeom>
          <a:noFill/>
        </p:spPr>
      </p:pic>
      <p:pic>
        <p:nvPicPr>
          <p:cNvPr id="10" name="Picture 2" descr="https://www.kollergaleria.hu/images/mutargy/1860/01.or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676650"/>
            <a:ext cx="2232248" cy="3181350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0" y="2924944"/>
            <a:ext cx="284380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i="1" dirty="0" smtClean="0"/>
              <a:t> </a:t>
            </a:r>
            <a:r>
              <a:rPr lang="hu-HU" sz="2000" b="1" dirty="0" smtClean="0"/>
              <a:t>Egyetemi hősi  emlék </a:t>
            </a:r>
          </a:p>
          <a:p>
            <a:pPr algn="ctr">
              <a:lnSpc>
                <a:spcPts val="2400"/>
              </a:lnSpc>
            </a:pPr>
            <a:r>
              <a:rPr lang="hu-HU" sz="2000" b="1" dirty="0" smtClean="0"/>
              <a:t>Budapest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419872" y="47251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Deák Ferenc, Szeged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s://s3.eu-central-1.amazonaws.com/kozterkep/photos/7d5ef7e6410e1ed2f168e311fcc76e9b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608" y="1340768"/>
            <a:ext cx="7956784" cy="530120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György: </a:t>
            </a:r>
            <a:r>
              <a:rPr lang="hu-HU" sz="2400" b="1" dirty="0" smtClean="0"/>
              <a:t> Fél a baba, </a:t>
            </a:r>
            <a:r>
              <a:rPr lang="hu-HU" sz="2400" dirty="0" smtClean="0"/>
              <a:t>(részlet), 1880-as évek legelején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Felállítás: 1936, bronz, mészkő, 75 cm, Budapest ,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Kőbánya kerület Ligettelek városrész, Szent László tér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83768" y="270892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Arial Black" pitchFamily="34" charset="0"/>
              </a:rPr>
              <a:t>PORTRÉK</a:t>
            </a:r>
            <a:endParaRPr lang="hu-HU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ng.hu/app/uploads/2025/10/169982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923928" y="0"/>
            <a:ext cx="501777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836712"/>
            <a:ext cx="35283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Benczúr Gyula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1887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bronz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69 × 50,5 × 44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Nemzeti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Galéria, Budapest  </a:t>
            </a:r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908720"/>
            <a:ext cx="30963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I. Ferenc József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portrészobra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Szeged</a:t>
            </a:r>
            <a:br>
              <a:rPr lang="hu-HU" sz="2400" dirty="0" smtClean="0"/>
            </a:br>
            <a:r>
              <a:rPr lang="hu-HU" sz="2400" dirty="0" smtClean="0"/>
              <a:t>Somogyi utca 13.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Fekete-ház bejárati előterében</a:t>
            </a:r>
          </a:p>
          <a:p>
            <a:endParaRPr lang="hu-HU" dirty="0"/>
          </a:p>
        </p:txBody>
      </p:sp>
      <p:pic>
        <p:nvPicPr>
          <p:cNvPr id="71682" name="Picture 2" descr="https://s3.eu-central-1.amazonaws.com/kozterkep/photos/657997772312afbc6399406cc837ca8b_1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357022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23528" y="487025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Az eklektikus szobrászat reprezentáns magyar képviselőjének, Zala Györgynek az </a:t>
            </a:r>
            <a:r>
              <a:rPr lang="hu-HU" sz="2400" dirty="0" smtClean="0"/>
              <a:t>életművében </a:t>
            </a:r>
            <a:r>
              <a:rPr lang="hu-HU" sz="2400" dirty="0"/>
              <a:t>kiemelkedő helyet foglalt el az 1890-ben készült, eredetileg "Női fej" című márvány mellszobor. </a:t>
            </a:r>
            <a:r>
              <a:rPr lang="hu-HU" sz="2400" dirty="0" smtClean="0"/>
              <a:t> Zala </a:t>
            </a:r>
            <a:r>
              <a:rPr lang="hu-HU" sz="2400" dirty="0"/>
              <a:t>a bécsi és müncheni akadémián tanultakat sikerrel alkalmazta itthoni megrendeléseinek teljesítésekor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 Élethű </a:t>
            </a:r>
            <a:r>
              <a:rPr lang="hu-HU" sz="2400" dirty="0"/>
              <a:t>előadásmódja, bravúros </a:t>
            </a:r>
            <a:r>
              <a:rPr lang="hu-HU" sz="2400" dirty="0" smtClean="0"/>
              <a:t>mintázó készsége </a:t>
            </a:r>
            <a:r>
              <a:rPr lang="hu-HU" sz="2400" dirty="0"/>
              <a:t>sok megrendelést biztosított számára.</a:t>
            </a:r>
          </a:p>
          <a:p>
            <a:r>
              <a:rPr lang="hu-HU" sz="2400" dirty="0"/>
              <a:t>Tengernyi megbízatása mellet ritkán tudott időt szakítani egy-egy hozzá közel álló, számára kedves ember arcmásának megmintázására. </a:t>
            </a:r>
            <a:r>
              <a:rPr lang="hu-HU" sz="2400" dirty="0" smtClean="0"/>
              <a:t>  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ritka lehetőségek egyikének eredménye a feleségéről mintázott márványportré. </a:t>
            </a:r>
            <a:r>
              <a:rPr lang="hu-HU" sz="2400" dirty="0" smtClean="0"/>
              <a:t> 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bravúrosan megmunkált fehér carrarai márványszoborban az arc intimitását hangsúlyozta. A portrét a Képzőművészeti Társulat vásárolta meg 1916-ban.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177935"/>
            <a:ext cx="266429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Feleségem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1890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Márvány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magasság</a:t>
            </a:r>
            <a:r>
              <a:rPr lang="hu-HU" sz="2400" dirty="0"/>
              <a:t>: 50,5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Galéria, Budapest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16386" name="Picture 2" descr="https://www.hung-art.hu/kep/z/zala/muvek/1felese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83600"/>
            <a:ext cx="5763008" cy="669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548680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Jókai Mór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1893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márvány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75 × 60 × 35 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Nemzeti Galéria Budapest</a:t>
            </a:r>
            <a:endParaRPr lang="hu-HU" sz="2400" dirty="0"/>
          </a:p>
        </p:txBody>
      </p:sp>
      <p:pic>
        <p:nvPicPr>
          <p:cNvPr id="63490" name="Picture 2" descr="https://mng.hu/app/uploads/2025/10/170019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923928" y="0"/>
            <a:ext cx="4788024" cy="688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19672" y="270892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Arial Black" pitchFamily="34" charset="0"/>
              </a:rPr>
              <a:t>SÍREMLÉKEK</a:t>
            </a:r>
            <a:endParaRPr lang="hu-HU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8784976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György, </a:t>
            </a:r>
            <a:r>
              <a:rPr lang="hu-HU" sz="2400" b="1" u="sng" dirty="0" err="1" smtClean="0"/>
              <a:t>Hikisch</a:t>
            </a:r>
            <a:r>
              <a:rPr lang="hu-HU" sz="2400" b="1" u="sng" dirty="0" smtClean="0"/>
              <a:t> Rezső</a:t>
            </a:r>
            <a:r>
              <a:rPr lang="hu-HU" sz="2400" dirty="0" smtClean="0"/>
              <a:t> (építész), </a:t>
            </a:r>
            <a:r>
              <a:rPr lang="hu-HU" sz="2400" b="1" dirty="0" smtClean="0"/>
              <a:t>Lukács Antal síremléke</a:t>
            </a:r>
            <a:r>
              <a:rPr lang="hu-HU" sz="2400" dirty="0" smtClean="0"/>
              <a:t>, </a:t>
            </a:r>
            <a:r>
              <a:rPr lang="hu-HU" sz="2400" b="1" dirty="0" smtClean="0"/>
              <a:t>Mária és Magdolna, </a:t>
            </a:r>
            <a:r>
              <a:rPr lang="hu-HU" sz="2400" dirty="0" smtClean="0"/>
              <a:t>bronz,</a:t>
            </a:r>
            <a:r>
              <a:rPr lang="hu-HU" sz="2400" b="1" dirty="0" smtClean="0"/>
              <a:t> </a:t>
            </a:r>
            <a:r>
              <a:rPr lang="hu-HU" sz="2400" dirty="0" smtClean="0"/>
              <a:t>1884,  Felállítás: 1912, bronz, kő, Budapest</a:t>
            </a:r>
            <a:br>
              <a:rPr lang="hu-HU" sz="2400" dirty="0" smtClean="0"/>
            </a:br>
            <a:r>
              <a:rPr lang="hu-HU" sz="2400" dirty="0" smtClean="0"/>
              <a:t>VIII. kerület, Fiumei út 16., Kerepesi temető</a:t>
            </a:r>
            <a:endParaRPr lang="hu-HU" sz="2400" dirty="0"/>
          </a:p>
        </p:txBody>
      </p:sp>
      <p:pic>
        <p:nvPicPr>
          <p:cNvPr id="4" name="Picture 2" descr="https://s3.eu-central-1.amazonaws.com/kozterkep/photos/f52bbd01aecab480c35da2964c31b07c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5866" y="1196752"/>
            <a:ext cx="5532268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s3.eu-central-1.amazonaws.com/kozterkep/photos/u3937-a44812-61efd3e2037f7-3e4e6a332933184fc3dd9d1e_1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355976" y="188640"/>
            <a:ext cx="4164084" cy="666936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620688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Laborfalvi Róza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síremléke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1887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Gerenday</a:t>
            </a:r>
            <a:r>
              <a:rPr lang="hu-HU" sz="2400" dirty="0" smtClean="0"/>
              <a:t> A. és fia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(kivitelező, közreműködő)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Fiumei úti temető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40466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Több tanulmányutat tett Párizsba, Olaszországba  és alig volt olyan esztendő, hogy ne kereste volna fel Münchent és Németország nagyobb városait. </a:t>
            </a:r>
          </a:p>
          <a:p>
            <a:endParaRPr lang="hu-HU" sz="2400" dirty="0" smtClean="0"/>
          </a:p>
          <a:p>
            <a:r>
              <a:rPr lang="hu-HU" sz="2400" dirty="0" smtClean="0"/>
              <a:t>Testvérével, Gizellával élt közös háztartásban, aki fivére után öt évvel, 1887-ben változtatta nevét „Zala“</a:t>
            </a:r>
            <a:r>
              <a:rPr lang="hu-HU" sz="2400" dirty="0" err="1" smtClean="0"/>
              <a:t>-ra</a:t>
            </a:r>
            <a:r>
              <a:rPr lang="hu-HU" sz="2400" dirty="0" smtClean="0"/>
              <a:t>. </a:t>
            </a:r>
          </a:p>
          <a:p>
            <a:r>
              <a:rPr lang="hu-HU" sz="2400" dirty="0" smtClean="0"/>
              <a:t>Feltehetően az ő halála után kötött csak házasságot </a:t>
            </a:r>
            <a:r>
              <a:rPr lang="hu-HU" sz="2400" dirty="0" err="1" smtClean="0"/>
              <a:t>Klug</a:t>
            </a:r>
            <a:r>
              <a:rPr lang="hu-HU" sz="2400" dirty="0" smtClean="0"/>
              <a:t> Klotilddal aki huszonnégy évvel volt nála fiatalabb.</a:t>
            </a:r>
          </a:p>
          <a:p>
            <a:r>
              <a:rPr lang="hu-HU" sz="2400" dirty="0" smtClean="0"/>
              <a:t>  Magánéletéről keveset tudunk.</a:t>
            </a:r>
          </a:p>
          <a:p>
            <a:r>
              <a:rPr lang="hu-HU" sz="2400" dirty="0" smtClean="0"/>
              <a:t> Élete utolsó éveiben nehéz anyagi körülmények között élt.</a:t>
            </a:r>
          </a:p>
          <a:p>
            <a:r>
              <a:rPr lang="hu-HU" sz="2400" dirty="0" smtClean="0"/>
              <a:t>1937 áprilisában influenzás megbetegedéséhez később gyomorvérzés társult, és július 31-én hajnalban meghalt. 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s3.eu-central-1.amazonaws.com/kozterkep/photos/u78-a44812-62fc02ecb36fe-c3fbb823f0091b52a6280337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211960" y="94320"/>
            <a:ext cx="4444652" cy="666936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323528" y="332656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Laborfalvi Róza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síremléke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1887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Gerenday</a:t>
            </a:r>
            <a:r>
              <a:rPr lang="hu-HU" sz="2400" dirty="0" smtClean="0"/>
              <a:t> A. és fia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(kivitelező, közreműködő)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Fiumei úti temető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s://s3.eu-central-1.amazonaws.com/kozterkep/photos/fb7bf97fcccbadf3776aa86a7af81d70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47077" y="94320"/>
            <a:ext cx="6196923" cy="666936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182230"/>
            <a:ext cx="2915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Csukássy</a:t>
            </a:r>
            <a:r>
              <a:rPr lang="hu-HU" sz="2400" b="1" dirty="0" smtClean="0"/>
              <a:t> József síremléke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1893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Felállítás: 1893</a:t>
            </a:r>
            <a:endParaRPr lang="hu-HU" sz="2400" u="sng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VIII. Kerület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Fiumei út 16. Budapest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198884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latin typeface="Arial Black" pitchFamily="34" charset="0"/>
              </a:rPr>
              <a:t>  ZALA GYÖRGY 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 GR. ANDRÁSSY GYULA SZARKOFÁGJA ANDRÁSSY ILONA SZOBRÁVAL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 1893  </a:t>
            </a:r>
          </a:p>
          <a:p>
            <a:pPr algn="ctr"/>
            <a:r>
              <a:rPr lang="hu-HU" sz="2800" b="1" dirty="0" err="1" smtClean="0">
                <a:latin typeface="Arial Black" pitchFamily="34" charset="0"/>
              </a:rPr>
              <a:t>Tőketerebes</a:t>
            </a:r>
            <a:r>
              <a:rPr lang="hu-HU" sz="2800" b="1" dirty="0" smtClean="0">
                <a:latin typeface="Arial Black" pitchFamily="34" charset="0"/>
              </a:rPr>
              <a:t>, családi kripta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4398278" y="0"/>
            <a:ext cx="4570884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79512" y="260648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Kendeffy</a:t>
            </a:r>
            <a:r>
              <a:rPr lang="hu-HU" sz="2400" b="1" dirty="0" smtClean="0"/>
              <a:t> Katinka és Andrássy Gyula szarkofágja Andrássy Ilona szobrával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(leányuk Ilona siratja szüleit) 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1893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Tőketerebes</a:t>
            </a:r>
            <a:r>
              <a:rPr lang="hu-HU" sz="2400" dirty="0" smtClean="0"/>
              <a:t>, családi kripta 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1886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gróf Andrássy Gyula szarkofágja Andrássy Ilona szobrával leányuk Ilona siratja szüleit, </a:t>
            </a:r>
            <a:r>
              <a:rPr lang="hu-HU" sz="2400" dirty="0" smtClean="0"/>
              <a:t>(részlet), 1893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Tőketerebes</a:t>
            </a:r>
            <a:r>
              <a:rPr lang="hu-HU" sz="2400" dirty="0" smtClean="0"/>
              <a:t>, családi kripta  </a:t>
            </a:r>
            <a:endParaRPr lang="hu-HU" sz="2400" dirty="0"/>
          </a:p>
        </p:txBody>
      </p:sp>
      <p:pic>
        <p:nvPicPr>
          <p:cNvPr id="65540" name="Picture 4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971600" y="1268760"/>
            <a:ext cx="7200800" cy="5424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8784976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 </a:t>
            </a:r>
            <a:r>
              <a:rPr lang="hu-HU" sz="2400" b="1" dirty="0" err="1" smtClean="0"/>
              <a:t>Kendeffy</a:t>
            </a:r>
            <a:r>
              <a:rPr lang="hu-HU" sz="2400" b="1" dirty="0" smtClean="0"/>
              <a:t> Katinka és Andrássy Gyula szarkofágja</a:t>
            </a:r>
            <a:br>
              <a:rPr lang="hu-HU" sz="2400" b="1" dirty="0" smtClean="0"/>
            </a:br>
            <a:r>
              <a:rPr lang="hu-HU" sz="2400" b="1" dirty="0" smtClean="0"/>
              <a:t>leányuk Ilona siratja szüleit 1893, </a:t>
            </a:r>
            <a:r>
              <a:rPr lang="hu-HU" sz="2400" b="1" dirty="0" err="1" smtClean="0"/>
              <a:t>Tőketerebes</a:t>
            </a:r>
            <a:endParaRPr lang="hu-HU" sz="2400" b="1" dirty="0"/>
          </a:p>
        </p:txBody>
      </p:sp>
      <p:pic>
        <p:nvPicPr>
          <p:cNvPr id="6451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358939" y="980728"/>
            <a:ext cx="8426122" cy="561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 descr="András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7460" name="AutoShape 4" descr="András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147462" name="Picture 6" descr="https://pestbuda.hu/gallery/2021_DCS/j%C3%BAlius/2022%20dec/andr%C3%A1ssy%20mauz%C3%B3leum_202303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318" y="908720"/>
            <a:ext cx="8653363" cy="5725642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15516" y="188640"/>
            <a:ext cx="871296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 Andrássy-mauzóleum,</a:t>
            </a:r>
            <a:r>
              <a:rPr lang="hu-HU" sz="2400" dirty="0" smtClean="0"/>
              <a:t> </a:t>
            </a:r>
            <a:r>
              <a:rPr lang="hu-HU" sz="2400" dirty="0" err="1" smtClean="0"/>
              <a:t>Tőketerebes</a:t>
            </a:r>
            <a:r>
              <a:rPr lang="hu-HU" sz="2400" dirty="0" smtClean="0"/>
              <a:t> (felvidék)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építész: </a:t>
            </a:r>
            <a:r>
              <a:rPr lang="hu-HU" sz="2400" b="1" dirty="0" smtClean="0"/>
              <a:t>Arthur </a:t>
            </a:r>
            <a:r>
              <a:rPr lang="hu-HU" sz="2400" b="1" dirty="0" err="1" smtClean="0"/>
              <a:t>Meining</a:t>
            </a:r>
            <a:r>
              <a:rPr lang="hu-HU" sz="2400" dirty="0" smtClean="0"/>
              <a:t> 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9024" y="1196752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>
                <a:latin typeface="Arial Black" pitchFamily="34" charset="0"/>
              </a:rPr>
              <a:t>ZALA GYÖRGY /</a:t>
            </a:r>
            <a:r>
              <a:rPr lang="hu-HU" sz="2400" b="1" dirty="0" smtClean="0">
                <a:latin typeface="Arial Black" pitchFamily="34" charset="0"/>
              </a:rPr>
              <a:t>HIKISCH REZSŐ (építész, közreműködő)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BAYER - KRUCSAY CSALÁD SÍREMLÉKE 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1908 KÖRÜL</a:t>
            </a:r>
          </a:p>
          <a:p>
            <a:endParaRPr lang="hu-HU" sz="2400" dirty="0" smtClean="0"/>
          </a:p>
          <a:p>
            <a:r>
              <a:rPr lang="hu-HU" sz="2400" dirty="0" smtClean="0"/>
              <a:t>A megrendülés és gyász  szép kifejezése Bayer- </a:t>
            </a:r>
            <a:r>
              <a:rPr lang="hu-HU" sz="2400" dirty="0" err="1" smtClean="0"/>
              <a:t>Krucsay</a:t>
            </a:r>
            <a:r>
              <a:rPr lang="hu-HU" sz="2400" dirty="0" smtClean="0"/>
              <a:t> család síremléke. A kompozíció Zala talán legszebb kísérlete a szecesszió hangulatának, formanyelvének érvényesítésére.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760770"/>
            <a:ext cx="34563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Hikisch</a:t>
            </a:r>
            <a:r>
              <a:rPr lang="hu-HU" sz="2400" b="1" dirty="0" smtClean="0"/>
              <a:t> Rezső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(építész, közreműködő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Bayer - </a:t>
            </a:r>
            <a:r>
              <a:rPr lang="hu-HU" sz="2400" b="1" dirty="0" err="1" smtClean="0"/>
              <a:t>Krucsay</a:t>
            </a:r>
            <a:r>
              <a:rPr lang="hu-HU" sz="2400" b="1" dirty="0" smtClean="0"/>
              <a:t> család síremléke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1908 körül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márvány</a:t>
            </a:r>
          </a:p>
          <a:p>
            <a:endParaRPr lang="hu-HU" dirty="0"/>
          </a:p>
        </p:txBody>
      </p:sp>
      <p:pic>
        <p:nvPicPr>
          <p:cNvPr id="140290" name="Picture 2" descr="https://www.kollergaleria.hu/images/mutargy/1862/01.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kollergaleria.hu/images/mutargy/1862/01.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38" y="1124744"/>
            <a:ext cx="8560723" cy="525658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89644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/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Hikisch</a:t>
            </a:r>
            <a:r>
              <a:rPr lang="hu-HU" sz="2400" b="1" dirty="0" smtClean="0"/>
              <a:t> Rezső </a:t>
            </a:r>
            <a:r>
              <a:rPr lang="hu-HU" sz="2400" dirty="0" smtClean="0"/>
              <a:t>(építész, közreműködő)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Bayer - </a:t>
            </a:r>
            <a:r>
              <a:rPr lang="hu-HU" sz="2400" b="1" dirty="0" err="1" smtClean="0"/>
              <a:t>Krucsay</a:t>
            </a:r>
            <a:r>
              <a:rPr lang="hu-HU" sz="2400" b="1" dirty="0" smtClean="0"/>
              <a:t> család síremléke</a:t>
            </a:r>
            <a:r>
              <a:rPr lang="hu-HU" sz="2400" dirty="0" smtClean="0"/>
              <a:t>, (részlet), 1908 körül, márvány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F_8371_28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019479" y="1404878"/>
            <a:ext cx="7105042" cy="545312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395536" y="0"/>
            <a:ext cx="8568952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Az asztalnál ülő meghívott hírességek, balról jobbra: </a:t>
            </a:r>
            <a:r>
              <a:rPr lang="hu-HU" sz="2400" dirty="0" err="1" smtClean="0"/>
              <a:t>Preszly</a:t>
            </a:r>
            <a:r>
              <a:rPr lang="hu-HU" sz="2400" dirty="0" smtClean="0"/>
              <a:t> Elemér Pest megye főispánja, </a:t>
            </a:r>
            <a:r>
              <a:rPr lang="hu-HU" sz="2400" b="1" dirty="0" smtClean="0"/>
              <a:t>Zala Györgyné (</a:t>
            </a:r>
            <a:r>
              <a:rPr lang="hu-HU" sz="2400" b="1" dirty="0" err="1" smtClean="0"/>
              <a:t>Klug</a:t>
            </a:r>
            <a:r>
              <a:rPr lang="hu-HU" sz="2400" b="1" dirty="0" smtClean="0"/>
              <a:t> Klotild), </a:t>
            </a:r>
            <a:r>
              <a:rPr lang="hu-HU" sz="2400" dirty="0" smtClean="0"/>
              <a:t>Lukács György a Képzőművészeti Társulat elnöke, József Ferenc főherceg, Ugron Gábor korábbi miniszter, </a:t>
            </a:r>
            <a:r>
              <a:rPr lang="hu-HU" sz="2400" b="1" dirty="0" smtClean="0"/>
              <a:t>Zala György </a:t>
            </a:r>
            <a:r>
              <a:rPr lang="hu-HU" sz="2400" dirty="0" smtClean="0"/>
              <a:t>szobrászművész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692696"/>
            <a:ext cx="31683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 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Hikisch</a:t>
            </a:r>
            <a:r>
              <a:rPr lang="hu-HU" sz="2400" b="1" dirty="0" smtClean="0"/>
              <a:t> Rezső (építész, közreműködő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Bayer - </a:t>
            </a:r>
            <a:r>
              <a:rPr lang="hu-HU" sz="2400" b="1" dirty="0" err="1" smtClean="0"/>
              <a:t>Krucsay</a:t>
            </a:r>
            <a:r>
              <a:rPr lang="hu-HU" sz="2400" b="1" dirty="0" smtClean="0"/>
              <a:t> család síremléke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1908 körül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márvány</a:t>
            </a:r>
          </a:p>
          <a:p>
            <a:endParaRPr lang="hu-HU" dirty="0"/>
          </a:p>
        </p:txBody>
      </p:sp>
      <p:pic>
        <p:nvPicPr>
          <p:cNvPr id="140290" name="Picture 2" descr="https://www.kollergaleria.hu/images/mutargy/1862/01.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376" y="656692"/>
            <a:ext cx="561662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988840"/>
            <a:ext cx="8640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atin typeface="Arial Black" pitchFamily="34" charset="0"/>
              </a:rPr>
              <a:t>ZALA GYÖRGY: CSERNOCH JÁNOS SÍREMLÉKE</a:t>
            </a:r>
            <a:r>
              <a:rPr lang="hu-HU" sz="2400" dirty="0" smtClean="0">
                <a:latin typeface="Arial Black" pitchFamily="34" charset="0"/>
              </a:rPr>
              <a:t> SZENT ADALBERT FŐSZÉKESEGYHÁZ ESZTERGOM </a:t>
            </a:r>
          </a:p>
          <a:p>
            <a:pPr algn="ctr"/>
            <a:r>
              <a:rPr lang="hu-HU" sz="2400" dirty="0" smtClean="0">
                <a:latin typeface="Arial Black" pitchFamily="34" charset="0"/>
              </a:rPr>
              <a:t>1931</a:t>
            </a:r>
            <a:endParaRPr lang="hu-HU" sz="2400" dirty="0">
              <a:latin typeface="Arial Black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479715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síremlék hatásos megjelenését a két teljesen ellentétes anyag használata adja. Az érsek hófehér, márvány (a mozdulatlanságot jelképező) alakja mellett a hatalmas szárnyaival védekezően, szinte átkaroló, óvó bronzangyal nem is lehetne nagyobb ellentét.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s3.eu-central-1.amazonaws.com/kozterkep/photos/7c4325fc741c5b7399efb40684a79c87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325" y="980728"/>
            <a:ext cx="8603349" cy="557343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79512" y="188640"/>
            <a:ext cx="8784976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Csernoch</a:t>
            </a:r>
            <a:r>
              <a:rPr lang="hu-HU" sz="2400" b="1" dirty="0" smtClean="0"/>
              <a:t> János síremléke</a:t>
            </a:r>
            <a:r>
              <a:rPr lang="hu-HU" sz="2400" dirty="0" smtClean="0"/>
              <a:t>, 1931, márvány, bronz esztergomi Szent Adalbert főszékesegyházban, Esztergom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s3.eu-central-1.amazonaws.com/kozterkep/photos/ca1e06cbb07cd0e067520059fb7a0307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74480" y="0"/>
            <a:ext cx="4864894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251520" y="404664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Csernoch</a:t>
            </a:r>
            <a:r>
              <a:rPr lang="hu-HU" sz="2400" b="1" dirty="0" smtClean="0"/>
              <a:t> János síremléke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1931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márvány, bronz esztergomi Szent Adalbert főszékesegyház, Esztergom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1540" y="170080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 Black" pitchFamily="34" charset="0"/>
              </a:rPr>
              <a:t> </a:t>
            </a:r>
            <a:r>
              <a:rPr lang="hu-HU" sz="3200" dirty="0" smtClean="0">
                <a:latin typeface="Arial Black" pitchFamily="34" charset="0"/>
                <a:cs typeface="Aharoni" pitchFamily="2" charset="-79"/>
              </a:rPr>
              <a:t>ZALA VILLA, BUDAPEST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>
                <a:latin typeface="Arial Black" pitchFamily="34" charset="0"/>
                <a:cs typeface="Aharoni" pitchFamily="2" charset="-79"/>
              </a:rPr>
              <a:t>1898 – 1901 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BÁLINT, ZOLTÁN</a:t>
            </a:r>
          </a:p>
          <a:p>
            <a:pPr algn="ctr"/>
            <a:r>
              <a:rPr lang="hu-HU" sz="2400" dirty="0" smtClean="0"/>
              <a:t> (1871 - 1939) / építész 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JÁMBOR (FROMMER), LAJOS</a:t>
            </a:r>
            <a:r>
              <a:rPr lang="hu-HU" sz="2400" dirty="0" smtClean="0"/>
              <a:t> </a:t>
            </a:r>
          </a:p>
          <a:p>
            <a:pPr algn="ctr"/>
            <a:r>
              <a:rPr lang="hu-HU" sz="2400" dirty="0" smtClean="0"/>
              <a:t>(1869 - 1955) / építész 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LECHNER, ÖDÖN</a:t>
            </a:r>
          </a:p>
          <a:p>
            <a:pPr algn="ctr"/>
            <a:r>
              <a:rPr lang="hu-HU" sz="2400" dirty="0" smtClean="0"/>
              <a:t> (1845 - 1914) / építész</a:t>
            </a:r>
          </a:p>
          <a:p>
            <a:pPr algn="ctr"/>
            <a:r>
              <a:rPr lang="hu-HU" sz="2400" b="1" dirty="0" smtClean="0">
                <a:latin typeface="Arial Black" pitchFamily="34" charset="0"/>
              </a:rPr>
              <a:t>ZALA, GYÖRGY</a:t>
            </a:r>
            <a:r>
              <a:rPr lang="hu-HU" sz="2400" b="1" dirty="0" smtClean="0"/>
              <a:t> / szobrász</a:t>
            </a:r>
          </a:p>
          <a:p>
            <a:pPr lvl="1" algn="ctr"/>
            <a:endParaRPr lang="hu-HU" sz="32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www.szecessziosmagazin.com/imagemagazin9/zaladombormulechnerbalintjambor/memhomlokzat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710" y="872716"/>
            <a:ext cx="8896580" cy="511256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A Zala villa, Lechner Ödön tervrajza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61284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Zala György szobrászművész, rendelte meg az akkor rendkívül divatos zöldövezetben Lechner Ödöntől a villa első tervét 1895-ben. </a:t>
            </a:r>
          </a:p>
          <a:p>
            <a:endParaRPr lang="hu-HU" sz="2400" dirty="0" smtClean="0"/>
          </a:p>
          <a:p>
            <a:r>
              <a:rPr lang="hu-HU" sz="2400" dirty="0" smtClean="0"/>
              <a:t> Szokatlanná teszi azonban, hogy  a villa homlokzatának ékességét a szecessziós kerámia domborművet, maga a villa leendő lakója tervezte épülete számára.</a:t>
            </a:r>
          </a:p>
          <a:p>
            <a:endParaRPr lang="hu-HU" sz="2400" dirty="0" smtClean="0"/>
          </a:p>
          <a:p>
            <a:r>
              <a:rPr lang="hu-HU" sz="2400" dirty="0" smtClean="0"/>
              <a:t>A végleges terveken, amelyek alapján az ezredfordulóra éppen felépült a pazar kivitelezésű szecessziós villaépület, azonban a Lechnert követő Bálint Zoltán és Jámbor Lajos kivitelező építészek közös műteremben dolgozó építészpáros aláírásai szerepelnek.  </a:t>
            </a:r>
          </a:p>
          <a:p>
            <a:endParaRPr lang="hu-HU" sz="2400" dirty="0" smtClean="0"/>
          </a:p>
          <a:p>
            <a:r>
              <a:rPr lang="hu-HU" sz="2400" dirty="0" smtClean="0"/>
              <a:t>A két terv között alig van eltérés és a végeredményt a századforduló szecessziós építészetének szép példájaként tarjuk számon még akkor</a:t>
            </a:r>
          </a:p>
          <a:p>
            <a:r>
              <a:rPr lang="hu-HU" sz="2400" dirty="0" smtClean="0"/>
              <a:t>is, ha hatalmas egykori műteremszárnya ma már nincsen meg.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62068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Zala Györgynek egyik legszebb alkotása a Zsolnay gyárban készült. </a:t>
            </a:r>
          </a:p>
          <a:p>
            <a:r>
              <a:rPr lang="hu-HU" sz="2400" dirty="0" smtClean="0"/>
              <a:t> A domborművet az alkotó saját villája homlokzatára - munkái közt egyedi módon - </a:t>
            </a:r>
            <a:r>
              <a:rPr lang="hu-HU" sz="2400" b="1" dirty="0" smtClean="0"/>
              <a:t>art </a:t>
            </a:r>
            <a:r>
              <a:rPr lang="hu-HU" sz="2400" b="1" dirty="0" err="1" smtClean="0"/>
              <a:t>nouveau</a:t>
            </a:r>
            <a:r>
              <a:rPr lang="hu-HU" sz="2400" b="1" dirty="0" smtClean="0"/>
              <a:t>,(szecessziós) </a:t>
            </a:r>
            <a:r>
              <a:rPr lang="hu-HU" sz="2400" dirty="0" smtClean="0"/>
              <a:t>stílusban készítette, amivel viszont </a:t>
            </a:r>
            <a:r>
              <a:rPr lang="hu-HU" sz="2400" b="1" dirty="0" smtClean="0"/>
              <a:t>szecessziós szobrászatunk </a:t>
            </a:r>
            <a:r>
              <a:rPr lang="hu-HU" sz="2400" dirty="0" smtClean="0"/>
              <a:t>talán legszebb alkotását sikerült létrehoznia. </a:t>
            </a:r>
          </a:p>
          <a:p>
            <a:r>
              <a:rPr lang="hu-HU" sz="2400" dirty="0" smtClean="0"/>
              <a:t>A domborművek mindmáig megvannak és megtekinthetők Budapesten 14. kerület,  </a:t>
            </a:r>
            <a:r>
              <a:rPr lang="hu-HU" sz="2400" dirty="0" err="1" smtClean="0"/>
              <a:t>Ajtósi</a:t>
            </a:r>
            <a:r>
              <a:rPr lang="hu-HU" sz="2400" dirty="0" smtClean="0"/>
              <a:t> Dürer sor 25/a alatt.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251520" y="593467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https://egy.hu/barangolo/venusz-villaja-a-varosligetnel-a-magyar-szecesszio-idotallo-jelkepe-108299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5516" y="52292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https://gyujtemeny.imm.hu/szecesszios-epiteszet/zala-villa-budapest-ajtosi-durer-sor-25-/4774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gyujtemeny.imm.hu/files/targyak/large/d8/e8/vlt_350_1_3_zalavilla_sha_3032.jpg?v=2192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412776"/>
            <a:ext cx="6912768" cy="515757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32656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  Zala-villa </a:t>
            </a:r>
            <a:r>
              <a:rPr lang="hu-HU" sz="2400" dirty="0" smtClean="0"/>
              <a:t>(Budapest, </a:t>
            </a:r>
            <a:r>
              <a:rPr lang="hu-HU" sz="2400" dirty="0" err="1" smtClean="0"/>
              <a:t>Ajtósi</a:t>
            </a:r>
            <a:r>
              <a:rPr lang="hu-HU" sz="2400" dirty="0" smtClean="0"/>
              <a:t> Dürer sor 25.) </a:t>
            </a:r>
            <a:r>
              <a:rPr lang="hu-HU" sz="2400" b="1" dirty="0" smtClean="0"/>
              <a:t>bejárati ajtaja feletti kerámia dísz,</a:t>
            </a:r>
            <a:r>
              <a:rPr lang="hu-HU" sz="2400" dirty="0" smtClean="0"/>
              <a:t> építésze: Bálint, Zoltán Jámbor (</a:t>
            </a:r>
            <a:r>
              <a:rPr lang="hu-HU" sz="2400" dirty="0" err="1" smtClean="0"/>
              <a:t>Frommer</a:t>
            </a:r>
            <a:r>
              <a:rPr lang="hu-HU" sz="2400" dirty="0" smtClean="0"/>
              <a:t>) Lajos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Lechner, Ödön, </a:t>
            </a:r>
            <a:r>
              <a:rPr lang="hu-HU" sz="2400" b="1" dirty="0" smtClean="0"/>
              <a:t>Zala György  szobrász, </a:t>
            </a:r>
            <a:r>
              <a:rPr lang="hu-HU" sz="2400" dirty="0" smtClean="0"/>
              <a:t>1899</a:t>
            </a:r>
            <a:r>
              <a:rPr lang="hu-HU" sz="2400" b="1" dirty="0" smtClean="0"/>
              <a:t> 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332656"/>
            <a:ext cx="8784976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Zala György</a:t>
            </a:r>
            <a:r>
              <a:rPr lang="hu-HU" sz="2400" b="1" dirty="0" smtClean="0"/>
              <a:t>: Vénusz ünneplése az Olümposzon, </a:t>
            </a:r>
            <a:r>
              <a:rPr lang="hu-HU" sz="2400" dirty="0" smtClean="0"/>
              <a:t>1899</a:t>
            </a:r>
            <a:r>
              <a:rPr lang="hu-HU" sz="2400" b="1" dirty="0" smtClean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színezett kerámiadombormű, </a:t>
            </a:r>
            <a:r>
              <a:rPr lang="hu-HU" sz="2400" dirty="0" err="1" smtClean="0"/>
              <a:t>Ajtósi</a:t>
            </a:r>
            <a:r>
              <a:rPr lang="hu-HU" sz="2400" dirty="0" smtClean="0"/>
              <a:t> Dürer sor 25, Budapest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</p:txBody>
      </p:sp>
      <p:pic>
        <p:nvPicPr>
          <p:cNvPr id="87042" name="Picture 2" descr="https://www.szecessziosmagazin.com/imagemagazin9/zaladombormulechnerbalintjambor/tizalak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177439" y="1469025"/>
            <a:ext cx="8789122" cy="391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2431</Words>
  <Application>Microsoft Office PowerPoint</Application>
  <PresentationFormat>Diavetítés a képernyőre (4:3 oldalarány)</PresentationFormat>
  <Paragraphs>477</Paragraphs>
  <Slides>105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105</vt:i4>
      </vt:variant>
    </vt:vector>
  </HeadingPairs>
  <TitlesOfParts>
    <vt:vector size="106" baseType="lpstr">
      <vt:lpstr>Office-téma</vt:lpstr>
      <vt:lpstr>ZALA GYÖRGY  1858 -1937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69. dia</vt:lpstr>
      <vt:lpstr>70. dia</vt:lpstr>
      <vt:lpstr>71. dia</vt:lpstr>
      <vt:lpstr>72. dia</vt:lpstr>
      <vt:lpstr>73. dia</vt:lpstr>
      <vt:lpstr>74. dia</vt:lpstr>
      <vt:lpstr>75. dia</vt:lpstr>
      <vt:lpstr>76. dia</vt:lpstr>
      <vt:lpstr>77. dia</vt:lpstr>
      <vt:lpstr>78. dia</vt:lpstr>
      <vt:lpstr>79. dia</vt:lpstr>
      <vt:lpstr>80. dia</vt:lpstr>
      <vt:lpstr>81. dia</vt:lpstr>
      <vt:lpstr>82. dia</vt:lpstr>
      <vt:lpstr>83. dia</vt:lpstr>
      <vt:lpstr>84. dia</vt:lpstr>
      <vt:lpstr>85. dia</vt:lpstr>
      <vt:lpstr>86. dia</vt:lpstr>
      <vt:lpstr>87. dia</vt:lpstr>
      <vt:lpstr>88. dia</vt:lpstr>
      <vt:lpstr>89. dia</vt:lpstr>
      <vt:lpstr>90. dia</vt:lpstr>
      <vt:lpstr>91. dia</vt:lpstr>
      <vt:lpstr>92. dia</vt:lpstr>
      <vt:lpstr>93. dia</vt:lpstr>
      <vt:lpstr>94. dia</vt:lpstr>
      <vt:lpstr>95. dia</vt:lpstr>
      <vt:lpstr>96. dia</vt:lpstr>
      <vt:lpstr>97. dia</vt:lpstr>
      <vt:lpstr>98. dia</vt:lpstr>
      <vt:lpstr>99. dia</vt:lpstr>
      <vt:lpstr>100. dia</vt:lpstr>
      <vt:lpstr>101. dia</vt:lpstr>
      <vt:lpstr>102. dia</vt:lpstr>
      <vt:lpstr>103. dia</vt:lpstr>
      <vt:lpstr>104. dia</vt:lpstr>
      <vt:lpstr>105.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ZALA GYÖRGY 1858 -1937</dc:title>
  <dc:creator>.Piroska</dc:creator>
  <cp:lastModifiedBy>.Piroska</cp:lastModifiedBy>
  <cp:revision>256</cp:revision>
  <dcterms:created xsi:type="dcterms:W3CDTF">2026-02-07T20:00:43Z</dcterms:created>
  <dcterms:modified xsi:type="dcterms:W3CDTF">2026-03-18T13:32:03Z</dcterms:modified>
</cp:coreProperties>
</file>