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1" r:id="rId17"/>
    <p:sldId id="276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-75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8B5B6-DAD0-4B5E-80A1-B52E3CF467E9}" type="datetimeFigureOut">
              <a:rPr lang="hu-HU" smtClean="0"/>
              <a:t>2026. 04. 12.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3473E-E56A-4448-8726-C656C812FA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7333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473E-E56A-4448-8726-C656C812FA54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3469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8EFD50-ABAF-20E3-4916-202EAD11E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="" xmlns:a16="http://schemas.microsoft.com/office/drawing/2014/main" id="{FF0B6EE9-301D-599D-6004-0964E8BDB1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>
            <a:extLst>
              <a:ext uri="{FF2B5EF4-FFF2-40B4-BE49-F238E27FC236}">
                <a16:creationId xmlns="" xmlns:a16="http://schemas.microsoft.com/office/drawing/2014/main" id="{E2E5FFBF-0A20-655D-833D-D0BF4111A6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="" xmlns:a16="http://schemas.microsoft.com/office/drawing/2014/main" id="{F0AA3BAF-A73D-AD84-2428-4CCB849592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473E-E56A-4448-8726-C656C812FA54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225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0CE93A-B249-4FF9-2B15-991E16F34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="" xmlns:a16="http://schemas.microsoft.com/office/drawing/2014/main" id="{55AC0CD8-19BC-50A0-559E-96BB7DF90F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>
            <a:extLst>
              <a:ext uri="{FF2B5EF4-FFF2-40B4-BE49-F238E27FC236}">
                <a16:creationId xmlns="" xmlns:a16="http://schemas.microsoft.com/office/drawing/2014/main" id="{6562F3E4-C6F3-0FF9-61A6-6A56D84DC1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="" xmlns:a16="http://schemas.microsoft.com/office/drawing/2014/main" id="{A5B76ECA-BE36-4956-9874-FED850D950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473E-E56A-4448-8726-C656C812FA54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0559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473E-E56A-4448-8726-C656C812FA54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8089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473E-E56A-4448-8726-C656C812FA54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5739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1B92B431-4F08-125E-51BA-57287CF9DD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="" xmlns:a16="http://schemas.microsoft.com/office/drawing/2014/main" id="{2AC5EC8A-3746-0535-4627-6DB0DCDC0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9D58D273-F013-E4F5-4DBF-2FDF50185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8BB9C-C345-4824-9BE0-2D9C0829E112}" type="datetimeFigureOut">
              <a:rPr lang="hu-HU" smtClean="0"/>
              <a:t>2026. 04. 12.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A0EA31A0-2362-E8A2-C590-E236E2296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20C42BF1-C2B2-B392-07F0-FE35900B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7969-AFDE-4EAA-A446-8E2D3C3DA0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5868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E14C4983-F1FB-D02A-402C-674BA141B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="" xmlns:a16="http://schemas.microsoft.com/office/drawing/2014/main" id="{CAC8FD55-64C3-9430-9FE9-2923EFD43F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962B944A-02CD-D559-1AED-DBC4E406E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8BB9C-C345-4824-9BE0-2D9C0829E112}" type="datetimeFigureOut">
              <a:rPr lang="hu-HU" smtClean="0"/>
              <a:t>2026. 04. 12.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6AD44288-2FBF-8BCF-2E0A-AD7EAA0F9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D636E5ED-2CE3-1DDD-F955-C1556F917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7969-AFDE-4EAA-A446-8E2D3C3DA0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3896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="" xmlns:a16="http://schemas.microsoft.com/office/drawing/2014/main" id="{EB02EBB6-A74D-8E04-386F-31C8EACEA6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="" xmlns:a16="http://schemas.microsoft.com/office/drawing/2014/main" id="{79960597-3453-C5E6-BA83-90CA55D0B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30F2B176-0B8D-83F5-7E4C-3217B731F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8BB9C-C345-4824-9BE0-2D9C0829E112}" type="datetimeFigureOut">
              <a:rPr lang="hu-HU" smtClean="0"/>
              <a:t>2026. 04. 12.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4D672E3A-87FE-5310-A749-CCE44E67C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DF52DF59-E679-B24D-09D7-5B999D935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7969-AFDE-4EAA-A446-8E2D3C3DA0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761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0F179DF1-16BA-3FEB-7E4B-36EE27E38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D9870907-40B0-B607-2818-987791B73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A798E01A-E0F3-1848-5333-63A3D9FE9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8BB9C-C345-4824-9BE0-2D9C0829E112}" type="datetimeFigureOut">
              <a:rPr lang="hu-HU" smtClean="0"/>
              <a:t>2026. 04. 12.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BCDD61C2-9842-84F1-B58A-5358292A7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68687DEB-800F-C0FC-556E-5A64CF7E2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7969-AFDE-4EAA-A446-8E2D3C3DA0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0646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A2EBE9B2-38F7-A6FE-1D89-A6F96B018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="" xmlns:a16="http://schemas.microsoft.com/office/drawing/2014/main" id="{2B409999-688B-AF46-ACE3-096DDB773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38A8F307-AFAE-69AA-C110-AB589FE7A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8BB9C-C345-4824-9BE0-2D9C0829E112}" type="datetimeFigureOut">
              <a:rPr lang="hu-HU" smtClean="0"/>
              <a:t>2026. 04. 12.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C38E4D9B-E39D-9A53-1E9A-2D4C51CB5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19237EAD-5438-3D2F-3120-EADF47C88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7969-AFDE-4EAA-A446-8E2D3C3DA0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6987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CB4806BC-3821-284B-518B-557F1702C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FA82AEE4-2BAE-A5CB-3A48-5E91B35EF8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="" xmlns:a16="http://schemas.microsoft.com/office/drawing/2014/main" id="{6A3BFD00-7DE8-CBF9-10C0-E6788051F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="" xmlns:a16="http://schemas.microsoft.com/office/drawing/2014/main" id="{FED3BC87-5DF7-B254-EDA6-42E2B704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8BB9C-C345-4824-9BE0-2D9C0829E112}" type="datetimeFigureOut">
              <a:rPr lang="hu-HU" smtClean="0"/>
              <a:t>2026. 04. 12.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="" xmlns:a16="http://schemas.microsoft.com/office/drawing/2014/main" id="{EE3B6A39-2BFF-0621-42CF-41CC45250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="" xmlns:a16="http://schemas.microsoft.com/office/drawing/2014/main" id="{BE89BD29-F486-4936-1AA8-54E35C518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7969-AFDE-4EAA-A446-8E2D3C3DA0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7392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47AFBD27-2AA2-8A27-0C56-2A90B12D5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="" xmlns:a16="http://schemas.microsoft.com/office/drawing/2014/main" id="{355E4797-96FA-1D39-2187-08233F47D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="" xmlns:a16="http://schemas.microsoft.com/office/drawing/2014/main" id="{5801EF4B-9A9B-183C-CCE9-D082BA2D4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="" xmlns:a16="http://schemas.microsoft.com/office/drawing/2014/main" id="{35C253CD-2AFF-ED32-4620-6CDE3A0DA0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="" xmlns:a16="http://schemas.microsoft.com/office/drawing/2014/main" id="{8025DEED-2E66-31FE-9EF4-1596D3A539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="" xmlns:a16="http://schemas.microsoft.com/office/drawing/2014/main" id="{0065C2EA-65FD-1902-66E6-830A077B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8BB9C-C345-4824-9BE0-2D9C0829E112}" type="datetimeFigureOut">
              <a:rPr lang="hu-HU" smtClean="0"/>
              <a:t>2026. 04. 12.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="" xmlns:a16="http://schemas.microsoft.com/office/drawing/2014/main" id="{B5525CE6-0587-2FEC-7522-E02A321A1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="" xmlns:a16="http://schemas.microsoft.com/office/drawing/2014/main" id="{A8FD45C0-D77D-E41C-386B-6EE173641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7969-AFDE-4EAA-A446-8E2D3C3DA0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3133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A98C157D-1BF1-DA3C-F1FC-A658A5C99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="" xmlns:a16="http://schemas.microsoft.com/office/drawing/2014/main" id="{56E5D425-76F8-FF45-8289-70B6E83E3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8BB9C-C345-4824-9BE0-2D9C0829E112}" type="datetimeFigureOut">
              <a:rPr lang="hu-HU" smtClean="0"/>
              <a:t>2026. 04. 12.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="" xmlns:a16="http://schemas.microsoft.com/office/drawing/2014/main" id="{54A7DF4B-17C7-8D85-43C3-60D53A0F7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="" xmlns:a16="http://schemas.microsoft.com/office/drawing/2014/main" id="{83A10F25-099C-259A-884F-48E350DD2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7969-AFDE-4EAA-A446-8E2D3C3DA0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2742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="" xmlns:a16="http://schemas.microsoft.com/office/drawing/2014/main" id="{A9A84F20-F259-397E-BFD9-2E561575B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8BB9C-C345-4824-9BE0-2D9C0829E112}" type="datetimeFigureOut">
              <a:rPr lang="hu-HU" smtClean="0"/>
              <a:t>2026. 04. 12.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="" xmlns:a16="http://schemas.microsoft.com/office/drawing/2014/main" id="{30651E3C-3CFB-02E6-9D87-449259F05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="" xmlns:a16="http://schemas.microsoft.com/office/drawing/2014/main" id="{61441939-3BDB-D703-E66E-48E74547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7969-AFDE-4EAA-A446-8E2D3C3DA0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3019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474A49C6-8BB0-9462-363E-0FE5474AC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FF6B0667-8DA8-CBFC-6492-B807CFC03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="" xmlns:a16="http://schemas.microsoft.com/office/drawing/2014/main" id="{33265243-D5DF-098A-54F7-725BBED3A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="" xmlns:a16="http://schemas.microsoft.com/office/drawing/2014/main" id="{88A3F612-AA1D-9AA4-52FA-2171BBBBA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8BB9C-C345-4824-9BE0-2D9C0829E112}" type="datetimeFigureOut">
              <a:rPr lang="hu-HU" smtClean="0"/>
              <a:t>2026. 04. 12.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="" xmlns:a16="http://schemas.microsoft.com/office/drawing/2014/main" id="{A77F6400-60ED-7CFF-8465-B337D3670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="" xmlns:a16="http://schemas.microsoft.com/office/drawing/2014/main" id="{74BB7A7E-2096-1C3F-6405-DADFAC20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7969-AFDE-4EAA-A446-8E2D3C3DA0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1179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B2D3DB5F-C52E-12F9-6156-57255477C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="" xmlns:a16="http://schemas.microsoft.com/office/drawing/2014/main" id="{FEB691B8-98ED-D789-A95F-6A30D6C317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="" xmlns:a16="http://schemas.microsoft.com/office/drawing/2014/main" id="{5A425C1B-7401-50DA-605E-1C3C182922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="" xmlns:a16="http://schemas.microsoft.com/office/drawing/2014/main" id="{B179FDFC-0CDA-76E7-7C5E-602681878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8BB9C-C345-4824-9BE0-2D9C0829E112}" type="datetimeFigureOut">
              <a:rPr lang="hu-HU" smtClean="0"/>
              <a:t>2026. 04. 12.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="" xmlns:a16="http://schemas.microsoft.com/office/drawing/2014/main" id="{BB6D504E-446F-182A-8266-FC6AFEC32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="" xmlns:a16="http://schemas.microsoft.com/office/drawing/2014/main" id="{FF4E33DB-4375-97A5-8B93-99F67AD56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7969-AFDE-4EAA-A446-8E2D3C3DA0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3082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="" xmlns:a16="http://schemas.microsoft.com/office/drawing/2014/main" id="{218EB07A-7E13-57C3-8F19-B982FAE33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="" xmlns:a16="http://schemas.microsoft.com/office/drawing/2014/main" id="{17D671C7-D0B9-8E4A-55F1-214E4BA86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03EF2D4B-36B0-C0D6-5B8A-F0D6ED9122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38BB9C-C345-4824-9BE0-2D9C0829E112}" type="datetimeFigureOut">
              <a:rPr lang="hu-HU" smtClean="0"/>
              <a:t>2026. 04. 12.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5377CA9D-EA39-C3B7-1F2D-A40E915A13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B93931BA-3706-40C1-E810-94F54A390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917969-AFDE-4EAA-A446-8E2D3C3DA0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631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youtube.com/watch?v=XKd1xxztAaY&amp;list=RDXKd1xxztAaY&amp;start_radio=1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youtube.com/watch?v=vU8uggw54a4&amp;list=RDvU8uggw54a4&amp;index=2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youtube.com/watch?v=nnbY4gmjleo&amp;list=RDnnbY4gmjleo&amp;start_radio=1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youtube.com/watch?v=kMnQRljQhyQ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stored Antique Ornate Picture Frame Re- Finished In 22k Gold Leaf">
            <a:extLst>
              <a:ext uri="{FF2B5EF4-FFF2-40B4-BE49-F238E27FC236}">
                <a16:creationId xmlns="" xmlns:a16="http://schemas.microsoft.com/office/drawing/2014/main" id="{374D5AFC-E515-24BB-38B5-36880326E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62114" y="-1862468"/>
            <a:ext cx="5424194" cy="894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="" xmlns:a16="http://schemas.microsoft.com/office/drawing/2014/main" id="{73D6370E-A6F1-7146-7032-C54FC0A8BD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011" y="923883"/>
            <a:ext cx="6502400" cy="3375717"/>
          </a:xfrm>
        </p:spPr>
        <p:txBody>
          <a:bodyPr anchor="ctr">
            <a:normAutofit/>
          </a:bodyPr>
          <a:lstStyle/>
          <a:p>
            <a:r>
              <a:rPr lang="hu-HU" b="1" dirty="0">
                <a:latin typeface="Century Schoolbook" panose="02040604050505020304" pitchFamily="18" charset="0"/>
              </a:rPr>
              <a:t>ERKEL ERENC</a:t>
            </a:r>
            <a:br>
              <a:rPr lang="hu-HU" b="1" dirty="0">
                <a:latin typeface="Century Schoolbook" panose="02040604050505020304" pitchFamily="18" charset="0"/>
              </a:rPr>
            </a:br>
            <a:r>
              <a:rPr lang="hu-HU" sz="3200" b="1" dirty="0">
                <a:latin typeface="Century Schoolbook" panose="02040604050505020304" pitchFamily="18" charset="0"/>
              </a:rPr>
              <a:t> </a:t>
            </a:r>
            <a:r>
              <a:rPr lang="hu-HU" dirty="0">
                <a:latin typeface="Century Schoolbook" panose="02040604050505020304" pitchFamily="18" charset="0"/>
              </a:rPr>
              <a:t/>
            </a:r>
            <a:br>
              <a:rPr lang="hu-HU" dirty="0">
                <a:latin typeface="Century Schoolbook" panose="02040604050505020304" pitchFamily="18" charset="0"/>
              </a:rPr>
            </a:br>
            <a:r>
              <a:rPr lang="hu-HU" sz="1000" dirty="0">
                <a:latin typeface="Century Schoolbook" panose="02040604050505020304" pitchFamily="18" charset="0"/>
              </a:rPr>
              <a:t> </a:t>
            </a:r>
            <a:r>
              <a:rPr lang="hu-HU" dirty="0">
                <a:latin typeface="Century Schoolbook" panose="02040604050505020304" pitchFamily="18" charset="0"/>
              </a:rPr>
              <a:t/>
            </a:r>
            <a:br>
              <a:rPr lang="hu-HU" dirty="0">
                <a:latin typeface="Century Schoolbook" panose="02040604050505020304" pitchFamily="18" charset="0"/>
              </a:rPr>
            </a:br>
            <a:r>
              <a:rPr lang="hu-HU" sz="3200" dirty="0">
                <a:latin typeface="Century Schoolbook" panose="02040604050505020304" pitchFamily="18" charset="0"/>
              </a:rPr>
              <a:t>A MAGYAR NEMZETI OPERA MEGETEREMTŐJE </a:t>
            </a:r>
          </a:p>
        </p:txBody>
      </p:sp>
      <p:sp>
        <p:nvSpPr>
          <p:cNvPr id="3" name="Alcím 2">
            <a:extLst>
              <a:ext uri="{FF2B5EF4-FFF2-40B4-BE49-F238E27FC236}">
                <a16:creationId xmlns="" xmlns:a16="http://schemas.microsoft.com/office/drawing/2014/main" id="{C848CC5B-1255-DC3F-74B4-F1D36C8B7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7760" y="5499316"/>
            <a:ext cx="9712960" cy="1320482"/>
          </a:xfrm>
        </p:spPr>
        <p:txBody>
          <a:bodyPr>
            <a:normAutofit lnSpcReduction="10000"/>
          </a:bodyPr>
          <a:lstStyle/>
          <a:p>
            <a:r>
              <a:rPr lang="hu-HU" dirty="0">
                <a:latin typeface="Century Schoolbook" panose="02040604050505020304" pitchFamily="18" charset="0"/>
              </a:rPr>
              <a:t>„…Kölcsey Himnusza, a Hunyadi, a Bánk Bán zeneszerzőjénél </a:t>
            </a:r>
          </a:p>
          <a:p>
            <a:pPr algn="r"/>
            <a:r>
              <a:rPr lang="hu-HU" dirty="0">
                <a:latin typeface="Century Schoolbook" panose="02040604050505020304" pitchFamily="18" charset="0"/>
              </a:rPr>
              <a:t>akadhat idővel még nagyobb zeneköltő, de nagyobb érdemű nem.</a:t>
            </a:r>
          </a:p>
          <a:p>
            <a:pPr algn="r"/>
            <a:r>
              <a:rPr lang="hu-HU" dirty="0">
                <a:latin typeface="Century Schoolbook" panose="02040604050505020304" pitchFamily="18" charset="0"/>
              </a:rPr>
              <a:t>(Vajda János)</a:t>
            </a:r>
          </a:p>
        </p:txBody>
      </p:sp>
      <p:pic>
        <p:nvPicPr>
          <p:cNvPr id="1032" name="Picture 8" descr="Erkel Ferenc – Wikipédia">
            <a:extLst>
              <a:ext uri="{FF2B5EF4-FFF2-40B4-BE49-F238E27FC236}">
                <a16:creationId xmlns="" xmlns:a16="http://schemas.microsoft.com/office/drawing/2014/main" id="{B519496F-A1DD-BA94-88F9-E242E80E7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498" y="698443"/>
            <a:ext cx="3314222" cy="3768739"/>
          </a:xfrm>
          <a:prstGeom prst="ellipse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31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="" xmlns:a16="http://schemas.microsoft.com/office/drawing/2014/main" id="{AFD5CC79-04E3-5CA4-26AB-E73F4A642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491" y="51564"/>
            <a:ext cx="8867018" cy="6177356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063673B8-5E85-31BA-1F9F-D29215902480}"/>
              </a:ext>
            </a:extLst>
          </p:cNvPr>
          <p:cNvSpPr txBox="1"/>
          <p:nvPr/>
        </p:nvSpPr>
        <p:spPr>
          <a:xfrm>
            <a:off x="886899" y="6256420"/>
            <a:ext cx="10418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200" dirty="0"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Pesti Német Színház (1812-1847)</a:t>
            </a:r>
            <a:endParaRPr lang="hu-HU" sz="3200" dirty="0">
              <a:effectLst/>
              <a:latin typeface="Century Schoolbook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72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8F75BF2-A750-B4F8-3077-95F316908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913380E6-0122-3C45-1D45-BDEFEB90CC37}"/>
              </a:ext>
            </a:extLst>
          </p:cNvPr>
          <p:cNvSpPr txBox="1"/>
          <p:nvPr/>
        </p:nvSpPr>
        <p:spPr>
          <a:xfrm>
            <a:off x="886899" y="6228920"/>
            <a:ext cx="10418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200" dirty="0"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Pesti Magyar Színház (1840)</a:t>
            </a:r>
            <a:endParaRPr lang="hu-HU" sz="3200" dirty="0">
              <a:effectLst/>
              <a:latin typeface="Century Schoolbook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="" xmlns:a16="http://schemas.microsoft.com/office/drawing/2014/main" id="{C37EAE2C-E862-18C5-4631-768346F54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53" y="16805"/>
            <a:ext cx="7732294" cy="613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1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C038673-C13E-0316-E188-D9425E92D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1710EFEE-DC85-16D1-216E-C974B1C46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69" y="481692"/>
            <a:ext cx="3599135" cy="5147853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E8F9BB1C-DF57-87F2-A1C4-F0D3166DA8D3}"/>
              </a:ext>
            </a:extLst>
          </p:cNvPr>
          <p:cNvSpPr txBox="1"/>
          <p:nvPr/>
        </p:nvSpPr>
        <p:spPr>
          <a:xfrm>
            <a:off x="582807" y="5683602"/>
            <a:ext cx="49295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Schodelné Klein Rozália</a:t>
            </a:r>
          </a:p>
          <a:p>
            <a:pPr algn="ctr"/>
            <a:r>
              <a:rPr lang="hu-HU" sz="2400" dirty="0"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Barabás Miklós (1852)</a:t>
            </a:r>
            <a:endParaRPr lang="hu-HU" dirty="0">
              <a:effectLst/>
              <a:latin typeface="Century Schoolbook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57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CACD32B-F94B-45E5-905C-80A3DE54C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9AAF7522-7D3E-4C49-6C46-FFA66608A40E}"/>
              </a:ext>
            </a:extLst>
          </p:cNvPr>
          <p:cNvSpPr txBox="1"/>
          <p:nvPr/>
        </p:nvSpPr>
        <p:spPr>
          <a:xfrm>
            <a:off x="886899" y="5747656"/>
            <a:ext cx="104182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200" dirty="0"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Árvíz a Pesti Színház téren</a:t>
            </a:r>
          </a:p>
          <a:p>
            <a:pPr algn="ctr"/>
            <a:r>
              <a:rPr lang="hu-HU" sz="2800" dirty="0"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Johann </a:t>
            </a:r>
            <a:r>
              <a:rPr lang="hu-HU" sz="2800" dirty="0" err="1"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Hürlimann</a:t>
            </a:r>
            <a:r>
              <a:rPr lang="hu-HU" sz="2800" dirty="0"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színezett akvatinta (1838)</a:t>
            </a:r>
            <a:endParaRPr lang="hu-HU" sz="2800" dirty="0">
              <a:effectLst/>
              <a:latin typeface="Century Schoolbook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44DBC331-51BC-ACC5-5F3B-317659187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637" y="99690"/>
            <a:ext cx="8280726" cy="559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7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="" xmlns:a16="http://schemas.microsoft.com/office/drawing/2014/main" id="{3EE812AA-E960-E54E-9369-F24B3800A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13" y="157339"/>
            <a:ext cx="3797574" cy="527406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9DDFBD1F-332C-7236-85CF-46C071231490}"/>
              </a:ext>
            </a:extLst>
          </p:cNvPr>
          <p:cNvSpPr txBox="1"/>
          <p:nvPr/>
        </p:nvSpPr>
        <p:spPr>
          <a:xfrm>
            <a:off x="886899" y="5525473"/>
            <a:ext cx="1041820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200" dirty="0" err="1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Adler</a:t>
            </a:r>
            <a:r>
              <a:rPr lang="hu-HU" sz="3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Adél</a:t>
            </a:r>
          </a:p>
          <a:p>
            <a:pPr algn="ctr"/>
            <a:r>
              <a:rPr lang="hu-HU" sz="3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(1820-1899)</a:t>
            </a:r>
          </a:p>
        </p:txBody>
      </p:sp>
    </p:spTree>
    <p:extLst>
      <p:ext uri="{BB962C8B-B14F-4D97-AF65-F5344CB8AC3E}">
        <p14:creationId xmlns:p14="http://schemas.microsoft.com/office/powerpoint/2010/main" val="313979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7F8BA0A-F65F-6198-A6B7-DD5AAA527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DD9AE5E2-EC8A-21FD-6341-9009ACEE2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94" y="481692"/>
            <a:ext cx="3599135" cy="5147853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3522D620-294C-81B6-DCDC-FA8888A4DA0B}"/>
              </a:ext>
            </a:extLst>
          </p:cNvPr>
          <p:cNvSpPr txBox="1"/>
          <p:nvPr/>
        </p:nvSpPr>
        <p:spPr>
          <a:xfrm>
            <a:off x="582807" y="5683602"/>
            <a:ext cx="49295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Schodelné Klein Rozália</a:t>
            </a:r>
          </a:p>
          <a:p>
            <a:pPr algn="ctr"/>
            <a:r>
              <a:rPr lang="hu-HU" sz="2400" dirty="0"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(1811-1854)</a:t>
            </a:r>
            <a:endParaRPr lang="hu-HU" dirty="0">
              <a:effectLst/>
              <a:latin typeface="Century Schoolbook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="" xmlns:a16="http://schemas.microsoft.com/office/drawing/2014/main" id="{8C77BC48-B6D7-8393-BC6A-F6D8E8CDB368}"/>
              </a:ext>
            </a:extLst>
          </p:cNvPr>
          <p:cNvSpPr txBox="1"/>
          <p:nvPr/>
        </p:nvSpPr>
        <p:spPr>
          <a:xfrm>
            <a:off x="6722306" y="5683602"/>
            <a:ext cx="49295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Hollósy Kornélia</a:t>
            </a:r>
          </a:p>
          <a:p>
            <a:pPr algn="ctr"/>
            <a:r>
              <a:rPr lang="hu-HU" sz="2400" dirty="0"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(1827-1890)</a:t>
            </a:r>
            <a:endParaRPr lang="hu-HU" sz="2400" dirty="0">
              <a:effectLst/>
              <a:latin typeface="Century Schoolbook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15DEFCF3-819B-D6E7-E4EB-FCE17436F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269" y="535749"/>
            <a:ext cx="3807584" cy="51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5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="" xmlns:a16="http://schemas.microsoft.com/office/drawing/2014/main" id="{C07B8F69-09C5-8A32-9117-7492FA270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04" y="0"/>
            <a:ext cx="54951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4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83AD2E0E-8C76-6BE8-7C69-873F541E2A6F}"/>
              </a:ext>
            </a:extLst>
          </p:cNvPr>
          <p:cNvSpPr txBox="1"/>
          <p:nvPr/>
        </p:nvSpPr>
        <p:spPr>
          <a:xfrm>
            <a:off x="1629420" y="5205067"/>
            <a:ext cx="89308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400" dirty="0">
                <a:latin typeface="Century Schoolbook" panose="02040604050505020304" pitchFamily="18" charset="0"/>
              </a:rPr>
              <a:t>Erkel Ferenc: Bátori Mária románca</a:t>
            </a:r>
          </a:p>
          <a:p>
            <a:pPr algn="ctr"/>
            <a:r>
              <a:rPr lang="hu-HU" sz="2400" dirty="0">
                <a:latin typeface="Century Schoolbook" panose="02040604050505020304" pitchFamily="18" charset="0"/>
              </a:rPr>
              <a:t>Anna </a:t>
            </a:r>
            <a:r>
              <a:rPr lang="hu-HU" sz="2400" dirty="0" err="1">
                <a:latin typeface="Century Schoolbook" panose="02040604050505020304" pitchFamily="18" charset="0"/>
              </a:rPr>
              <a:t>Subedi</a:t>
            </a:r>
            <a:endParaRPr lang="hu-HU" sz="2400" dirty="0">
              <a:latin typeface="Century Schoolbook" panose="02040604050505020304" pitchFamily="18" charset="0"/>
            </a:endParaRPr>
          </a:p>
          <a:p>
            <a:pPr algn="ctr"/>
            <a:r>
              <a:rPr lang="hu-HU" sz="1600" dirty="0">
                <a:latin typeface="Century Schoolbook" panose="02040604050505020304" pitchFamily="18" charset="0"/>
                <a:hlinkClick r:id="rId2"/>
              </a:rPr>
              <a:t>https://www.youtube.com/watch?v=XKd1xxztAaY&amp;list=RDXKd1xxztAaY&amp;start_radio=1</a:t>
            </a:r>
            <a:r>
              <a:rPr lang="hu-HU" sz="1600" dirty="0">
                <a:latin typeface="Century Schoolbook" panose="02040604050505020304" pitchFamily="18" charset="0"/>
              </a:rPr>
              <a:t> 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="" xmlns:a16="http://schemas.microsoft.com/office/drawing/2014/main" id="{B6736481-3597-4089-A76D-AEB7E93014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712" y="510381"/>
            <a:ext cx="8758284" cy="4351338"/>
          </a:xfrm>
        </p:spPr>
      </p:pic>
    </p:spTree>
    <p:extLst>
      <p:ext uri="{BB962C8B-B14F-4D97-AF65-F5344CB8AC3E}">
        <p14:creationId xmlns:p14="http://schemas.microsoft.com/office/powerpoint/2010/main" val="224975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3BA1408-DBA8-D204-745D-71FC9320A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="" xmlns:a16="http://schemas.microsoft.com/office/drawing/2014/main" id="{3ECBDD0A-418A-1399-72B3-6CBF0F191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65" y="378565"/>
            <a:ext cx="4072669" cy="5147853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="" xmlns:a16="http://schemas.microsoft.com/office/drawing/2014/main" id="{14672D9D-5F71-7E41-4D88-47FEF655C3FC}"/>
              </a:ext>
            </a:extLst>
          </p:cNvPr>
          <p:cNvSpPr txBox="1"/>
          <p:nvPr/>
        </p:nvSpPr>
        <p:spPr>
          <a:xfrm>
            <a:off x="3631245" y="5580475"/>
            <a:ext cx="49295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Egressy Béni</a:t>
            </a:r>
          </a:p>
          <a:p>
            <a:pPr algn="ctr"/>
            <a:r>
              <a:rPr lang="hu-HU" sz="2400" dirty="0"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Barabás Miklós (1889)</a:t>
            </a:r>
            <a:endParaRPr lang="hu-HU" sz="2400" dirty="0">
              <a:effectLst/>
              <a:latin typeface="Century Schoolbook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23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="" xmlns:a16="http://schemas.microsoft.com/office/drawing/2014/main" id="{5A7C6676-440A-34F4-B513-9BD627F1F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15" y="626246"/>
            <a:ext cx="3139712" cy="495342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="" xmlns:a16="http://schemas.microsoft.com/office/drawing/2014/main" id="{65BCCA40-7B16-7088-97B8-4194AD8B3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39" y="626247"/>
            <a:ext cx="7393178" cy="4953429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="" xmlns:a16="http://schemas.microsoft.com/office/drawing/2014/main" id="{FDD23AF8-B83A-AB2C-CEC3-3F354217B03F}"/>
              </a:ext>
            </a:extLst>
          </p:cNvPr>
          <p:cNvSpPr txBox="1"/>
          <p:nvPr/>
        </p:nvSpPr>
        <p:spPr>
          <a:xfrm>
            <a:off x="438862" y="5579675"/>
            <a:ext cx="3466245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hu-HU" sz="2400" dirty="0">
                <a:latin typeface="Century Schoolbook" panose="02040604050505020304" pitchFamily="18" charset="0"/>
              </a:rPr>
              <a:t>Hollósy Kornélia </a:t>
            </a:r>
          </a:p>
          <a:p>
            <a:pPr algn="ctr"/>
            <a:r>
              <a:rPr lang="hu-HU" sz="2400" dirty="0">
                <a:latin typeface="Century Schoolbook" panose="02040604050505020304" pitchFamily="18" charset="0"/>
              </a:rPr>
              <a:t>a Hunyadi Lászlóban 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="" xmlns:a16="http://schemas.microsoft.com/office/drawing/2014/main" id="{E02E8307-0F1E-A2D7-5B2E-5B7E8E6C94B4}"/>
              </a:ext>
            </a:extLst>
          </p:cNvPr>
          <p:cNvSpPr txBox="1"/>
          <p:nvPr/>
        </p:nvSpPr>
        <p:spPr>
          <a:xfrm>
            <a:off x="5596404" y="5764340"/>
            <a:ext cx="4857048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hu-HU" sz="2400" dirty="0">
                <a:latin typeface="Century Schoolbook" panose="02040604050505020304" pitchFamily="18" charset="0"/>
              </a:rPr>
              <a:t>Jelenet az ősbemutatóról</a:t>
            </a:r>
          </a:p>
        </p:txBody>
      </p:sp>
    </p:spTree>
    <p:extLst>
      <p:ext uri="{BB962C8B-B14F-4D97-AF65-F5344CB8AC3E}">
        <p14:creationId xmlns:p14="http://schemas.microsoft.com/office/powerpoint/2010/main" val="266973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="" xmlns:a16="http://schemas.microsoft.com/office/drawing/2014/main" id="{39A2C33E-26D5-D644-A1AE-3F8E7D4E4F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40" y="305361"/>
            <a:ext cx="4186968" cy="571940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5FE7DEF8-46F8-4F22-3FD1-11F83B69FF72}"/>
              </a:ext>
            </a:extLst>
          </p:cNvPr>
          <p:cNvSpPr txBox="1"/>
          <p:nvPr/>
        </p:nvSpPr>
        <p:spPr>
          <a:xfrm>
            <a:off x="1221217" y="6024761"/>
            <a:ext cx="30096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Györgyi </a:t>
            </a:r>
            <a:r>
              <a:rPr lang="hu-HU" sz="1800" dirty="0" err="1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Giergl</a:t>
            </a:r>
            <a:r>
              <a:rPr lang="hu-HU" sz="18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Alajos (1850)</a:t>
            </a:r>
            <a:endParaRPr lang="hu-HU" dirty="0">
              <a:latin typeface="Century Schoolbook" panose="02040604050505020304" pitchFamily="18" charset="0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="" xmlns:a16="http://schemas.microsoft.com/office/drawing/2014/main" id="{234C0953-71A2-E72E-C3D0-061D3EA39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11" y="1586450"/>
            <a:ext cx="6096000" cy="3096768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="" xmlns:a16="http://schemas.microsoft.com/office/drawing/2014/main" id="{6A4599EC-4CE3-520D-A4AA-B834279C5924}"/>
              </a:ext>
            </a:extLst>
          </p:cNvPr>
          <p:cNvSpPr txBox="1"/>
          <p:nvPr/>
        </p:nvSpPr>
        <p:spPr>
          <a:xfrm>
            <a:off x="7109804" y="4683218"/>
            <a:ext cx="3009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 gyulai szülői ház képe</a:t>
            </a:r>
            <a:endParaRPr lang="hu-HU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14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="" xmlns:a16="http://schemas.microsoft.com/office/drawing/2014/main" id="{E989759E-4F45-28E2-5DF5-4AC10E142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940" y="0"/>
            <a:ext cx="4818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7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="" xmlns:a16="http://schemas.microsoft.com/office/drawing/2014/main" id="{7CBA4903-D10B-E169-7E6C-8E696B588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7" b="6666"/>
          <a:stretch>
            <a:fillRect/>
          </a:stretch>
        </p:blipFill>
        <p:spPr>
          <a:xfrm>
            <a:off x="4036631" y="116878"/>
            <a:ext cx="4118737" cy="5618289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9E65D05F-46C0-919C-E171-869043F2D5EE}"/>
              </a:ext>
            </a:extLst>
          </p:cNvPr>
          <p:cNvSpPr txBox="1"/>
          <p:nvPr/>
        </p:nvSpPr>
        <p:spPr>
          <a:xfrm>
            <a:off x="3631244" y="5787015"/>
            <a:ext cx="49295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Anna de La Grange</a:t>
            </a:r>
            <a:endParaRPr lang="hu-HU" sz="3200" dirty="0">
              <a:effectLst/>
              <a:latin typeface="Century Schoolbook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4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(1825-1905)</a:t>
            </a:r>
            <a:endParaRPr lang="hu-HU" dirty="0">
              <a:effectLst/>
              <a:latin typeface="Century Schoolbook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23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="" xmlns:a16="http://schemas.microsoft.com/office/drawing/2014/main" id="{9BCE8067-63D3-EC19-6DE3-70D9D116C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011" y="41123"/>
            <a:ext cx="7781978" cy="5634154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32235D1A-8604-E34C-94BF-FBFAE14DEA37}"/>
              </a:ext>
            </a:extLst>
          </p:cNvPr>
          <p:cNvSpPr txBox="1"/>
          <p:nvPr/>
        </p:nvSpPr>
        <p:spPr>
          <a:xfrm>
            <a:off x="2330689" y="5594510"/>
            <a:ext cx="75306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Budapesti Filharmóniai Társasá</a:t>
            </a:r>
            <a:r>
              <a:rPr lang="hu-HU" sz="3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</a:p>
          <a:p>
            <a:pPr algn="ctr"/>
            <a:r>
              <a:rPr lang="hu-HU" sz="24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fr-FR" sz="24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1853</a:t>
            </a:r>
            <a:r>
              <a:rPr lang="hu-HU" sz="24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fr-FR" sz="24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Karmester</a:t>
            </a:r>
            <a:r>
              <a:rPr lang="hu-HU" sz="24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2400" dirty="0"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Kerner István </a:t>
            </a:r>
            <a:endParaRPr lang="hu-HU" sz="2400" dirty="0">
              <a:effectLst/>
              <a:latin typeface="Century Schoolbook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50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0B4B4AD-6A12-77E4-46C6-EF9112CE5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="" xmlns:a16="http://schemas.microsoft.com/office/drawing/2014/main" id="{4C82C89B-1CDF-7A02-434C-E8C6D3286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269" y="535749"/>
            <a:ext cx="3818882" cy="514785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041442F7-6B20-EFB9-78CE-E13CBCE76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591" y="427635"/>
            <a:ext cx="3467940" cy="5201910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9DD80B27-09F9-3BC1-92E4-6C0C807D9EDB}"/>
              </a:ext>
            </a:extLst>
          </p:cNvPr>
          <p:cNvSpPr txBox="1"/>
          <p:nvPr/>
        </p:nvSpPr>
        <p:spPr>
          <a:xfrm>
            <a:off x="582807" y="5683602"/>
            <a:ext cx="49295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Doppler Károly</a:t>
            </a:r>
          </a:p>
          <a:p>
            <a:pPr algn="ctr"/>
            <a:r>
              <a:rPr lang="hu-HU" sz="2400" dirty="0"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(1825-1900)</a:t>
            </a:r>
            <a:endParaRPr lang="hu-HU" dirty="0">
              <a:effectLst/>
              <a:latin typeface="Century Schoolbook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="" xmlns:a16="http://schemas.microsoft.com/office/drawing/2014/main" id="{14DCA9B2-63C4-CDAC-6414-C9A886907C7A}"/>
              </a:ext>
            </a:extLst>
          </p:cNvPr>
          <p:cNvSpPr txBox="1"/>
          <p:nvPr/>
        </p:nvSpPr>
        <p:spPr>
          <a:xfrm>
            <a:off x="6722306" y="5683602"/>
            <a:ext cx="49295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Doppler Ferenc</a:t>
            </a:r>
          </a:p>
          <a:p>
            <a:pPr algn="ctr"/>
            <a:r>
              <a:rPr lang="hu-HU" sz="24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(1821-1883)</a:t>
            </a:r>
          </a:p>
        </p:txBody>
      </p:sp>
    </p:spTree>
    <p:extLst>
      <p:ext uri="{BB962C8B-B14F-4D97-AF65-F5344CB8AC3E}">
        <p14:creationId xmlns:p14="http://schemas.microsoft.com/office/powerpoint/2010/main" val="260714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883D2AA-8858-51A2-3062-418F4FFB2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2B765535-A48E-6240-B322-A328C4B4E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715" y="427635"/>
            <a:ext cx="3749691" cy="5217911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0091675F-0E0D-3B92-866B-1B121899301F}"/>
              </a:ext>
            </a:extLst>
          </p:cNvPr>
          <p:cNvSpPr txBox="1"/>
          <p:nvPr/>
        </p:nvSpPr>
        <p:spPr>
          <a:xfrm>
            <a:off x="582807" y="5683602"/>
            <a:ext cx="49295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Erkel Gyula</a:t>
            </a:r>
          </a:p>
          <a:p>
            <a:pPr algn="ctr"/>
            <a:r>
              <a:rPr lang="hu-HU" sz="2400" dirty="0"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(1842-1909)</a:t>
            </a:r>
            <a:endParaRPr lang="hu-HU" dirty="0">
              <a:effectLst/>
              <a:latin typeface="Century Schoolbook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="" xmlns:a16="http://schemas.microsoft.com/office/drawing/2014/main" id="{CCC39F1C-AF97-166F-AF1B-2633CB08F848}"/>
              </a:ext>
            </a:extLst>
          </p:cNvPr>
          <p:cNvSpPr txBox="1"/>
          <p:nvPr/>
        </p:nvSpPr>
        <p:spPr>
          <a:xfrm>
            <a:off x="6722306" y="5683602"/>
            <a:ext cx="49295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Erkel Sándor</a:t>
            </a:r>
          </a:p>
          <a:p>
            <a:pPr algn="ctr"/>
            <a:r>
              <a:rPr lang="hu-HU" sz="24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(1846-1900)</a:t>
            </a:r>
          </a:p>
        </p:txBody>
      </p:sp>
      <p:pic>
        <p:nvPicPr>
          <p:cNvPr id="6" name="Kép 5">
            <a:extLst>
              <a:ext uri="{FF2B5EF4-FFF2-40B4-BE49-F238E27FC236}">
                <a16:creationId xmlns="" xmlns:a16="http://schemas.microsoft.com/office/drawing/2014/main" id="{BFD111A8-9587-CB34-BE46-1DA985E7F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314" y="535749"/>
            <a:ext cx="3127493" cy="51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2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="" xmlns:a16="http://schemas.microsoft.com/office/drawing/2014/main" id="{FF005ECF-E1FF-CE4F-B621-E16B092DED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166" y="111368"/>
            <a:ext cx="7629668" cy="5328657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7416D5B7-FFF3-ECAC-0E0C-3113CD0A1100}"/>
              </a:ext>
            </a:extLst>
          </p:cNvPr>
          <p:cNvSpPr txBox="1"/>
          <p:nvPr/>
        </p:nvSpPr>
        <p:spPr>
          <a:xfrm>
            <a:off x="1972928" y="5562993"/>
            <a:ext cx="82461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Vasárnapi újság: A Bánk Bán végjelenete</a:t>
            </a:r>
          </a:p>
          <a:p>
            <a:pPr algn="ctr"/>
            <a:r>
              <a:rPr lang="hu-HU" sz="2400" dirty="0"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(1861)</a:t>
            </a:r>
            <a:r>
              <a:rPr lang="hu-HU" sz="24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hu-HU" sz="2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23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="" xmlns:a16="http://schemas.microsoft.com/office/drawing/2014/main" id="{DC780B24-F528-5A99-D567-114A05979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592" y="0"/>
            <a:ext cx="5332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1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4C7405A6-437A-2F8B-855B-EAFB9447E102}"/>
              </a:ext>
            </a:extLst>
          </p:cNvPr>
          <p:cNvSpPr txBox="1"/>
          <p:nvPr/>
        </p:nvSpPr>
        <p:spPr>
          <a:xfrm>
            <a:off x="1629419" y="5392003"/>
            <a:ext cx="89308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entury Schoolbook" panose="02040604050505020304" pitchFamily="18" charset="0"/>
              </a:rPr>
              <a:t>Erkel Ferenc: Sarolta (I.felvonás fináléja)</a:t>
            </a:r>
            <a:endParaRPr lang="hu-HU" sz="2400" dirty="0">
              <a:latin typeface="Century Schoolbook" panose="02040604050505020304" pitchFamily="18" charset="0"/>
            </a:endParaRPr>
          </a:p>
          <a:p>
            <a:pPr algn="ctr"/>
            <a:r>
              <a:rPr lang="hu-HU" sz="2400" dirty="0">
                <a:latin typeface="Century Schoolbook" panose="02040604050505020304" pitchFamily="18" charset="0"/>
              </a:rPr>
              <a:t>Kassai István</a:t>
            </a:r>
          </a:p>
          <a:p>
            <a:pPr algn="ctr"/>
            <a:r>
              <a:rPr lang="hu-HU" sz="1600" dirty="0">
                <a:latin typeface="Century Schoolbook" panose="02040604050505020304" pitchFamily="18" charset="0"/>
                <a:hlinkClick r:id="rId2"/>
              </a:rPr>
              <a:t>https://www.youtube.com/watch?v=vU8uggw54a4&amp;list=RDvU8uggw54a4&amp;index=2</a:t>
            </a:r>
            <a:r>
              <a:rPr lang="hu-HU" sz="1600" dirty="0">
                <a:latin typeface="Century Schoolbook" panose="02040604050505020304" pitchFamily="18" charset="0"/>
              </a:rPr>
              <a:t> </a:t>
            </a:r>
          </a:p>
        </p:txBody>
      </p:sp>
      <p:pic>
        <p:nvPicPr>
          <p:cNvPr id="7" name="Tartalom helye 6">
            <a:extLst>
              <a:ext uri="{FF2B5EF4-FFF2-40B4-BE49-F238E27FC236}">
                <a16:creationId xmlns="" xmlns:a16="http://schemas.microsoft.com/office/drawing/2014/main" id="{29BFF479-C2A9-4D55-99C7-489CE2B9F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547" y="663575"/>
            <a:ext cx="7802613" cy="4351338"/>
          </a:xfrm>
        </p:spPr>
      </p:pic>
    </p:spTree>
    <p:extLst>
      <p:ext uri="{BB962C8B-B14F-4D97-AF65-F5344CB8AC3E}">
        <p14:creationId xmlns:p14="http://schemas.microsoft.com/office/powerpoint/2010/main" val="308691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085C2B9-FDD4-8828-5CF7-D36048B2D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1E0A9629-9278-CD2E-E962-A3127446B1B8}"/>
              </a:ext>
            </a:extLst>
          </p:cNvPr>
          <p:cNvSpPr txBox="1"/>
          <p:nvPr/>
        </p:nvSpPr>
        <p:spPr>
          <a:xfrm>
            <a:off x="1663795" y="5436380"/>
            <a:ext cx="88644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Mosonyi Mihály</a:t>
            </a:r>
            <a:endParaRPr lang="hu-HU" sz="3200" dirty="0">
              <a:effectLst/>
              <a:latin typeface="Century Schoolbook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4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(1815-1870)</a:t>
            </a:r>
            <a:endParaRPr lang="hu-HU" sz="2400" dirty="0">
              <a:effectLst/>
              <a:latin typeface="Century Schoolbook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4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magyar zeneszerző,</a:t>
            </a:r>
            <a:r>
              <a:rPr lang="hu-HU" sz="24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zenepedagógus, zenei újságíró</a:t>
            </a:r>
            <a:endParaRPr lang="hu-HU" sz="2400" dirty="0">
              <a:effectLst/>
              <a:latin typeface="Century Schoolbook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="" xmlns:a16="http://schemas.microsoft.com/office/drawing/2014/main" id="{AAF06CA6-E7BA-C4A3-C46D-06B0E9192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1"/>
          <a:stretch>
            <a:fillRect/>
          </a:stretch>
        </p:blipFill>
        <p:spPr>
          <a:xfrm>
            <a:off x="4372597" y="213131"/>
            <a:ext cx="3446803" cy="515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E1ADD2F-1FCA-56F3-C8D1-397E77E70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="" xmlns:a16="http://schemas.microsoft.com/office/drawing/2014/main" id="{67530CD3-1B81-9FA7-993C-67F0B6B24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034" y="75629"/>
            <a:ext cx="4143932" cy="574349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750DBEF2-BCB7-30FF-1CD8-277D4E41D4DD}"/>
              </a:ext>
            </a:extLst>
          </p:cNvPr>
          <p:cNvSpPr txBox="1"/>
          <p:nvPr/>
        </p:nvSpPr>
        <p:spPr>
          <a:xfrm>
            <a:off x="1663796" y="5784744"/>
            <a:ext cx="88644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Richard Wagner</a:t>
            </a:r>
            <a:endParaRPr lang="hu-HU" sz="3200" dirty="0">
              <a:effectLst/>
              <a:latin typeface="Century Schoolbook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fr-FR" sz="2400" dirty="0"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1813-1883</a:t>
            </a:r>
            <a:r>
              <a:rPr lang="hu-HU" sz="2400" dirty="0"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fr-FR" sz="3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hu-HU" sz="2400" dirty="0">
              <a:effectLst/>
              <a:latin typeface="Century Schoolbook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08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Csoportba foglalás 4">
            <a:extLst>
              <a:ext uri="{FF2B5EF4-FFF2-40B4-BE49-F238E27FC236}">
                <a16:creationId xmlns="" xmlns:a16="http://schemas.microsoft.com/office/drawing/2014/main" id="{528ECEC9-49AD-69D2-00FF-B934C19F4CA8}"/>
              </a:ext>
            </a:extLst>
          </p:cNvPr>
          <p:cNvGrpSpPr/>
          <p:nvPr/>
        </p:nvGrpSpPr>
        <p:grpSpPr>
          <a:xfrm>
            <a:off x="3584265" y="429126"/>
            <a:ext cx="5023470" cy="6151002"/>
            <a:chOff x="3584265" y="477253"/>
            <a:chExt cx="5023470" cy="6151002"/>
          </a:xfrm>
        </p:grpSpPr>
        <p:pic>
          <p:nvPicPr>
            <p:cNvPr id="1026" name="Picture 2">
              <a:extLst>
                <a:ext uri="{FF2B5EF4-FFF2-40B4-BE49-F238E27FC236}">
                  <a16:creationId xmlns="" xmlns:a16="http://schemas.microsoft.com/office/drawing/2014/main" id="{E3EE6864-2301-B9E6-81EF-AF69C83431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4265" y="477253"/>
              <a:ext cx="5023470" cy="5023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>
              <a:extLst>
                <a:ext uri="{FF2B5EF4-FFF2-40B4-BE49-F238E27FC236}">
                  <a16:creationId xmlns="" xmlns:a16="http://schemas.microsoft.com/office/drawing/2014/main" id="{1D40402E-B74C-62D1-2B6D-028FC111ADC9}"/>
                </a:ext>
              </a:extLst>
            </p:cNvPr>
            <p:cNvSpPr txBox="1"/>
            <p:nvPr/>
          </p:nvSpPr>
          <p:spPr>
            <a:xfrm>
              <a:off x="4591193" y="5551037"/>
              <a:ext cx="300961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u-HU" sz="3200" dirty="0">
                  <a:effectLst/>
                  <a:latin typeface="Century Schoolbook" panose="020406040505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Klein Henrik</a:t>
              </a:r>
            </a:p>
            <a:p>
              <a:pPr algn="ctr"/>
              <a:r>
                <a:rPr lang="hu-HU" sz="3200" dirty="0">
                  <a:effectLst/>
                  <a:latin typeface="Century Schoolbook" panose="020406040505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(1756-1832)</a:t>
              </a:r>
              <a:endParaRPr lang="hu-HU" sz="3200" dirty="0">
                <a:latin typeface="Century Schoolbook" panose="020406040505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066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="" xmlns:a16="http://schemas.microsoft.com/office/drawing/2014/main" id="{C69FA3D6-E39A-504C-E6DB-7AAAFBD85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678" y="137503"/>
            <a:ext cx="7292643" cy="5647241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CEA8C65C-0EBC-3D81-632C-85245DA53002}"/>
              </a:ext>
            </a:extLst>
          </p:cNvPr>
          <p:cNvSpPr txBox="1"/>
          <p:nvPr/>
        </p:nvSpPr>
        <p:spPr>
          <a:xfrm>
            <a:off x="1663796" y="5784744"/>
            <a:ext cx="88644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Vigadó</a:t>
            </a:r>
          </a:p>
          <a:p>
            <a:pPr algn="ctr"/>
            <a:r>
              <a:rPr lang="hu-HU" sz="2400" dirty="0"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fr-FR" sz="2400" dirty="0"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18</a:t>
            </a:r>
            <a:r>
              <a:rPr lang="hu-HU" sz="2400" dirty="0"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62)</a:t>
            </a:r>
            <a:r>
              <a:rPr lang="fr-FR" sz="3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hu-HU" sz="2400" dirty="0">
              <a:effectLst/>
              <a:latin typeface="Century Schoolbook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46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="" xmlns:a16="http://schemas.microsoft.com/office/drawing/2014/main" id="{0DBAAD8F-44FF-D860-FC26-4C87808EA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289" y="0"/>
            <a:ext cx="5585421" cy="687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="" xmlns:a16="http://schemas.microsoft.com/office/drawing/2014/main" id="{CA925500-2E62-A6C1-9BCA-6B4E184B4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200" y="68501"/>
            <a:ext cx="4473599" cy="553831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DC1DD1A3-AC9D-D566-78B5-CC2ACDF6532F}"/>
              </a:ext>
            </a:extLst>
          </p:cNvPr>
          <p:cNvSpPr txBox="1"/>
          <p:nvPr/>
        </p:nvSpPr>
        <p:spPr>
          <a:xfrm>
            <a:off x="1663795" y="5606816"/>
            <a:ext cx="886440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Liszt Ferenc</a:t>
            </a:r>
          </a:p>
          <a:p>
            <a:pPr algn="ctr"/>
            <a:endParaRPr lang="hu-HU" sz="700" dirty="0">
              <a:effectLst/>
              <a:latin typeface="Century Schoolbook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4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Wilhelm von Kaulbach</a:t>
            </a:r>
            <a:r>
              <a:rPr lang="hu-HU" sz="24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2400" dirty="0"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1856</a:t>
            </a:r>
            <a:r>
              <a:rPr lang="hu-HU" sz="24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5538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4C7405A6-437A-2F8B-855B-EAFB9447E102}"/>
              </a:ext>
            </a:extLst>
          </p:cNvPr>
          <p:cNvSpPr txBox="1"/>
          <p:nvPr/>
        </p:nvSpPr>
        <p:spPr>
          <a:xfrm>
            <a:off x="1630566" y="5322092"/>
            <a:ext cx="89308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entury Schoolbook" panose="02040604050505020304" pitchFamily="18" charset="0"/>
              </a:rPr>
              <a:t>Erkel Ferenc: Brankovics György</a:t>
            </a:r>
            <a:r>
              <a:rPr lang="hu-HU" sz="2400" dirty="0">
                <a:latin typeface="Century Schoolbook" panose="02040604050505020304" pitchFamily="18" charset="0"/>
              </a:rPr>
              <a:t> –</a:t>
            </a:r>
            <a:r>
              <a:rPr lang="pt-BR" sz="2400" dirty="0">
                <a:latin typeface="Century Schoolbook" panose="02040604050505020304" pitchFamily="18" charset="0"/>
              </a:rPr>
              <a:t> Kolo</a:t>
            </a:r>
            <a:endParaRPr lang="hu-HU" sz="2400" dirty="0">
              <a:latin typeface="Century Schoolbook" panose="02040604050505020304" pitchFamily="18" charset="0"/>
            </a:endParaRPr>
          </a:p>
          <a:p>
            <a:pPr algn="ctr"/>
            <a:r>
              <a:rPr lang="hu-HU" sz="2400" dirty="0">
                <a:latin typeface="Century Schoolbook" panose="02040604050505020304" pitchFamily="18" charset="0"/>
              </a:rPr>
              <a:t>Bartók Béla Vegyeskar, Békéscsaba</a:t>
            </a:r>
          </a:p>
          <a:p>
            <a:pPr algn="ctr"/>
            <a:r>
              <a:rPr lang="hu-HU" sz="1600" dirty="0">
                <a:latin typeface="Century Schoolbook" panose="02040604050505020304" pitchFamily="18" charset="0"/>
                <a:hlinkClick r:id="rId2"/>
              </a:rPr>
              <a:t>https://www.youtube.com/watch?v=nnbY4gmjleo&amp;list=RDnnbY4gmjleo&amp;start_radio=1</a:t>
            </a:r>
            <a:r>
              <a:rPr lang="hu-HU" sz="1600" dirty="0">
                <a:latin typeface="Century Schoolbook" panose="02040604050505020304" pitchFamily="18" charset="0"/>
              </a:rPr>
              <a:t> </a:t>
            </a:r>
          </a:p>
        </p:txBody>
      </p:sp>
      <p:pic>
        <p:nvPicPr>
          <p:cNvPr id="7" name="Tartalom helye 6">
            <a:extLst>
              <a:ext uri="{FF2B5EF4-FFF2-40B4-BE49-F238E27FC236}">
                <a16:creationId xmlns="" xmlns:a16="http://schemas.microsoft.com/office/drawing/2014/main" id="{626160C0-208D-4AD2-A5E3-6708FA1BD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689" y="635000"/>
            <a:ext cx="7696622" cy="4351338"/>
          </a:xfrm>
        </p:spPr>
      </p:pic>
    </p:spTree>
    <p:extLst>
      <p:ext uri="{BB962C8B-B14F-4D97-AF65-F5344CB8AC3E}">
        <p14:creationId xmlns:p14="http://schemas.microsoft.com/office/powerpoint/2010/main" val="359305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="" xmlns:a16="http://schemas.microsoft.com/office/drawing/2014/main" id="{A1549A64-BEAF-7001-4D1D-4AD9844A95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705" y="79329"/>
            <a:ext cx="6836590" cy="567757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F04DE68F-8D40-A7FC-58A0-9F5003451137}"/>
              </a:ext>
            </a:extLst>
          </p:cNvPr>
          <p:cNvSpPr txBox="1"/>
          <p:nvPr/>
        </p:nvSpPr>
        <p:spPr>
          <a:xfrm>
            <a:off x="1663796" y="5754921"/>
            <a:ext cx="88644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Népszínház, a mai Blaha Lujza téren</a:t>
            </a:r>
          </a:p>
          <a:p>
            <a:pPr algn="ctr"/>
            <a:r>
              <a:rPr lang="hu-HU" sz="3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(1877)</a:t>
            </a:r>
            <a:endParaRPr lang="hu-HU" sz="2400" dirty="0">
              <a:effectLst/>
              <a:latin typeface="Century Schoolbook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81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4C7405A6-437A-2F8B-855B-EAFB9447E102}"/>
              </a:ext>
            </a:extLst>
          </p:cNvPr>
          <p:cNvSpPr txBox="1"/>
          <p:nvPr/>
        </p:nvSpPr>
        <p:spPr>
          <a:xfrm>
            <a:off x="1629419" y="5240592"/>
            <a:ext cx="893086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entury Schoolbook" panose="02040604050505020304" pitchFamily="18" charset="0"/>
              </a:rPr>
              <a:t>Erkel: Névtelen hősök </a:t>
            </a:r>
            <a:r>
              <a:rPr lang="hu-HU" sz="2400" dirty="0">
                <a:latin typeface="Century Schoolbook" panose="02040604050505020304" pitchFamily="18" charset="0"/>
              </a:rPr>
              <a:t>– </a:t>
            </a:r>
            <a:r>
              <a:rPr lang="pt-BR" sz="2400" dirty="0">
                <a:latin typeface="Century Schoolbook" panose="02040604050505020304" pitchFamily="18" charset="0"/>
              </a:rPr>
              <a:t>Ilonka áriája</a:t>
            </a:r>
            <a:endParaRPr lang="hu-HU" sz="2400" dirty="0">
              <a:latin typeface="Century Schoolbook" panose="02040604050505020304" pitchFamily="18" charset="0"/>
            </a:endParaRPr>
          </a:p>
          <a:p>
            <a:pPr algn="ctr"/>
            <a:r>
              <a:rPr lang="pt-BR" sz="2400" dirty="0">
                <a:latin typeface="Century Schoolbook" panose="02040604050505020304" pitchFamily="18" charset="0"/>
              </a:rPr>
              <a:t>Pászthy Júlia</a:t>
            </a:r>
            <a:endParaRPr lang="hu-HU" sz="2400" dirty="0">
              <a:latin typeface="Century Schoolbook" panose="02040604050505020304" pitchFamily="18" charset="0"/>
            </a:endParaRPr>
          </a:p>
          <a:p>
            <a:pPr algn="ctr"/>
            <a:r>
              <a:rPr lang="hu-HU" dirty="0">
                <a:latin typeface="Century Schoolbook" panose="02040604050505020304" pitchFamily="18" charset="0"/>
                <a:hlinkClick r:id="rId2"/>
              </a:rPr>
              <a:t>https://www.youtube.com/watch?v=kMnQRljQhyQ</a:t>
            </a:r>
            <a:r>
              <a:rPr lang="hu-HU" dirty="0">
                <a:latin typeface="Century Schoolbook" panose="02040604050505020304" pitchFamily="18" charset="0"/>
              </a:rPr>
              <a:t> </a:t>
            </a:r>
          </a:p>
        </p:txBody>
      </p:sp>
      <p:pic>
        <p:nvPicPr>
          <p:cNvPr id="7" name="Tartalom helye 6">
            <a:extLst>
              <a:ext uri="{FF2B5EF4-FFF2-40B4-BE49-F238E27FC236}">
                <a16:creationId xmlns="" xmlns:a16="http://schemas.microsoft.com/office/drawing/2014/main" id="{212381F2-65FB-4481-9536-93C35495C7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377" y="415925"/>
            <a:ext cx="5868953" cy="4351338"/>
          </a:xfrm>
        </p:spPr>
      </p:pic>
    </p:spTree>
    <p:extLst>
      <p:ext uri="{BB962C8B-B14F-4D97-AF65-F5344CB8AC3E}">
        <p14:creationId xmlns:p14="http://schemas.microsoft.com/office/powerpoint/2010/main" val="72444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="" xmlns:a16="http://schemas.microsoft.com/office/drawing/2014/main" id="{24135C33-BE93-3EF9-F9BD-677CF6988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43" y="61877"/>
            <a:ext cx="8943513" cy="6190899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AF3DBFB2-374F-60BD-5DCB-92238215726D}"/>
              </a:ext>
            </a:extLst>
          </p:cNvPr>
          <p:cNvSpPr txBox="1"/>
          <p:nvPr/>
        </p:nvSpPr>
        <p:spPr>
          <a:xfrm>
            <a:off x="3048572" y="6252776"/>
            <a:ext cx="6094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200" dirty="0">
                <a:latin typeface="Century Schoolbook" panose="02040604050505020304" pitchFamily="18" charset="0"/>
              </a:rPr>
              <a:t>Operaház (1884)</a:t>
            </a:r>
          </a:p>
        </p:txBody>
      </p:sp>
    </p:spTree>
    <p:extLst>
      <p:ext uri="{BB962C8B-B14F-4D97-AF65-F5344CB8AC3E}">
        <p14:creationId xmlns:p14="http://schemas.microsoft.com/office/powerpoint/2010/main" val="179622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768D4E1-8826-5E63-23AC-480B2F25C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5146ACDA-96CD-DF23-E23B-16B8A4F24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223" y="61877"/>
            <a:ext cx="9611551" cy="6190899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B9039420-C1A9-E246-A69B-4EE3A3B7DCF7}"/>
              </a:ext>
            </a:extLst>
          </p:cNvPr>
          <p:cNvSpPr txBox="1"/>
          <p:nvPr/>
        </p:nvSpPr>
        <p:spPr>
          <a:xfrm>
            <a:off x="3048572" y="6252776"/>
            <a:ext cx="6094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200" dirty="0">
                <a:latin typeface="Century Schoolbook" panose="02040604050505020304" pitchFamily="18" charset="0"/>
              </a:rPr>
              <a:t>Operaház nézőtere (1894)</a:t>
            </a:r>
          </a:p>
        </p:txBody>
      </p:sp>
    </p:spTree>
    <p:extLst>
      <p:ext uri="{BB962C8B-B14F-4D97-AF65-F5344CB8AC3E}">
        <p14:creationId xmlns:p14="http://schemas.microsoft.com/office/powerpoint/2010/main" val="254360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73DEF6D-9929-7967-410E-931A8B720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122F98D3-B528-E80C-E45B-9BF116E847E5}"/>
              </a:ext>
            </a:extLst>
          </p:cNvPr>
          <p:cNvSpPr txBox="1"/>
          <p:nvPr/>
        </p:nvSpPr>
        <p:spPr>
          <a:xfrm>
            <a:off x="2195477" y="5186651"/>
            <a:ext cx="780104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Bihari János</a:t>
            </a:r>
          </a:p>
          <a:p>
            <a:pPr algn="ctr"/>
            <a:r>
              <a:rPr lang="hu-HU" sz="3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(1764-1827) </a:t>
            </a:r>
          </a:p>
          <a:p>
            <a:pPr algn="ctr"/>
            <a:r>
              <a:rPr lang="hu-HU" sz="24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nótaköltő, híres cigányprímás, hegedűművész </a:t>
            </a:r>
            <a:endParaRPr lang="hu-HU" sz="2400" dirty="0">
              <a:latin typeface="Century Schoolbook" panose="02040604050505020304" pitchFamily="18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="" xmlns:a16="http://schemas.microsoft.com/office/drawing/2014/main" id="{5558A3CF-8BA1-CD02-90B8-7F4815524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26" y="226833"/>
            <a:ext cx="4780548" cy="495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2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F305575-70A9-7665-5818-E71D35EEF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BAF9F2FE-94C1-9E7F-8E0A-964B1DE451B8}"/>
              </a:ext>
            </a:extLst>
          </p:cNvPr>
          <p:cNvSpPr txBox="1"/>
          <p:nvPr/>
        </p:nvSpPr>
        <p:spPr>
          <a:xfrm>
            <a:off x="886899" y="5374218"/>
            <a:ext cx="1041820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Brassai Sámuel</a:t>
            </a:r>
          </a:p>
          <a:p>
            <a:pPr algn="ctr"/>
            <a:r>
              <a:rPr lang="hu-HU" sz="3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(1797-1897)</a:t>
            </a:r>
          </a:p>
          <a:p>
            <a:pPr algn="ctr"/>
            <a:r>
              <a:rPr lang="hu-HU" sz="24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Nyelvész ,filozófus, természettudós, az utolsó erdélyi „polihisztor”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92321084-0D11-9464-F852-972C2B281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014" y="103128"/>
            <a:ext cx="4601972" cy="524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2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8CB6D0F-274A-24FE-BF63-0CF01E62E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B163C96F-F745-0308-06F2-122968245138}"/>
              </a:ext>
            </a:extLst>
          </p:cNvPr>
          <p:cNvSpPr txBox="1"/>
          <p:nvPr/>
        </p:nvSpPr>
        <p:spPr>
          <a:xfrm>
            <a:off x="886899" y="5381094"/>
            <a:ext cx="1041820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Ruzitska József</a:t>
            </a:r>
          </a:p>
          <a:p>
            <a:pPr algn="ctr"/>
            <a:r>
              <a:rPr lang="hu-HU" sz="3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(1786- 1869)</a:t>
            </a:r>
          </a:p>
          <a:p>
            <a:pPr algn="ctr"/>
            <a:r>
              <a:rPr lang="hu-HU" sz="24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magyar zeneszerző, zongoraművész, zenepedagógus</a:t>
            </a:r>
          </a:p>
        </p:txBody>
      </p:sp>
      <p:pic>
        <p:nvPicPr>
          <p:cNvPr id="3" name="Kép 2">
            <a:extLst>
              <a:ext uri="{FF2B5EF4-FFF2-40B4-BE49-F238E27FC236}">
                <a16:creationId xmlns="" xmlns:a16="http://schemas.microsoft.com/office/drawing/2014/main" id="{794A48C7-1F3C-EFEB-CC3B-B69E6A64A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002" y="66962"/>
            <a:ext cx="3821996" cy="538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9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2BDA806-B200-931C-29BF-074D4F68C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6B4253CF-0199-4BD8-0BD0-3396F426A91C}"/>
              </a:ext>
            </a:extLst>
          </p:cNvPr>
          <p:cNvSpPr txBox="1"/>
          <p:nvPr/>
        </p:nvSpPr>
        <p:spPr>
          <a:xfrm>
            <a:off x="886899" y="5360468"/>
            <a:ext cx="104182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Nemzeti Kaszinó, metszet</a:t>
            </a:r>
          </a:p>
          <a:p>
            <a:pPr algn="ctr"/>
            <a:r>
              <a:rPr lang="hu-HU" sz="28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Johann </a:t>
            </a:r>
            <a:r>
              <a:rPr lang="hu-HU" sz="2800" dirty="0" err="1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Vincenz</a:t>
            </a:r>
            <a:r>
              <a:rPr lang="hu-HU" sz="28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Reim</a:t>
            </a:r>
            <a:r>
              <a:rPr lang="hu-HU" sz="28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(1830-as évek)</a:t>
            </a:r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C8D15D8C-8539-3496-AF50-F780B1240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267" y="175318"/>
            <a:ext cx="7055466" cy="48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7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="" xmlns:a16="http://schemas.microsoft.com/office/drawing/2014/main" id="{B3BA1B51-2816-E0F0-B5CB-7E09BE19A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75" y="694362"/>
            <a:ext cx="11568650" cy="4465498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C5893EFB-921B-F38F-60D1-85B5495BB71A}"/>
              </a:ext>
            </a:extLst>
          </p:cNvPr>
          <p:cNvSpPr txBox="1"/>
          <p:nvPr/>
        </p:nvSpPr>
        <p:spPr>
          <a:xfrm>
            <a:off x="886899" y="5394847"/>
            <a:ext cx="104182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200" dirty="0"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Buda és Pest tekintete alulról, víz ellenében</a:t>
            </a:r>
            <a:endParaRPr lang="hu-HU" sz="3200" dirty="0">
              <a:effectLst/>
              <a:latin typeface="Century Schoolbook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8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Carl </a:t>
            </a:r>
            <a:r>
              <a:rPr lang="hu-HU" sz="2800" dirty="0" err="1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Vasquez</a:t>
            </a:r>
            <a:r>
              <a:rPr lang="hu-HU" sz="28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(1837 körül)</a:t>
            </a:r>
          </a:p>
        </p:txBody>
      </p:sp>
    </p:spTree>
    <p:extLst>
      <p:ext uri="{BB962C8B-B14F-4D97-AF65-F5344CB8AC3E}">
        <p14:creationId xmlns:p14="http://schemas.microsoft.com/office/powerpoint/2010/main" val="128984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="" xmlns:a16="http://schemas.microsoft.com/office/drawing/2014/main" id="{E8E15C76-0391-1D63-6E3B-012A3CFC8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06" y="481692"/>
            <a:ext cx="3585113" cy="514785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="" xmlns:a16="http://schemas.microsoft.com/office/drawing/2014/main" id="{B6787ECB-6559-FC62-938A-3A5B2C5C7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274" y="481692"/>
            <a:ext cx="3687574" cy="5147854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52CC036A-345E-93C5-D914-6D9D27AA1828}"/>
              </a:ext>
            </a:extLst>
          </p:cNvPr>
          <p:cNvSpPr txBox="1"/>
          <p:nvPr/>
        </p:nvSpPr>
        <p:spPr>
          <a:xfrm>
            <a:off x="582807" y="5683602"/>
            <a:ext cx="49295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Déryné </a:t>
            </a:r>
            <a:r>
              <a:rPr lang="hu-HU" sz="3200" dirty="0" err="1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Széppataky</a:t>
            </a:r>
            <a:r>
              <a:rPr lang="hu-HU" sz="3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Róza</a:t>
            </a:r>
            <a:endParaRPr lang="hu-HU" sz="2400" dirty="0">
              <a:effectLst/>
              <a:latin typeface="Century Schoolbook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="" xmlns:a16="http://schemas.microsoft.com/office/drawing/2014/main" id="{B90E2B80-E460-1BCB-ADF7-7A8B3BAA25F5}"/>
              </a:ext>
            </a:extLst>
          </p:cNvPr>
          <p:cNvSpPr txBox="1"/>
          <p:nvPr/>
        </p:nvSpPr>
        <p:spPr>
          <a:xfrm>
            <a:off x="6722306" y="5683602"/>
            <a:ext cx="49295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Lendvay Márton</a:t>
            </a:r>
            <a:endParaRPr lang="hu-HU" sz="2400" dirty="0">
              <a:effectLst/>
              <a:latin typeface="Century Schoolbook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79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331</Words>
  <Application>Microsoft Office PowerPoint</Application>
  <PresentationFormat>Egyéni</PresentationFormat>
  <Paragraphs>86</Paragraphs>
  <Slides>37</Slides>
  <Notes>5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37</vt:i4>
      </vt:variant>
    </vt:vector>
  </HeadingPairs>
  <TitlesOfParts>
    <vt:vector size="38" baseType="lpstr">
      <vt:lpstr>Office-téma</vt:lpstr>
      <vt:lpstr>ERKEL ERENC     A MAGYAR NEMZETI OPERA MEGETEREMTŐJE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ERKEL ERENC     A MAGYAR NEMZETI OPERA MEGETEREMTŐJE</dc:title>
  <dc:creator>Péter Bélteky</dc:creator>
  <cp:lastModifiedBy>Judit</cp:lastModifiedBy>
  <cp:revision>14</cp:revision>
  <dcterms:created xsi:type="dcterms:W3CDTF">2026-04-07T15:21:33Z</dcterms:created>
  <dcterms:modified xsi:type="dcterms:W3CDTF">2026-04-12T16:20:51Z</dcterms:modified>
</cp:coreProperties>
</file>