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8" r:id="rId3"/>
    <p:sldId id="312" r:id="rId4"/>
    <p:sldId id="298" r:id="rId5"/>
    <p:sldId id="259" r:id="rId6"/>
    <p:sldId id="345" r:id="rId7"/>
    <p:sldId id="265" r:id="rId8"/>
    <p:sldId id="276" r:id="rId9"/>
    <p:sldId id="281" r:id="rId10"/>
    <p:sldId id="262" r:id="rId11"/>
    <p:sldId id="303" r:id="rId12"/>
    <p:sldId id="285" r:id="rId13"/>
    <p:sldId id="325" r:id="rId14"/>
    <p:sldId id="263" r:id="rId15"/>
    <p:sldId id="279" r:id="rId16"/>
    <p:sldId id="338" r:id="rId17"/>
    <p:sldId id="308" r:id="rId18"/>
    <p:sldId id="324" r:id="rId19"/>
    <p:sldId id="277" r:id="rId20"/>
    <p:sldId id="346" r:id="rId21"/>
    <p:sldId id="278" r:id="rId22"/>
    <p:sldId id="274" r:id="rId23"/>
    <p:sldId id="257" r:id="rId24"/>
    <p:sldId id="260" r:id="rId25"/>
    <p:sldId id="329" r:id="rId26"/>
    <p:sldId id="348" r:id="rId27"/>
    <p:sldId id="291" r:id="rId28"/>
    <p:sldId id="339" r:id="rId29"/>
    <p:sldId id="333" r:id="rId30"/>
    <p:sldId id="332" r:id="rId31"/>
    <p:sldId id="356" r:id="rId32"/>
    <p:sldId id="294" r:id="rId33"/>
    <p:sldId id="272" r:id="rId34"/>
    <p:sldId id="288" r:id="rId35"/>
    <p:sldId id="261" r:id="rId36"/>
    <p:sldId id="355" r:id="rId37"/>
    <p:sldId id="280" r:id="rId38"/>
    <p:sldId id="327" r:id="rId39"/>
    <p:sldId id="311" r:id="rId40"/>
    <p:sldId id="286" r:id="rId41"/>
    <p:sldId id="275" r:id="rId42"/>
    <p:sldId id="320" r:id="rId43"/>
    <p:sldId id="309" r:id="rId44"/>
    <p:sldId id="282" r:id="rId45"/>
    <p:sldId id="330" r:id="rId46"/>
    <p:sldId id="267" r:id="rId47"/>
    <p:sldId id="349" r:id="rId48"/>
    <p:sldId id="350" r:id="rId49"/>
    <p:sldId id="352" r:id="rId50"/>
    <p:sldId id="264" r:id="rId51"/>
    <p:sldId id="323" r:id="rId52"/>
    <p:sldId id="342" r:id="rId53"/>
    <p:sldId id="321" r:id="rId54"/>
    <p:sldId id="337" r:id="rId55"/>
    <p:sldId id="293" r:id="rId56"/>
    <p:sldId id="344" r:id="rId57"/>
    <p:sldId id="347" r:id="rId58"/>
    <p:sldId id="341" r:id="rId59"/>
    <p:sldId id="301" r:id="rId6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5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6" autoAdjust="0"/>
    <p:restoredTop sz="93981" autoAdjust="0"/>
  </p:normalViewPr>
  <p:slideViewPr>
    <p:cSldViewPr showGuides="1">
      <p:cViewPr>
        <p:scale>
          <a:sx n="54" d="100"/>
          <a:sy n="54" d="100"/>
        </p:scale>
        <p:origin x="-1118" y="197"/>
      </p:cViewPr>
      <p:guideLst>
        <p:guide orient="horz" pos="20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9B7D8-A288-4E0D-B002-CB9B8FDD7B4A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819B-2C85-47C8-9812-EEA64BCB8AA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B819B-2C85-47C8-9812-EEA64BCB8AAA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F4FF-8114-4F37-94AF-DFCE8C4DEB8C}" type="datetimeFigureOut">
              <a:rPr lang="hu-HU" smtClean="0"/>
              <a:pPr/>
              <a:t>2024.06.13.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25DF5-9A97-4D0E-83EE-4E9E596693D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Hans_Holbein_the_Elder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wikiart.org/en/paintings-by-media/fresco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hu-HU" sz="6700" b="1" dirty="0" smtClean="0">
                <a:latin typeface="+mn-lt"/>
              </a:rPr>
              <a:t/>
            </a:r>
            <a:br>
              <a:rPr lang="hu-HU" sz="6700" b="1" dirty="0" smtClean="0">
                <a:latin typeface="+mn-lt"/>
              </a:rPr>
            </a:br>
            <a:r>
              <a:rPr lang="hu-HU" sz="6700" b="1" dirty="0" smtClean="0">
                <a:latin typeface="Algerian" pitchFamily="82" charset="0"/>
              </a:rPr>
              <a:t>RESURRECTION (FELTÁMADÁS) </a:t>
            </a:r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endParaRPr lang="hu-HU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371703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spc="-50" dirty="0" smtClean="0"/>
              <a:t>Zene: Mascagni - Parasztbecsület - Húsvéti kórus</a:t>
            </a:r>
          </a:p>
          <a:p>
            <a:pPr algn="ctr"/>
            <a:endParaRPr lang="hu-HU" sz="1400" dirty="0" smtClean="0"/>
          </a:p>
          <a:p>
            <a:pPr algn="ctr"/>
            <a:r>
              <a:rPr lang="hu-HU" sz="3000" dirty="0" err="1" smtClean="0"/>
              <a:t>Lehotka</a:t>
            </a:r>
            <a:r>
              <a:rPr lang="hu-HU" sz="3000" dirty="0" smtClean="0"/>
              <a:t> Gábor, </a:t>
            </a:r>
            <a:r>
              <a:rPr lang="hu-HU" sz="3000" dirty="0" err="1" smtClean="0"/>
              <a:t>Tokody</a:t>
            </a:r>
            <a:r>
              <a:rPr lang="hu-HU" sz="3000" dirty="0" smtClean="0"/>
              <a:t> Ilona </a:t>
            </a:r>
          </a:p>
          <a:p>
            <a:pPr algn="ctr"/>
            <a:r>
              <a:rPr lang="hu-HU" sz="3000" dirty="0" smtClean="0"/>
              <a:t>A Magyar Állami Operaház Ének- és Zenekara  Vezényel: Nagy Ferenc</a:t>
            </a:r>
            <a:endParaRPr lang="hu-HU" sz="3000" b="1" spc="-50" dirty="0"/>
          </a:p>
        </p:txBody>
      </p:sp>
      <p:pic>
        <p:nvPicPr>
          <p:cNvPr id="4" name="Parasztbecsület - Húsvéti kórus_ Regina coeli - Adjunk hálát a jóságos égnek.wav">
            <a:hlinkClick r:id="" action="ppaction://media"/>
          </p:cNvPr>
          <p:cNvPicPr>
            <a:picLocks noRot="1" noChangeAspect="1"/>
          </p:cNvPicPr>
          <p:nvPr>
            <a:wavAudioFile r:embed="rId1" name="Parasztbecsület - Húsvéti kórus_ Regina coeli - Adjunk hálát a jóságos égnek.wav"/>
          </p:nvPr>
        </p:nvPicPr>
        <p:blipFill>
          <a:blip r:embed="rId3" cstate="email"/>
          <a:stretch>
            <a:fillRect/>
          </a:stretch>
        </p:blipFill>
        <p:spPr>
          <a:xfrm>
            <a:off x="-1260648" y="3284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9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04664"/>
            <a:ext cx="3203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BELLINI, GIOVANNI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1475-79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panel transferred to </a:t>
            </a:r>
            <a:r>
              <a:rPr lang="en-US" sz="2400" dirty="0" smtClean="0"/>
              <a:t>canvas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148 x 128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Staatliche </a:t>
            </a:r>
            <a:r>
              <a:rPr lang="en-US" sz="2400" dirty="0" err="1" smtClean="0"/>
              <a:t>Museen</a:t>
            </a:r>
            <a:r>
              <a:rPr lang="en-US" sz="2400" dirty="0" smtClean="0"/>
              <a:t> </a:t>
            </a:r>
            <a:r>
              <a:rPr lang="en-US" sz="2400" dirty="0"/>
              <a:t>Berlin</a:t>
            </a:r>
            <a:endParaRPr lang="hu-HU" sz="2400" dirty="0"/>
          </a:p>
        </p:txBody>
      </p:sp>
      <p:pic>
        <p:nvPicPr>
          <p:cNvPr id="47106" name="Picture 2" descr="Giovanni Bellini: feltámadás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242122" y="0"/>
            <a:ext cx="590187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STOSS, VEIT</a:t>
            </a:r>
            <a:r>
              <a:rPr lang="hu-HU" sz="2400" b="1" dirty="0" smtClean="0"/>
              <a:t>: RESURRECTION,</a:t>
            </a:r>
            <a:r>
              <a:rPr lang="hu-HU" sz="2400" dirty="0" smtClean="0"/>
              <a:t> 1477 – 1489</a:t>
            </a:r>
          </a:p>
          <a:p>
            <a:pPr algn="ctr"/>
            <a:r>
              <a:rPr lang="en-US" sz="2400" dirty="0" smtClean="0"/>
              <a:t> Altarpiece Church of Our Lady, Cracow, Poland </a:t>
            </a:r>
            <a:endParaRPr lang="hu-HU" sz="2400" dirty="0"/>
          </a:p>
        </p:txBody>
      </p:sp>
      <p:pic>
        <p:nvPicPr>
          <p:cNvPr id="52226" name="Picture 2" descr="http://blogimg.hani.co.kr/editor/uploads/2013/03/31/57415_8064.jpg_M8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38663" y="897491"/>
            <a:ext cx="6066674" cy="59605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06882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</a:rPr>
              <a:t>SCHONGAUER, LUDWIG</a:t>
            </a:r>
            <a:r>
              <a:rPr lang="hu-HU" sz="2400" b="1" dirty="0" smtClean="0">
                <a:latin typeface="Calibri" pitchFamily="34" charset="0"/>
              </a:rPr>
              <a:t>:</a:t>
            </a:r>
          </a:p>
          <a:p>
            <a:pPr algn="ctr"/>
            <a:r>
              <a:rPr lang="hu-HU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THE RESURRECTION</a:t>
            </a: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1480-85</a:t>
            </a: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Oil on fir </a:t>
            </a:r>
            <a:r>
              <a:rPr lang="en-US" sz="2400" dirty="0" smtClean="0">
                <a:latin typeface="Calibri" pitchFamily="34" charset="0"/>
              </a:rPr>
              <a:t>panel</a:t>
            </a:r>
            <a:endParaRPr lang="hu-HU" sz="2400" dirty="0" smtClean="0">
              <a:latin typeface="Calibri" pitchFamily="34" charset="0"/>
            </a:endParaRPr>
          </a:p>
          <a:p>
            <a:pPr algn="ctr"/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37 x 20 cm</a:t>
            </a: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Metropolitan Museum of </a:t>
            </a:r>
            <a:r>
              <a:rPr lang="en-US" sz="2400" dirty="0" err="1" smtClean="0">
                <a:latin typeface="Calibri" pitchFamily="34" charset="0"/>
              </a:rPr>
              <a:t>Ar</a:t>
            </a:r>
            <a:r>
              <a:rPr lang="hu-HU" sz="2400" dirty="0" smtClean="0">
                <a:latin typeface="Calibri" pitchFamily="34" charset="0"/>
              </a:rPr>
              <a:t>t 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New York</a:t>
            </a:r>
            <a:endParaRPr lang="hu-HU" sz="2400" dirty="0">
              <a:latin typeface="Calibri" pitchFamily="34" charset="0"/>
            </a:endParaRPr>
          </a:p>
        </p:txBody>
      </p:sp>
      <p:pic>
        <p:nvPicPr>
          <p:cNvPr id="37890" name="Picture 2" descr="https://www.wga.hu/art/s/schongau/ludwig/panel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4048" y="0"/>
            <a:ext cx="375607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andro Botticelli (or workshop of), &quot;Resurrection of Christ,&quot; 1490, tempera on canvas, 52 x 41 3/4 in, formerly Beaverbrook Gallery Canada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635896" y="0"/>
            <a:ext cx="5508104" cy="691443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06882"/>
            <a:ext cx="3491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BOTICELLI, SANDRO</a:t>
            </a:r>
          </a:p>
          <a:p>
            <a:pPr algn="ctr"/>
            <a:r>
              <a:rPr lang="hu-HU" sz="2400" b="1" dirty="0" smtClean="0"/>
              <a:t>RESURRECTION</a:t>
            </a:r>
          </a:p>
          <a:p>
            <a:pPr algn="ctr"/>
            <a:r>
              <a:rPr lang="en-US" sz="2400" dirty="0" smtClean="0"/>
              <a:t> 1490</a:t>
            </a:r>
            <a:endParaRPr lang="hu-HU" sz="2400" dirty="0" smtClean="0"/>
          </a:p>
          <a:p>
            <a:pPr algn="ctr"/>
            <a:r>
              <a:rPr lang="en-US" sz="2400" dirty="0" smtClean="0"/>
              <a:t> tempera on canvas</a:t>
            </a:r>
            <a:r>
              <a:rPr lang="hu-HU" sz="2400" dirty="0" smtClean="0"/>
              <a:t> </a:t>
            </a:r>
          </a:p>
          <a:p>
            <a:pPr algn="ctr"/>
            <a:r>
              <a:rPr lang="en-US" sz="2400" dirty="0" smtClean="0"/>
              <a:t>52 x 41,</a:t>
            </a:r>
            <a:r>
              <a:rPr lang="hu-HU" sz="2400" dirty="0" smtClean="0"/>
              <a:t> 3/4  </a:t>
            </a:r>
            <a:r>
              <a:rPr lang="hu-HU" sz="2400" dirty="0" err="1" smtClean="0"/>
              <a:t>in</a:t>
            </a:r>
            <a:r>
              <a:rPr lang="en-US" sz="2400" dirty="0" smtClean="0"/>
              <a:t> formerly Beaverbrook Gallery Canada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wga.hu/art/b/benvenut/predell3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1395096" y="980728"/>
            <a:ext cx="6353808" cy="587727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BENVENUTO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DI GIOVANNI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T</a:t>
            </a:r>
            <a:r>
              <a:rPr lang="en-US" sz="2400" b="1" dirty="0" smtClean="0"/>
              <a:t>HE RESURRECTION</a:t>
            </a:r>
            <a:r>
              <a:rPr lang="hu-HU" sz="2400" dirty="0" smtClean="0"/>
              <a:t>, </a:t>
            </a:r>
            <a:r>
              <a:rPr lang="en-US" sz="2400" dirty="0" smtClean="0"/>
              <a:t>c</a:t>
            </a:r>
            <a:r>
              <a:rPr lang="en-US" sz="2400" dirty="0"/>
              <a:t>. </a:t>
            </a:r>
            <a:r>
              <a:rPr lang="en-US" sz="2400" dirty="0" smtClean="0"/>
              <a:t>1491</a:t>
            </a:r>
            <a:r>
              <a:rPr lang="hu-HU" sz="2400" dirty="0" smtClean="0"/>
              <a:t>,</a:t>
            </a:r>
          </a:p>
          <a:p>
            <a:pPr algn="ctr"/>
            <a:r>
              <a:rPr lang="en-US" sz="2400" dirty="0" smtClean="0"/>
              <a:t>Tempera </a:t>
            </a:r>
            <a:r>
              <a:rPr lang="en-US" sz="2400" dirty="0"/>
              <a:t>on panel, 42 x 47 </a:t>
            </a:r>
            <a:r>
              <a:rPr lang="en-US" sz="2400" dirty="0" smtClean="0"/>
              <a:t>cm</a:t>
            </a:r>
            <a:r>
              <a:rPr lang="hu-HU" sz="2400" dirty="0" smtClean="0"/>
              <a:t>, </a:t>
            </a:r>
            <a:r>
              <a:rPr lang="en-US" sz="2400" dirty="0" smtClean="0"/>
              <a:t>National </a:t>
            </a:r>
            <a:r>
              <a:rPr lang="en-US" sz="2400" dirty="0"/>
              <a:t>Gallery of Art, Washington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06882"/>
            <a:ext cx="3707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OGGIONO, MARCO D’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 OF CHRIST WITH STS LEONARDO AND LUCY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1491-94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panel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Staatliche </a:t>
            </a:r>
            <a:r>
              <a:rPr lang="en-US" sz="2400" dirty="0" err="1"/>
              <a:t>Museen</a:t>
            </a:r>
            <a:r>
              <a:rPr lang="en-US" sz="2400" dirty="0"/>
              <a:t>, Berlin</a:t>
            </a:r>
            <a:endParaRPr lang="hu-HU" sz="2400" dirty="0"/>
          </a:p>
        </p:txBody>
      </p:sp>
      <p:pic>
        <p:nvPicPr>
          <p:cNvPr id="41986" name="Picture 2" descr="https://parish.mansfieldstpeters.org/wp-content/uploads/sites/3/2016/03/2048px-Giovanni_Antonio_Boltraffio_and_Marco_dOggiono_-_The_Resurrection_of_Christ_with_SS._Leonard_of_Noblac_and_Lucia_-_Google_Art_Project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700609" y="0"/>
            <a:ext cx="5443391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ájl: Hans Holbein d.  A.  0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720" y="1143000"/>
            <a:ext cx="5600700" cy="5715000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1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HOLBEIN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HANS THE ELDER</a:t>
            </a:r>
            <a:r>
              <a:rPr lang="hu-HU" sz="2400" b="1" dirty="0" smtClean="0"/>
              <a:t>:</a:t>
            </a:r>
            <a:r>
              <a:rPr lang="hu-HU" sz="2400" b="1" i="1" dirty="0" smtClean="0"/>
              <a:t> </a:t>
            </a:r>
            <a:r>
              <a:rPr lang="hu-HU" sz="2400" b="1" dirty="0" smtClean="0"/>
              <a:t>RESURRECTION,</a:t>
            </a:r>
            <a:r>
              <a:rPr lang="en-US" sz="2400" b="1" dirty="0" smtClean="0">
                <a:solidFill>
                  <a:srgbClr val="BB6633"/>
                </a:solidFill>
                <a:hlinkClick r:id="rId3" tooltip="w:en:Hans Holbein the Elder"/>
              </a:rPr>
              <a:t> </a:t>
            </a:r>
            <a:r>
              <a:rPr lang="en-US" sz="2400" dirty="0" smtClean="0"/>
              <a:t>series in his Grey Passion</a:t>
            </a:r>
            <a:endParaRPr lang="hu-HU" sz="2400" dirty="0" smtClean="0"/>
          </a:p>
          <a:p>
            <a:pPr algn="ctr"/>
            <a:r>
              <a:rPr lang="hu-HU" sz="2400" dirty="0" smtClean="0"/>
              <a:t>1494 and 1500, </a:t>
            </a:r>
            <a:r>
              <a:rPr lang="en-US" sz="2400" dirty="0" smtClean="0"/>
              <a:t>Oil</a:t>
            </a:r>
            <a:r>
              <a:rPr lang="hu-HU" sz="2400" dirty="0" smtClean="0"/>
              <a:t> </a:t>
            </a:r>
            <a:r>
              <a:rPr lang="en-US" sz="2400" dirty="0" smtClean="0"/>
              <a:t>and tempera on wood</a:t>
            </a:r>
            <a:r>
              <a:rPr lang="hu-HU" sz="2400" dirty="0" smtClean="0"/>
              <a:t>, 89 x 87,4 cm</a:t>
            </a:r>
          </a:p>
          <a:p>
            <a:pPr algn="ctr"/>
            <a:r>
              <a:rPr lang="hu-HU" sz="2400" dirty="0" smtClean="0"/>
              <a:t>  Stuttgart </a:t>
            </a:r>
            <a:r>
              <a:rPr lang="hu-HU" sz="2400" dirty="0" err="1" smtClean="0"/>
              <a:t>State</a:t>
            </a:r>
            <a:r>
              <a:rPr lang="hu-HU" sz="2400" dirty="0" smtClean="0"/>
              <a:t> Art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, </a:t>
            </a:r>
            <a:r>
              <a:rPr lang="hu-HU" sz="2400" dirty="0" err="1" smtClean="0"/>
              <a:t>Germany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ájl: Rafael - ressureicaocristo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11053" y="0"/>
            <a:ext cx="5632947" cy="6858000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0" y="548680"/>
            <a:ext cx="3491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RAFFAELLO, SANTI </a:t>
            </a:r>
          </a:p>
          <a:p>
            <a:pPr algn="ctr"/>
            <a:r>
              <a:rPr lang="en-US" sz="2400" b="1" dirty="0" smtClean="0"/>
              <a:t>THE RESURRECTION OF JESUS CHRIST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dirty="0" smtClean="0"/>
              <a:t>1499 </a:t>
            </a:r>
            <a:r>
              <a:rPr lang="hu-HU" sz="2400" dirty="0" err="1" smtClean="0"/>
              <a:t>until</a:t>
            </a:r>
            <a:r>
              <a:rPr lang="hu-HU" sz="2400" dirty="0" smtClean="0"/>
              <a:t> 1502 </a:t>
            </a:r>
            <a:br>
              <a:rPr lang="hu-HU" sz="2400" dirty="0" smtClean="0"/>
            </a:b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 panel </a:t>
            </a:r>
          </a:p>
          <a:p>
            <a:pPr algn="ctr"/>
            <a:r>
              <a:rPr lang="hu-HU" sz="2400" dirty="0" smtClean="0"/>
              <a:t>52 × 44 cm</a:t>
            </a:r>
            <a:r>
              <a:rPr lang="pt-BR" sz="2400" dirty="0" smtClean="0"/>
              <a:t> </a:t>
            </a:r>
            <a:endParaRPr lang="hu-HU" sz="2400" dirty="0" smtClean="0"/>
          </a:p>
          <a:p>
            <a:pPr algn="ctr"/>
            <a:r>
              <a:rPr lang="pt-BR" sz="2400" dirty="0" smtClean="0"/>
              <a:t>Museu de Arte de São Paulo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etro Perugino, &quot;Resurrection of Christ,&quot; 1502-6, tempera on wood, 10 5/8 x 18 in, Metropolitan Museum of Art, New York"/>
          <p:cNvPicPr>
            <a:picLocks noChangeAspect="1" noChangeArrowheads="1"/>
          </p:cNvPicPr>
          <p:nvPr/>
        </p:nvPicPr>
        <p:blipFill>
          <a:blip r:embed="rId2" cstate="email"/>
          <a:srcRect t="1801"/>
          <a:stretch>
            <a:fillRect/>
          </a:stretch>
        </p:blipFill>
        <p:spPr bwMode="auto">
          <a:xfrm>
            <a:off x="0" y="1340768"/>
            <a:ext cx="9144000" cy="515719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PERUGINO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PIETRO </a:t>
            </a:r>
            <a:r>
              <a:rPr lang="hu-HU" sz="2400" b="1" dirty="0" smtClean="0"/>
              <a:t>: </a:t>
            </a:r>
            <a:r>
              <a:rPr lang="en-US" sz="2400" b="1" dirty="0" smtClean="0"/>
              <a:t>RESURRECTION OF CHRIST </a:t>
            </a:r>
            <a:r>
              <a:rPr lang="en-US" sz="2400" dirty="0" smtClean="0"/>
              <a:t>1502-</a:t>
            </a:r>
            <a:r>
              <a:rPr lang="hu-HU" sz="2400" dirty="0" smtClean="0"/>
              <a:t>150</a:t>
            </a:r>
            <a:r>
              <a:rPr lang="en-US" sz="2400" dirty="0" smtClean="0"/>
              <a:t>6</a:t>
            </a:r>
            <a:endParaRPr lang="hu-HU" sz="2400" dirty="0" smtClean="0"/>
          </a:p>
          <a:p>
            <a:pPr algn="ctr"/>
            <a:r>
              <a:rPr lang="en-US" sz="2400" dirty="0" smtClean="0"/>
              <a:t> tempera on wood</a:t>
            </a:r>
            <a:r>
              <a:rPr lang="hu-HU" sz="2400" dirty="0" smtClean="0"/>
              <a:t>, 27 x 45,7 cm </a:t>
            </a:r>
            <a:r>
              <a:rPr lang="en-US" sz="2400" dirty="0" smtClean="0"/>
              <a:t>Metropolitan Museum of Art</a:t>
            </a:r>
            <a:endParaRPr lang="hu-HU" sz="2400" dirty="0" smtClean="0"/>
          </a:p>
          <a:p>
            <a:pPr algn="ctr"/>
            <a:r>
              <a:rPr lang="en-US" sz="2400" dirty="0" smtClean="0"/>
              <a:t> New York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wga.hu/art/m/master/ms/7resurr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5220072" y="0"/>
            <a:ext cx="3434716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5486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/>
              <a:t>MASTER M 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1506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Tempera on </a:t>
            </a:r>
            <a:r>
              <a:rPr lang="en-US" sz="2400" dirty="0" err="1" smtClean="0"/>
              <a:t>limewood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158 x 80,5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Christian Museum, </a:t>
            </a:r>
            <a:r>
              <a:rPr lang="en-US" sz="2400" dirty="0" err="1"/>
              <a:t>Esztergom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wga.hu/art/g/giotto/padova/old/chris2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359646" y="908720"/>
            <a:ext cx="6424708" cy="594928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GIOTTO, </a:t>
            </a:r>
            <a:r>
              <a:rPr lang="hu-HU" sz="2400" b="1" u="sng" smtClean="0"/>
              <a:t>DI BONDONE</a:t>
            </a:r>
            <a:r>
              <a:rPr lang="hu-HU" sz="2400" b="1" smtClean="0"/>
              <a:t>: </a:t>
            </a:r>
            <a:r>
              <a:rPr lang="hu-HU" sz="2400" b="1" dirty="0" smtClean="0"/>
              <a:t>RESURRECTION</a:t>
            </a:r>
            <a:r>
              <a:rPr lang="hu-HU" sz="2400" b="1" dirty="0" smtClean="0">
                <a:latin typeface="+mj-lt"/>
              </a:rPr>
              <a:t>, </a:t>
            </a:r>
            <a:r>
              <a:rPr lang="hu-HU" sz="2400" dirty="0" smtClean="0"/>
              <a:t>1304-06</a:t>
            </a:r>
            <a:br>
              <a:rPr lang="hu-HU" sz="2400" dirty="0" smtClean="0"/>
            </a:br>
            <a:r>
              <a:rPr lang="hu-HU" sz="2400" dirty="0" err="1"/>
              <a:t>Fresco</a:t>
            </a:r>
            <a:r>
              <a:rPr lang="hu-HU" sz="2400" dirty="0"/>
              <a:t>, 200 x 185 </a:t>
            </a:r>
            <a:r>
              <a:rPr lang="hu-HU" sz="2400" dirty="0" smtClean="0"/>
              <a:t>cm, </a:t>
            </a:r>
            <a:r>
              <a:rPr lang="hu-HU" sz="2400" dirty="0" err="1" smtClean="0"/>
              <a:t>Cappella</a:t>
            </a:r>
            <a:r>
              <a:rPr lang="hu-HU" sz="2400" dirty="0" smtClean="0"/>
              <a:t> </a:t>
            </a:r>
            <a:r>
              <a:rPr lang="hu-HU" sz="2400" dirty="0" err="1"/>
              <a:t>Scrovegni</a:t>
            </a:r>
            <a:r>
              <a:rPr lang="hu-HU" sz="2400" dirty="0"/>
              <a:t> (</a:t>
            </a:r>
            <a:r>
              <a:rPr lang="hu-HU" sz="2400" dirty="0" err="1"/>
              <a:t>Arena</a:t>
            </a:r>
            <a:r>
              <a:rPr lang="hu-HU" sz="2400" dirty="0"/>
              <a:t> </a:t>
            </a:r>
            <a:r>
              <a:rPr lang="hu-HU" sz="2400" dirty="0" err="1"/>
              <a:t>Chapel</a:t>
            </a:r>
            <a:r>
              <a:rPr lang="hu-HU" sz="2400" dirty="0"/>
              <a:t>), </a:t>
            </a:r>
            <a:r>
              <a:rPr lang="hu-HU" sz="2400" dirty="0" err="1"/>
              <a:t>Padua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01.nyt.com/images/2016/08/19/arts/19DELLAROBBIAjp1/19DELLAROBBIAjp1-superJumb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700808"/>
            <a:ext cx="9144000" cy="42103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ROBBIA’S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GIOVANNI DELLA </a:t>
            </a:r>
            <a:r>
              <a:rPr lang="hu-HU" sz="2400" b="1" dirty="0" smtClean="0"/>
              <a:t>: </a:t>
            </a:r>
            <a:r>
              <a:rPr lang="en-US" sz="2400" b="1" dirty="0" smtClean="0"/>
              <a:t>RESURRECTION OF CHRIST</a:t>
            </a:r>
            <a:r>
              <a:rPr lang="hu-HU" sz="2400" b="1" dirty="0" smtClean="0"/>
              <a:t>, </a:t>
            </a:r>
          </a:p>
          <a:p>
            <a:pPr algn="ctr"/>
            <a:r>
              <a:rPr lang="hu-HU" sz="2400" b="1" dirty="0" smtClean="0"/>
              <a:t> </a:t>
            </a:r>
            <a:r>
              <a:rPr lang="hu-HU" sz="2400" dirty="0" smtClean="0"/>
              <a:t>c.</a:t>
            </a:r>
            <a:r>
              <a:rPr lang="en-US" sz="2400" dirty="0" smtClean="0"/>
              <a:t> </a:t>
            </a:r>
            <a:r>
              <a:rPr lang="hu-HU" sz="2400" dirty="0" smtClean="0"/>
              <a:t>1500-1520, </a:t>
            </a:r>
            <a:r>
              <a:rPr lang="hu-HU" sz="2400" dirty="0" err="1" smtClean="0"/>
              <a:t>Glazed</a:t>
            </a:r>
            <a:r>
              <a:rPr lang="hu-HU" sz="2400" dirty="0" smtClean="0"/>
              <a:t> </a:t>
            </a:r>
            <a:r>
              <a:rPr lang="hu-HU" sz="2400" dirty="0" err="1" smtClean="0"/>
              <a:t>terracotta</a:t>
            </a:r>
            <a:r>
              <a:rPr lang="hu-HU" sz="2400" dirty="0" smtClean="0"/>
              <a:t>,</a:t>
            </a:r>
            <a:r>
              <a:rPr lang="en-US" sz="2400" dirty="0" smtClean="0"/>
              <a:t> </a:t>
            </a:r>
            <a:r>
              <a:rPr lang="hu-HU" sz="2400" dirty="0" smtClean="0"/>
              <a:t>174.6 x 364.5 x 33 cm </a:t>
            </a:r>
          </a:p>
          <a:p>
            <a:pPr algn="ctr"/>
            <a:r>
              <a:rPr lang="en-US" sz="2400" dirty="0" smtClean="0"/>
              <a:t>Brooklyn Museum of Art, New York, USA</a:t>
            </a:r>
            <a:endParaRPr lang="hu-HU" sz="2400" dirty="0" smtClean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u="sng" dirty="0" smtClean="0"/>
              <a:t>MEMLING, HANS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RESURRECTION</a:t>
            </a:r>
            <a:br>
              <a:rPr lang="hu-HU" sz="2400" b="1" dirty="0" smtClean="0"/>
            </a:br>
            <a:r>
              <a:rPr lang="hu-HU" sz="2400" b="1" dirty="0" smtClean="0"/>
              <a:t>-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oak</a:t>
            </a:r>
            <a:r>
              <a:rPr lang="hu-HU" sz="2400" dirty="0"/>
              <a:t>, 58 x 28,2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Szépmûvészeti</a:t>
            </a:r>
            <a:r>
              <a:rPr lang="hu-HU" sz="2400" dirty="0"/>
              <a:t> Múzeum, Budapest</a:t>
            </a:r>
          </a:p>
        </p:txBody>
      </p:sp>
      <p:pic>
        <p:nvPicPr>
          <p:cNvPr id="2" name="Picture 2" descr="http://m1.daumcdn.net/cfile213/R400x0/140DE54D4F7FBF101B9AF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20072" y="0"/>
            <a:ext cx="3271345" cy="68780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0688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>
                <a:latin typeface="+mj-lt"/>
              </a:rPr>
              <a:t>GRÜNEWALD, MATTHIAS</a:t>
            </a:r>
            <a:r>
              <a:rPr lang="en-US" sz="2400" b="1" dirty="0" smtClean="0">
                <a:latin typeface="+mj-lt"/>
              </a:rPr>
              <a:t/>
            </a:r>
            <a:br>
              <a:rPr lang="en-US" sz="2400" b="1" dirty="0" smtClean="0">
                <a:latin typeface="+mj-lt"/>
              </a:rPr>
            </a:br>
            <a:r>
              <a:rPr lang="en-US" sz="2400" b="1" dirty="0" smtClean="0">
                <a:latin typeface="+mj-lt"/>
              </a:rPr>
              <a:t>THE RESURRECTION</a:t>
            </a:r>
            <a:endParaRPr lang="hu-HU" sz="2400" b="1" dirty="0" smtClean="0">
              <a:latin typeface="+mj-lt"/>
            </a:endParaRPr>
          </a:p>
          <a:p>
            <a:pPr algn="ctr"/>
            <a:r>
              <a:rPr lang="en-US" sz="2400" dirty="0" smtClean="0"/>
              <a:t> (part of the </a:t>
            </a:r>
            <a:r>
              <a:rPr lang="en-US" sz="2400" dirty="0" err="1" smtClean="0"/>
              <a:t>Isenheim</a:t>
            </a:r>
            <a:r>
              <a:rPr lang="en-US" sz="2400" dirty="0" smtClean="0"/>
              <a:t> Altarpiece),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>
                <a:latin typeface="+mj-lt"/>
              </a:rPr>
              <a:t>c. </a:t>
            </a:r>
            <a:r>
              <a:rPr lang="en-US" sz="2400" dirty="0" smtClean="0">
                <a:latin typeface="+mj-lt"/>
              </a:rPr>
              <a:t>1515</a:t>
            </a:r>
            <a:r>
              <a:rPr lang="en-US" sz="2400" dirty="0" smtClean="0"/>
              <a:t> </a:t>
            </a:r>
            <a:endParaRPr lang="hu-HU" sz="2400" dirty="0" smtClean="0"/>
          </a:p>
          <a:p>
            <a:pPr algn="ctr"/>
            <a:r>
              <a:rPr lang="en-US" sz="2400" dirty="0" smtClean="0"/>
              <a:t>106 x 60 1/4 in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>
                <a:latin typeface="+mj-lt"/>
              </a:rPr>
              <a:t>Oil on wood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err="1">
                <a:latin typeface="+mj-lt"/>
              </a:rPr>
              <a:t>Musée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d'Unterlinden</a:t>
            </a:r>
            <a:r>
              <a:rPr lang="en-US" sz="2400" dirty="0">
                <a:latin typeface="+mj-lt"/>
              </a:rPr>
              <a:t>, Colmar</a:t>
            </a:r>
            <a:endParaRPr lang="hu-HU" sz="2400" dirty="0">
              <a:latin typeface="+mj-lt"/>
            </a:endParaRPr>
          </a:p>
        </p:txBody>
      </p:sp>
      <p:pic>
        <p:nvPicPr>
          <p:cNvPr id="36866" name="Picture 2" descr="1510, Matthias Grunewald, feltámadá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8024" y="0"/>
            <a:ext cx="4124295" cy="68656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wga.hu/art/a/altdorfe/3/3predel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4048" y="0"/>
            <a:ext cx="3635896" cy="694735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5486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/>
              <a:t>ALTDORFER, ALBRECHT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c. 1516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wood, 71 x 37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Kunsthistorisches</a:t>
            </a:r>
            <a:r>
              <a:rPr lang="en-US" sz="2400" dirty="0"/>
              <a:t> Museum, Vienna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548680"/>
            <a:ext cx="4355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BASAITI, MARCO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1520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</a:t>
            </a:r>
            <a:r>
              <a:rPr lang="en-US" sz="2400" dirty="0" smtClean="0"/>
              <a:t>canvas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140 x 100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Accademia</a:t>
            </a:r>
            <a:r>
              <a:rPr lang="en-US" sz="2400" dirty="0"/>
              <a:t> </a:t>
            </a:r>
            <a:r>
              <a:rPr lang="en-US" sz="2400" dirty="0" err="1"/>
              <a:t>Carrara</a:t>
            </a:r>
            <a:r>
              <a:rPr lang="en-US" sz="2400" dirty="0"/>
              <a:t>, Bergamo</a:t>
            </a:r>
            <a:endParaRPr lang="hu-HU" sz="2400" dirty="0"/>
          </a:p>
        </p:txBody>
      </p:sp>
      <p:pic>
        <p:nvPicPr>
          <p:cNvPr id="28674" name="Picture 2" descr="http://1.bp.blogspot.com/-yNnMOa17m84/TbP0Kq5hR1I/AAAAAAAAMB8/MprN6144-B8/s1600/basaiti%2B%2Bresurrection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312889" y="25874"/>
            <a:ext cx="4831111" cy="68321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u-HU" sz="2400" b="1" u="sng" dirty="0" smtClean="0"/>
              <a:t>PONTORMO, JACOPO</a:t>
            </a:r>
            <a:r>
              <a:rPr lang="hu-HU" sz="2400" b="1" dirty="0" smtClean="0"/>
              <a:t>:</a:t>
            </a:r>
            <a:r>
              <a:rPr lang="hu-HU" sz="2400" b="1" dirty="0" smtClean="0">
                <a:hlinkClick r:id="rId2"/>
              </a:rPr>
              <a:t> </a:t>
            </a:r>
            <a:r>
              <a:rPr lang="hu-HU" sz="2400" b="1" dirty="0" smtClean="0"/>
              <a:t> RESURRECTION, </a:t>
            </a:r>
            <a:r>
              <a:rPr lang="hu-HU" sz="2400" dirty="0" smtClean="0"/>
              <a:t>1523 - 1525</a:t>
            </a:r>
          </a:p>
          <a:p>
            <a:pPr algn="ctr" fontAlgn="base"/>
            <a:r>
              <a:rPr lang="hu-HU" sz="2400" dirty="0" err="1" smtClean="0"/>
              <a:t>Fresco</a:t>
            </a:r>
            <a:r>
              <a:rPr lang="hu-HU" sz="2400" dirty="0" smtClean="0"/>
              <a:t>, 232 x 291 cm,  The </a:t>
            </a:r>
            <a:r>
              <a:rPr lang="hu-HU" sz="2400" dirty="0" err="1" smtClean="0"/>
              <a:t>Certosa</a:t>
            </a:r>
            <a:r>
              <a:rPr lang="hu-HU" sz="2400" dirty="0" smtClean="0"/>
              <a:t> del </a:t>
            </a:r>
            <a:r>
              <a:rPr lang="hu-HU" sz="2400" dirty="0" err="1" smtClean="0"/>
              <a:t>Galluzzo</a:t>
            </a:r>
            <a:r>
              <a:rPr lang="hu-HU" sz="2400" dirty="0" smtClean="0"/>
              <a:t>, Florence </a:t>
            </a:r>
            <a:endParaRPr lang="hu-HU" sz="2400" dirty="0"/>
          </a:p>
        </p:txBody>
      </p:sp>
      <p:pic>
        <p:nvPicPr>
          <p:cNvPr id="27650" name="Picture 2" descr="https://uploads3.wikiart.org/images/jacopo-pontormo/resurrection-1525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881844" y="1197911"/>
            <a:ext cx="7380312" cy="56600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1.britannica.com/eb-media/91/134091-004-253226A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0"/>
            <a:ext cx="4025248" cy="688730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REMISCH, GERHARD </a:t>
            </a:r>
          </a:p>
          <a:p>
            <a:pPr algn="ctr"/>
            <a:r>
              <a:rPr lang="hu-HU" sz="2400" b="1" dirty="0" smtClean="0"/>
              <a:t>THE RESURRECTION</a:t>
            </a:r>
            <a:r>
              <a:rPr lang="en-US" sz="2400" b="1" dirty="0" smtClean="0"/>
              <a:t> </a:t>
            </a:r>
            <a:endParaRPr lang="hu-HU" sz="2400" b="1" dirty="0" smtClean="0"/>
          </a:p>
          <a:p>
            <a:pPr algn="ctr"/>
            <a:r>
              <a:rPr lang="en-US" sz="2400" dirty="0" smtClean="0"/>
              <a:t>1540–42 </a:t>
            </a:r>
            <a:endParaRPr lang="hu-HU" sz="2400" dirty="0" smtClean="0"/>
          </a:p>
          <a:p>
            <a:pPr algn="ctr"/>
            <a:r>
              <a:rPr lang="en-US" sz="2400" dirty="0" smtClean="0"/>
              <a:t>clear and </a:t>
            </a:r>
            <a:r>
              <a:rPr lang="en-US" sz="2400" dirty="0" err="1" smtClean="0"/>
              <a:t>coloured</a:t>
            </a:r>
            <a:r>
              <a:rPr lang="en-US" sz="2400" dirty="0" smtClean="0"/>
              <a:t> glass with paint and silver stain, made in the workshop of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hu-HU" sz="2400" dirty="0" smtClean="0"/>
              <a:t>T</a:t>
            </a:r>
            <a:r>
              <a:rPr lang="en-US" sz="2400" dirty="0" smtClean="0"/>
              <a:t>he Victoria and Albert Museum, London</a:t>
            </a:r>
            <a:r>
              <a:rPr lang="hu-HU" sz="2400" dirty="0" smtClean="0"/>
              <a:t>  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u="sng" dirty="0" smtClean="0"/>
              <a:t>TIZIANO</a:t>
            </a:r>
            <a:r>
              <a:rPr lang="hu-HU" sz="2400" b="1" u="sng" dirty="0" smtClean="0"/>
              <a:t>,</a:t>
            </a:r>
            <a:r>
              <a:rPr lang="it-IT" sz="2400" b="1" u="sng" dirty="0" smtClean="0"/>
              <a:t> VECELLIO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THE RESURRECTION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1542-44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Oil on </a:t>
            </a:r>
            <a:r>
              <a:rPr lang="it-IT" sz="2400" dirty="0" smtClean="0"/>
              <a:t>canvas</a:t>
            </a:r>
            <a:endParaRPr lang="hu-HU" sz="2400" dirty="0" smtClean="0"/>
          </a:p>
          <a:p>
            <a:pPr algn="ctr"/>
            <a:r>
              <a:rPr lang="it-IT" sz="2400" dirty="0" smtClean="0"/>
              <a:t> </a:t>
            </a:r>
            <a:r>
              <a:rPr lang="it-IT" sz="2400" dirty="0"/>
              <a:t>163 x 104 cm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Palazzo Ducale, Urbino</a:t>
            </a:r>
            <a:endParaRPr lang="hu-HU" sz="2400" dirty="0"/>
          </a:p>
        </p:txBody>
      </p:sp>
      <p:pic>
        <p:nvPicPr>
          <p:cNvPr id="29698" name="Picture 2" descr="https://www.wga.hu/art/t/tiziano/04_1540s/3resurre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572000" y="0"/>
            <a:ext cx="4211960" cy="69223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548680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>
                <a:latin typeface="Arial"/>
              </a:rPr>
              <a:t>BRONZINO, AGNOLO</a:t>
            </a:r>
          </a:p>
          <a:p>
            <a:pPr algn="ctr"/>
            <a:r>
              <a:rPr lang="hu-HU" sz="2400" b="1" dirty="0" smtClean="0"/>
              <a:t> RESURRECTION</a:t>
            </a:r>
          </a:p>
          <a:p>
            <a:pPr algn="ctr"/>
            <a:r>
              <a:rPr lang="hu-HU" sz="2400" dirty="0" smtClean="0"/>
              <a:t>1</a:t>
            </a:r>
            <a:r>
              <a:rPr lang="it-IT" sz="2400" dirty="0" smtClean="0"/>
              <a:t>552</a:t>
            </a:r>
            <a:br>
              <a:rPr lang="it-IT" sz="2400" dirty="0" smtClean="0"/>
            </a:br>
            <a:r>
              <a:rPr lang="it-IT" sz="2400" dirty="0" smtClean="0"/>
              <a:t>Oil on canvas</a:t>
            </a:r>
            <a:br>
              <a:rPr lang="it-IT" sz="2400" dirty="0" smtClean="0"/>
            </a:br>
            <a:r>
              <a:rPr lang="it-IT" sz="2400" dirty="0" smtClean="0"/>
              <a:t>Santissima Annunziata, Florence</a:t>
            </a:r>
            <a:endParaRPr lang="hu-HU" sz="2400" dirty="0"/>
          </a:p>
        </p:txBody>
      </p:sp>
      <p:pic>
        <p:nvPicPr>
          <p:cNvPr id="28674" name="Picture 2" descr="https://4.bp.blogspot.com/-d-o0J3KEImE/WP7MkJMZtPI/AAAAAAAASwI/lf4ormg921MzKVPZvmSlcV8MSrom7HoZQCLcB/s1600/1552_Resurrection_Florence%252CS.Annunziata_15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-45720"/>
            <a:ext cx="4572000" cy="69037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2"/>
            <a:ext cx="3995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CRANACH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LUCAS THE YOUNGER </a:t>
            </a:r>
            <a:endParaRPr lang="hu-HU" sz="2400" b="1" u="sng" dirty="0" smtClean="0"/>
          </a:p>
          <a:p>
            <a:pPr algn="ctr"/>
            <a:r>
              <a:rPr lang="hu-HU" sz="2400" b="1" dirty="0" smtClean="0"/>
              <a:t>THE </a:t>
            </a:r>
            <a:r>
              <a:rPr lang="en-US" sz="2400" b="1" dirty="0" smtClean="0"/>
              <a:t>RESURRECTION OF CHRIST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 </a:t>
            </a:r>
            <a:r>
              <a:rPr lang="hu-HU" sz="2400" dirty="0" smtClean="0"/>
              <a:t>1554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Painting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lime </a:t>
            </a:r>
            <a:r>
              <a:rPr lang="hu-HU" sz="2400" dirty="0" err="1" smtClean="0"/>
              <a:t>wood</a:t>
            </a:r>
            <a:r>
              <a:rPr lang="en-US" sz="2400" dirty="0" smtClean="0"/>
              <a:t> </a:t>
            </a:r>
            <a:endParaRPr lang="hu-HU" sz="2400" dirty="0" smtClean="0"/>
          </a:p>
          <a:p>
            <a:pPr algn="ctr"/>
            <a:r>
              <a:rPr lang="hu-HU" sz="2400" dirty="0" smtClean="0"/>
              <a:t>163 x 124 cm </a:t>
            </a:r>
          </a:p>
          <a:p>
            <a:pPr algn="ctr"/>
            <a:r>
              <a:rPr lang="en-US" sz="2400" dirty="0" smtClean="0"/>
              <a:t>Museum </a:t>
            </a:r>
            <a:r>
              <a:rPr lang="en-US" sz="2400" dirty="0" err="1" smtClean="0"/>
              <a:t>der</a:t>
            </a:r>
            <a:r>
              <a:rPr lang="en-US" sz="2400" dirty="0" smtClean="0"/>
              <a:t> </a:t>
            </a:r>
            <a:r>
              <a:rPr lang="en-US" sz="2400" dirty="0" err="1" smtClean="0"/>
              <a:t>bildenden</a:t>
            </a:r>
            <a:r>
              <a:rPr lang="en-US" sz="2400" dirty="0" smtClean="0"/>
              <a:t> </a:t>
            </a:r>
            <a:r>
              <a:rPr lang="en-US" sz="2400" dirty="0" err="1" smtClean="0"/>
              <a:t>Künste</a:t>
            </a:r>
            <a:r>
              <a:rPr lang="en-US" sz="2400" dirty="0" smtClean="0"/>
              <a:t>, Leipzig </a:t>
            </a:r>
            <a:endParaRPr lang="hu-HU" sz="2400" dirty="0" smtClean="0"/>
          </a:p>
          <a:p>
            <a:r>
              <a:rPr lang="en-US" sz="2400" dirty="0" smtClean="0"/>
              <a:t> </a:t>
            </a:r>
            <a:endParaRPr lang="hu-HU" sz="2400" dirty="0"/>
          </a:p>
        </p:txBody>
      </p:sp>
      <p:pic>
        <p:nvPicPr>
          <p:cNvPr id="26626" name="Picture 2" descr="https://i.pinimg.com/736x/2b/9c/38/2b9c3866e58b707854b19bfe719d60ca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956448" y="-144462"/>
            <a:ext cx="5187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www.wga.hu/art/u/ugolino/nerio/1/4prede7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441573" y="836712"/>
            <a:ext cx="8260853" cy="576875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UGOLINO</a:t>
            </a:r>
            <a:r>
              <a:rPr lang="hu-HU" sz="2400" b="1" u="sng" dirty="0" smtClean="0"/>
              <a:t>, </a:t>
            </a:r>
            <a:r>
              <a:rPr lang="en-US" sz="2400" b="1" u="sng" dirty="0" smtClean="0"/>
              <a:t>DI NERIO</a:t>
            </a:r>
            <a:r>
              <a:rPr lang="hu-HU" sz="2400" b="1" dirty="0" smtClean="0"/>
              <a:t>: </a:t>
            </a:r>
            <a:r>
              <a:rPr lang="en-US" sz="2400" b="1" dirty="0" smtClean="0"/>
              <a:t>THE RESURRECTION</a:t>
            </a:r>
            <a:r>
              <a:rPr lang="hu-HU" sz="2400" dirty="0" smtClean="0"/>
              <a:t>, </a:t>
            </a:r>
            <a:r>
              <a:rPr lang="en-US" sz="2400" dirty="0" smtClean="0"/>
              <a:t>1325-28</a:t>
            </a:r>
            <a:br>
              <a:rPr lang="en-US" sz="2400" dirty="0" smtClean="0"/>
            </a:br>
            <a:r>
              <a:rPr lang="en-US" sz="2400" dirty="0" smtClean="0"/>
              <a:t>Egg tempera on wood, 42 x 58 cm</a:t>
            </a:r>
            <a:r>
              <a:rPr lang="hu-HU" sz="2400" dirty="0" smtClean="0"/>
              <a:t>, </a:t>
            </a:r>
            <a:r>
              <a:rPr lang="en-US" sz="2400" dirty="0" smtClean="0"/>
              <a:t>National Gallery, London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eter Bruegel The Elder. The Resurrection Of Chris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0553" y="1"/>
            <a:ext cx="472344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BRUEGEL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PIETER THE ELDER</a:t>
            </a:r>
            <a:endParaRPr lang="hu-HU" sz="2400" b="1" u="sng" dirty="0" smtClean="0"/>
          </a:p>
          <a:p>
            <a:pPr algn="ctr"/>
            <a:r>
              <a:rPr lang="hu-HU" sz="2400" b="1" dirty="0" smtClean="0"/>
              <a:t> </a:t>
            </a:r>
            <a:r>
              <a:rPr lang="en-US" sz="2400" b="1" dirty="0" smtClean="0"/>
              <a:t>THE RESURRECTION OF CHRIST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1563</a:t>
            </a:r>
            <a:endParaRPr lang="hu-H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107×73.8 cm</a:t>
            </a:r>
            <a:endParaRPr lang="hu-H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Privat</a:t>
            </a:r>
            <a:r>
              <a:rPr lang="hu-H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collection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32656"/>
            <a:ext cx="3995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u="sng" dirty="0" smtClean="0"/>
              <a:t>MORALES, LUIS DE</a:t>
            </a:r>
          </a:p>
          <a:p>
            <a:pPr algn="ctr"/>
            <a:r>
              <a:rPr lang="en-US" sz="2400" b="1" dirty="0" smtClean="0"/>
              <a:t>THE RESURRECTION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 </a:t>
            </a:r>
            <a:r>
              <a:rPr lang="hu-HU" sz="2400" dirty="0" smtClean="0"/>
              <a:t>1566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</a:p>
          <a:p>
            <a:pPr algn="ctr"/>
            <a:r>
              <a:rPr lang="hu-HU" sz="2400" dirty="0" smtClean="0"/>
              <a:t>167,7 - 125,4 cm  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Museo</a:t>
            </a:r>
            <a:r>
              <a:rPr lang="hu-HU" sz="2400" dirty="0" smtClean="0"/>
              <a:t> del Prado</a:t>
            </a:r>
            <a:endParaRPr lang="hu-HU" sz="2400" dirty="0"/>
          </a:p>
        </p:txBody>
      </p:sp>
      <p:pic>
        <p:nvPicPr>
          <p:cNvPr id="52226" name="Picture 2" descr="Képtalálat a következőre: „Morales, Luis de La Resurreccion”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995936" y="-1"/>
            <a:ext cx="5148064" cy="6840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06882"/>
            <a:ext cx="4067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VERONESE, PAOLO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c. 1570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</a:t>
            </a:r>
            <a:r>
              <a:rPr lang="en-US" sz="2400" dirty="0" smtClean="0"/>
              <a:t>canvas</a:t>
            </a:r>
            <a:r>
              <a:rPr lang="hu-HU" sz="2400" dirty="0" smtClean="0"/>
              <a:t> 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136 x 104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Gemäldegalerie</a:t>
            </a:r>
            <a:r>
              <a:rPr lang="en-US" sz="2400" dirty="0"/>
              <a:t>, Dresden</a:t>
            </a:r>
            <a:endParaRPr lang="hu-HU" sz="2400" dirty="0"/>
          </a:p>
        </p:txBody>
      </p:sp>
      <p:pic>
        <p:nvPicPr>
          <p:cNvPr id="4" name="Picture 2" descr="Paolo Veronese, &quot;The resurrection of Christ,&quot; c.1570, oil on canvas, 53 1/2 x 41 in, Gemaldegalerie Alte Meister, Dresde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47936" y="0"/>
            <a:ext cx="50960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wga.hu/art/g/greco_el/05/0509gre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3361" y="0"/>
            <a:ext cx="421063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548680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GRECO, EL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1577-79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</a:t>
            </a:r>
            <a:r>
              <a:rPr lang="en-US" sz="2400" dirty="0" smtClean="0"/>
              <a:t>canvas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210 x 128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Church of Santo Domingo el </a:t>
            </a:r>
            <a:r>
              <a:rPr lang="en-US" sz="2400" dirty="0" err="1"/>
              <a:t>Antiguo</a:t>
            </a:r>
            <a:r>
              <a:rPr lang="en-US" sz="2400" dirty="0"/>
              <a:t>, Toledo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www.wga.hu/art/t/tintoret/3b/2upper/2/24resu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4889" y="0"/>
            <a:ext cx="636911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548680"/>
            <a:ext cx="277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TINTORETTO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1579-81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</a:t>
            </a:r>
            <a:r>
              <a:rPr lang="en-US" sz="2400" dirty="0" smtClean="0"/>
              <a:t>canvas</a:t>
            </a:r>
            <a:r>
              <a:rPr lang="hu-HU" sz="2400" dirty="0" smtClean="0"/>
              <a:t> </a:t>
            </a:r>
          </a:p>
          <a:p>
            <a:pPr algn="ctr"/>
            <a:r>
              <a:rPr lang="en-US" sz="2400" dirty="0" smtClean="0"/>
              <a:t>529 </a:t>
            </a:r>
            <a:r>
              <a:rPr lang="en-US" sz="2400" dirty="0"/>
              <a:t>x 485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Scuola</a:t>
            </a:r>
            <a:r>
              <a:rPr lang="en-US" sz="2400" dirty="0"/>
              <a:t> Grande </a:t>
            </a:r>
            <a:r>
              <a:rPr lang="en-US" sz="2400" dirty="0" err="1"/>
              <a:t>di</a:t>
            </a:r>
            <a:r>
              <a:rPr lang="en-US" sz="2400" dirty="0"/>
              <a:t> San </a:t>
            </a:r>
            <a:r>
              <a:rPr lang="en-US" sz="2400" dirty="0" smtClean="0"/>
              <a:t>Rocco </a:t>
            </a:r>
            <a:endParaRPr lang="hu-HU" sz="2400" dirty="0" smtClean="0"/>
          </a:p>
          <a:p>
            <a:pPr algn="ctr"/>
            <a:r>
              <a:rPr lang="en-US" sz="2400" dirty="0" smtClean="0"/>
              <a:t>Venice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ga.hu/art/b/bassano/francesc/resurre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8064" y="0"/>
            <a:ext cx="3491880" cy="698376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/>
              <a:t>BASSANO, FRANCESCO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1584-88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canvas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Santissimo</a:t>
            </a:r>
            <a:r>
              <a:rPr lang="en-US" sz="2400" dirty="0"/>
              <a:t> </a:t>
            </a:r>
            <a:r>
              <a:rPr lang="en-US" sz="2400" dirty="0" err="1"/>
              <a:t>Redentore</a:t>
            </a:r>
            <a:r>
              <a:rPr lang="en-US" sz="2400" dirty="0"/>
              <a:t>, Venice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 Rottenhammer Resurrection of Christ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080510" y="0"/>
            <a:ext cx="506349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836712"/>
            <a:ext cx="40679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CLERCK, HENDRICK DE </a:t>
            </a:r>
          </a:p>
          <a:p>
            <a:pPr algn="ctr"/>
            <a:r>
              <a:rPr lang="en-US" sz="2400" b="1" dirty="0" smtClean="0"/>
              <a:t>THE RESURRECTION OF JESUS CHRIS</a:t>
            </a:r>
            <a:r>
              <a:rPr lang="hu-HU" sz="2400" b="1" dirty="0" smtClean="0"/>
              <a:t>T </a:t>
            </a:r>
          </a:p>
          <a:p>
            <a:pPr algn="ctr"/>
            <a:r>
              <a:rPr lang="en-US" sz="2400" dirty="0" smtClean="0"/>
              <a:t>fourth quarter of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 century</a:t>
            </a:r>
            <a:r>
              <a:rPr lang="hu-HU" sz="2400" dirty="0" smtClean="0"/>
              <a:t> </a:t>
            </a:r>
            <a:r>
              <a:rPr lang="hu-HU" sz="2400" dirty="0" err="1" smtClean="0"/>
              <a:t>oil</a:t>
            </a:r>
            <a:r>
              <a:rPr lang="hu-HU" sz="2400" dirty="0" smtClean="0"/>
              <a:t> </a:t>
            </a:r>
            <a:r>
              <a:rPr lang="hu-HU" sz="2400" dirty="0" err="1" smtClean="0"/>
              <a:t>on</a:t>
            </a:r>
            <a:r>
              <a:rPr lang="hu-HU" sz="2400" dirty="0" smtClean="0"/>
              <a:t> panel </a:t>
            </a:r>
          </a:p>
          <a:p>
            <a:pPr algn="ctr"/>
            <a:r>
              <a:rPr lang="hu-HU" sz="2400" dirty="0" smtClean="0"/>
              <a:t>70 × 53 cm</a:t>
            </a:r>
          </a:p>
          <a:p>
            <a:pPr algn="ctr"/>
            <a:r>
              <a:rPr lang="hu-HU" sz="2400" dirty="0" smtClean="0"/>
              <a:t> National Museum, </a:t>
            </a:r>
            <a:r>
              <a:rPr lang="hu-HU" sz="2400" dirty="0" err="1" smtClean="0"/>
              <a:t>Warsaw</a:t>
            </a:r>
            <a:endParaRPr lang="hu-HU" sz="2400" dirty="0" smtClean="0"/>
          </a:p>
          <a:p>
            <a:endParaRPr lang="hu-HU" b="1" i="1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046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/>
              <a:t>PASSIGNANO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1600-25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</a:t>
            </a:r>
            <a:r>
              <a:rPr lang="en-US" sz="2400" dirty="0" smtClean="0"/>
              <a:t>canvas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112 x 70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Pinacoteca</a:t>
            </a:r>
            <a:r>
              <a:rPr lang="en-US" sz="2400" dirty="0"/>
              <a:t>, Vatican</a:t>
            </a:r>
            <a:endParaRPr lang="hu-HU" sz="2400" dirty="0"/>
          </a:p>
        </p:txBody>
      </p:sp>
      <p:pic>
        <p:nvPicPr>
          <p:cNvPr id="20482" name="Picture 2" descr="https://lh5.googleusercontent.com/-4z3xbihlUk0/TW7A81YPwnI/AAAAAAAAqJk/uHNVcLxD9e8/s1600/egallery1-16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716016" y="0"/>
            <a:ext cx="42005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eter Paul Rubens, &quot;The Resurrection of Christ,&quot; c.1611/12, oil on panel (centre panel of triptych), 54 1/4  x 38 1/2  in, Cathedral of Our Lady, Antwer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5977" y="0"/>
            <a:ext cx="4788024" cy="691090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06882"/>
            <a:ext cx="4355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RUBENS, PETER PAUL </a:t>
            </a:r>
            <a:endParaRPr lang="hu-HU" sz="2400" b="1" u="sng" dirty="0" smtClean="0"/>
          </a:p>
          <a:p>
            <a:pPr algn="ctr"/>
            <a:r>
              <a:rPr lang="en-US" sz="2400" b="1" dirty="0" smtClean="0"/>
              <a:t>THE RESURRECTION OF CHRIST </a:t>
            </a:r>
            <a:endParaRPr lang="hu-HU" sz="2400" b="1" dirty="0" smtClean="0"/>
          </a:p>
          <a:p>
            <a:pPr algn="ctr"/>
            <a:r>
              <a:rPr lang="en-US" sz="2400" dirty="0" smtClean="0"/>
              <a:t>(centre panel of triptych), </a:t>
            </a:r>
            <a:endParaRPr lang="hu-HU" sz="2400" dirty="0" smtClean="0"/>
          </a:p>
          <a:p>
            <a:pPr algn="ctr"/>
            <a:r>
              <a:rPr lang="en-US" sz="2400" dirty="0" smtClean="0"/>
              <a:t> c.1611/12</a:t>
            </a:r>
            <a:endParaRPr lang="hu-HU" sz="2400" dirty="0" smtClean="0"/>
          </a:p>
          <a:p>
            <a:pPr algn="ctr"/>
            <a:r>
              <a:rPr lang="en-US" sz="2400" dirty="0" smtClean="0"/>
              <a:t> oil on panel 54 x 38</a:t>
            </a:r>
            <a:r>
              <a:rPr lang="hu-HU" sz="2400" dirty="0" smtClean="0"/>
              <a:t> cm</a:t>
            </a:r>
          </a:p>
          <a:p>
            <a:pPr algn="ctr"/>
            <a:r>
              <a:rPr lang="en-US" sz="2400" dirty="0" smtClean="0"/>
              <a:t> </a:t>
            </a:r>
            <a:r>
              <a:rPr lang="en-US" sz="2400" dirty="0" err="1" smtClean="0"/>
              <a:t>Onze-Lieve-Vrouwekathedrall</a:t>
            </a:r>
            <a:r>
              <a:rPr lang="en-US" sz="2400" dirty="0" smtClean="0"/>
              <a:t> </a:t>
            </a:r>
            <a:endParaRPr lang="hu-HU" sz="2400" dirty="0" smtClean="0"/>
          </a:p>
          <a:p>
            <a:pPr algn="ctr"/>
            <a:r>
              <a:rPr lang="en-US" sz="2400" dirty="0" smtClean="0"/>
              <a:t>(Cathedral of Our Lady), Antwerp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78.media.tumblr.com/tumblr_m5h0m3NuVE1rpq8j1o1_128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31874" y="0"/>
            <a:ext cx="4512126" cy="76328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u="sng" dirty="0" smtClean="0"/>
              <a:t>MAÍNO</a:t>
            </a:r>
            <a:r>
              <a:rPr lang="hu-HU" sz="2400" b="1" u="sng" dirty="0" smtClean="0"/>
              <a:t>,</a:t>
            </a:r>
            <a:r>
              <a:rPr lang="es-ES" sz="2400" b="1" u="sng" dirty="0" smtClean="0"/>
              <a:t> JUAN BAUTISTA </a:t>
            </a:r>
            <a:r>
              <a:rPr lang="hu-HU" sz="2400" b="1" u="sng" dirty="0" smtClean="0"/>
              <a:t> </a:t>
            </a:r>
            <a:r>
              <a:rPr lang="es-ES" sz="2400" b="1" dirty="0" smtClean="0"/>
              <a:t>RESURRECTION OF CHRIST </a:t>
            </a:r>
            <a:endParaRPr lang="hu-HU" sz="2400" b="1" dirty="0" smtClean="0"/>
          </a:p>
          <a:p>
            <a:pPr algn="ctr"/>
            <a:r>
              <a:rPr lang="en-US" sz="2400" dirty="0" smtClean="0"/>
              <a:t>1612 – 1614</a:t>
            </a:r>
            <a:endParaRPr lang="hu-HU" sz="2400" dirty="0" smtClean="0"/>
          </a:p>
          <a:p>
            <a:pPr algn="ctr"/>
            <a:r>
              <a:rPr lang="en-US" sz="2400" dirty="0" smtClean="0"/>
              <a:t> Oil on canvas</a:t>
            </a:r>
            <a:endParaRPr lang="hu-HU" sz="2400" dirty="0" smtClean="0"/>
          </a:p>
          <a:p>
            <a:pPr algn="ctr"/>
            <a:r>
              <a:rPr lang="en-US" sz="2400" dirty="0" smtClean="0"/>
              <a:t> 295 x 174 cm</a:t>
            </a:r>
            <a:endParaRPr lang="hu-HU" sz="2400" dirty="0" smtClean="0"/>
          </a:p>
          <a:p>
            <a:pPr algn="ctr"/>
            <a:r>
              <a:rPr lang="es-ES" sz="2400" dirty="0" smtClean="0"/>
              <a:t> Museo del Prado, Madrid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3275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sz="2400" b="1" u="sng" dirty="0" smtClean="0"/>
              <a:t>MULTSCHER, HANS</a:t>
            </a:r>
          </a:p>
          <a:p>
            <a:pPr algn="ctr"/>
            <a:r>
              <a:rPr lang="hu-HU" sz="2400" b="1" dirty="0" smtClean="0"/>
              <a:t> RESURRECTION</a:t>
            </a:r>
          </a:p>
          <a:p>
            <a:pPr algn="ctr"/>
            <a:r>
              <a:rPr lang="de-DE" sz="2400" dirty="0" smtClean="0"/>
              <a:t>1437</a:t>
            </a:r>
            <a:br>
              <a:rPr lang="de-DE" sz="2400" dirty="0" smtClean="0"/>
            </a:br>
            <a:r>
              <a:rPr lang="de-DE" sz="2400" dirty="0" smtClean="0"/>
              <a:t>Panel, 148 x 140 cm</a:t>
            </a:r>
            <a:br>
              <a:rPr lang="de-DE" sz="2400" dirty="0" smtClean="0"/>
            </a:br>
            <a:r>
              <a:rPr lang="de-DE" sz="2400" dirty="0" smtClean="0"/>
              <a:t>Staatliche Museen</a:t>
            </a:r>
            <a:r>
              <a:rPr lang="hu-HU" sz="2400" dirty="0" smtClean="0"/>
              <a:t>,</a:t>
            </a:r>
            <a:r>
              <a:rPr lang="de-DE" sz="2400" dirty="0" smtClean="0"/>
              <a:t> Berlin</a:t>
            </a:r>
            <a:endParaRPr lang="hu-HU" sz="2400" dirty="0"/>
          </a:p>
        </p:txBody>
      </p:sp>
      <p:pic>
        <p:nvPicPr>
          <p:cNvPr id="51202" name="Picture 2" descr="https://www.wga.hu/art/m/multsche/wurzach/4resurr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275856" y="-1"/>
            <a:ext cx="6011306" cy="68348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wga.hu/art/s/seghers/gerard/resurrec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995936" y="0"/>
            <a:ext cx="5148064" cy="689268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3995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SEGHERS, GERARD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RESURRECTION OF CHRIST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c. 1620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 smtClean="0"/>
              <a:t>canvas</a:t>
            </a:r>
            <a:endParaRPr lang="hu-HU" sz="2400" dirty="0"/>
          </a:p>
          <a:p>
            <a:pPr algn="ctr"/>
            <a:r>
              <a:rPr lang="hu-HU" sz="2400" dirty="0" smtClean="0"/>
              <a:t> </a:t>
            </a:r>
            <a:r>
              <a:rPr lang="hu-HU" sz="2400" dirty="0"/>
              <a:t>324 x 240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Musée</a:t>
            </a:r>
            <a:r>
              <a:rPr lang="hu-HU" sz="2400" dirty="0"/>
              <a:t> du Louvre, Paris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wga.hu/art/k/konig/resurrec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840480" y="0"/>
            <a:ext cx="530352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KÖNIG, JOHANN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 OF CHRIST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1622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Oil on copper, 61 x 46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Private collection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c/Alonso_L%C3%B3pez_de_Herrera_-_The_Resurrection_of_Christ_-_Google_Art_Project.jpg/686px-Alonso_L%C3%B3pez_de_Herrera_-_The_Resurrection_of_Christ_-_Google_Art_Projec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572000" cy="682467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99215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HERRERA, ALONSO LÓPEZ DE </a:t>
            </a:r>
          </a:p>
          <a:p>
            <a:pPr algn="ctr"/>
            <a:r>
              <a:rPr lang="hu-HU" sz="2400" b="1" dirty="0" smtClean="0"/>
              <a:t>THE RESURRECTION OF CHRIST </a:t>
            </a:r>
          </a:p>
          <a:p>
            <a:pPr algn="ctr"/>
            <a:r>
              <a:rPr lang="hu-HU" sz="2400" dirty="0" err="1" smtClean="0"/>
              <a:t>ca</a:t>
            </a:r>
            <a:r>
              <a:rPr lang="hu-HU" sz="2400" dirty="0" smtClean="0"/>
              <a:t>. 1625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wood</a:t>
            </a:r>
            <a:r>
              <a:rPr lang="hu-HU" sz="2400" dirty="0" smtClean="0"/>
              <a:t>  </a:t>
            </a:r>
          </a:p>
          <a:p>
            <a:pPr algn="ctr"/>
            <a:r>
              <a:rPr lang="hu-HU" sz="2400" dirty="0" smtClean="0"/>
              <a:t> 2400  x 1,620 mm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Museo</a:t>
            </a:r>
            <a:r>
              <a:rPr lang="hu-HU" sz="2400" dirty="0" smtClean="0"/>
              <a:t> </a:t>
            </a:r>
            <a:r>
              <a:rPr lang="hu-HU" sz="2400" dirty="0" err="1" smtClean="0"/>
              <a:t>Nacional</a:t>
            </a:r>
            <a:r>
              <a:rPr lang="hu-HU" sz="2400" u="sng" dirty="0" smtClean="0"/>
              <a:t> </a:t>
            </a:r>
            <a:r>
              <a:rPr lang="hu-HU" sz="2400" dirty="0" err="1" smtClean="0"/>
              <a:t>Mexico</a:t>
            </a:r>
            <a:r>
              <a:rPr lang="hu-HU" sz="2400" dirty="0" smtClean="0"/>
              <a:t> City</a:t>
            </a:r>
          </a:p>
          <a:p>
            <a:endParaRPr lang="hu-HU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06882"/>
            <a:ext cx="3491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DYCK, SIR ANTHONY VAN </a:t>
            </a:r>
          </a:p>
          <a:p>
            <a:pPr algn="ctr"/>
            <a:r>
              <a:rPr lang="hu-HU" sz="2400" b="1" dirty="0" smtClean="0"/>
              <a:t>THE RESURRECTION OF CHRIST</a:t>
            </a:r>
          </a:p>
          <a:p>
            <a:pPr algn="ctr"/>
            <a:r>
              <a:rPr lang="hu-HU" sz="2400" dirty="0" smtClean="0"/>
              <a:t>1631 </a:t>
            </a:r>
          </a:p>
          <a:p>
            <a:pPr algn="ctr"/>
            <a:r>
              <a:rPr lang="hu-HU" sz="2400" dirty="0" smtClean="0"/>
              <a:t> 94.3 x 114 cm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Wadsworth</a:t>
            </a:r>
            <a:r>
              <a:rPr lang="hu-HU" sz="2400" dirty="0" smtClean="0"/>
              <a:t> </a:t>
            </a:r>
            <a:r>
              <a:rPr lang="hu-HU" sz="2400" dirty="0" err="1" smtClean="0"/>
              <a:t>Athaneum</a:t>
            </a:r>
            <a:r>
              <a:rPr lang="hu-HU" sz="2400" dirty="0" smtClean="0"/>
              <a:t>, </a:t>
            </a:r>
            <a:r>
              <a:rPr lang="hu-HU" sz="2400" dirty="0" err="1" smtClean="0"/>
              <a:t>Hartford</a:t>
            </a:r>
            <a:r>
              <a:rPr lang="hu-HU" sz="2400" dirty="0" smtClean="0"/>
              <a:t>, CT</a:t>
            </a:r>
            <a:endParaRPr lang="hu-HU" sz="2400" dirty="0"/>
          </a:p>
        </p:txBody>
      </p:sp>
      <p:pic>
        <p:nvPicPr>
          <p:cNvPr id="8196" name="Picture 4" descr="feltámadá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7746" y="0"/>
            <a:ext cx="563625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548680"/>
            <a:ext cx="3851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REMBRANDT HARMENSZOON VAN RIJN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THE RESURRECTION OF CHRIST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c. 1639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 smtClean="0"/>
              <a:t>canvas</a:t>
            </a:r>
            <a:endParaRPr lang="hu-HU" sz="2400" dirty="0"/>
          </a:p>
          <a:p>
            <a:pPr algn="ctr"/>
            <a:r>
              <a:rPr lang="hu-HU" sz="2400" dirty="0" smtClean="0"/>
              <a:t> </a:t>
            </a:r>
            <a:r>
              <a:rPr lang="hu-HU" sz="2400" dirty="0"/>
              <a:t>92 x 67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Alte</a:t>
            </a:r>
            <a:r>
              <a:rPr lang="hu-HU" sz="2400" dirty="0"/>
              <a:t> </a:t>
            </a:r>
            <a:r>
              <a:rPr lang="hu-HU" sz="2400" dirty="0" err="1"/>
              <a:t>Pinakothek</a:t>
            </a:r>
            <a:r>
              <a:rPr lang="hu-HU" sz="2400" dirty="0"/>
              <a:t>, </a:t>
            </a:r>
            <a:r>
              <a:rPr lang="hu-HU" sz="2400" dirty="0" err="1"/>
              <a:t>Munich</a:t>
            </a:r>
            <a:endParaRPr lang="hu-HU" sz="2400" dirty="0"/>
          </a:p>
        </p:txBody>
      </p:sp>
      <p:pic>
        <p:nvPicPr>
          <p:cNvPr id="14338" name="Picture 2" descr="Rembrandt van Rijn, The Resurrectio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32504" y="0"/>
            <a:ext cx="511149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epro-tableaux.com/kunst/bartolome_esteban_perez_murill/resurrection-of-chris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4008" y="-65065"/>
            <a:ext cx="4499992" cy="692306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ES" dirty="0" smtClean="0"/>
          </a:p>
          <a:p>
            <a:pPr algn="ctr"/>
            <a:r>
              <a:rPr lang="es-ES" sz="2400" b="1" u="sng" dirty="0" smtClean="0"/>
              <a:t>MURILLO</a:t>
            </a:r>
            <a:endParaRPr lang="hu-HU" sz="2400" b="1" u="sng" dirty="0" smtClean="0"/>
          </a:p>
          <a:p>
            <a:pPr algn="ctr"/>
            <a:r>
              <a:rPr lang="es-ES" sz="2400" b="1" u="sng" dirty="0" smtClean="0"/>
              <a:t>BARTOLOMÉ ESTEBAN PEREZ </a:t>
            </a:r>
            <a:endParaRPr lang="hu-HU" sz="2400" b="1" u="sng" dirty="0" smtClean="0"/>
          </a:p>
          <a:p>
            <a:pPr algn="ctr"/>
            <a:r>
              <a:rPr lang="hu-HU" sz="2400" b="1" dirty="0" smtClean="0"/>
              <a:t>THE RESURRECTION OF</a:t>
            </a:r>
            <a:r>
              <a:rPr lang="hu-HU" sz="2400" dirty="0" smtClean="0"/>
              <a:t> </a:t>
            </a:r>
          </a:p>
          <a:p>
            <a:pPr algn="ctr"/>
            <a:r>
              <a:rPr lang="hu-HU" sz="2400" dirty="0" smtClean="0"/>
              <a:t>1650-1660 </a:t>
            </a:r>
          </a:p>
          <a:p>
            <a:pPr algn="ctr"/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canvas</a:t>
            </a:r>
            <a:r>
              <a:rPr lang="hu-HU" sz="2400" dirty="0" smtClean="0"/>
              <a:t> </a:t>
            </a:r>
          </a:p>
          <a:p>
            <a:pPr algn="ctr"/>
            <a:r>
              <a:rPr lang="de-DE" sz="2400" dirty="0" smtClean="0"/>
              <a:t> 243 </a:t>
            </a:r>
            <a:r>
              <a:rPr lang="hu-HU" sz="2400" dirty="0" smtClean="0"/>
              <a:t>x </a:t>
            </a:r>
            <a:r>
              <a:rPr lang="de-DE" sz="2400" dirty="0" smtClean="0"/>
              <a:t>164 cm </a:t>
            </a:r>
            <a:endParaRPr lang="es-ES" sz="2400" dirty="0" smtClean="0"/>
          </a:p>
          <a:p>
            <a:pPr algn="ctr"/>
            <a:r>
              <a:rPr lang="es-ES" sz="2400" dirty="0" smtClean="0"/>
              <a:t>Real Academia de Bellas Artes de San Fernando</a:t>
            </a:r>
            <a:r>
              <a:rPr lang="hu-HU" sz="2400" dirty="0" smtClean="0"/>
              <a:t>,</a:t>
            </a:r>
            <a:r>
              <a:rPr lang="es-ES" sz="2400" dirty="0" smtClean="0"/>
              <a:t> Madrid</a:t>
            </a: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wga.hu/art/g/giordano/1/resurre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0608" y="400141"/>
            <a:ext cx="6233392" cy="605771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2843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GIORDANO, LUCA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RESURRECTION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after</a:t>
            </a:r>
            <a:r>
              <a:rPr lang="hu-HU" sz="2400" dirty="0"/>
              <a:t> 1665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Oil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 smtClean="0"/>
              <a:t>canvas</a:t>
            </a:r>
            <a:endParaRPr lang="hu-HU" sz="2400" dirty="0"/>
          </a:p>
          <a:p>
            <a:pPr algn="ctr"/>
            <a:r>
              <a:rPr lang="hu-HU" sz="2400" dirty="0" smtClean="0"/>
              <a:t> </a:t>
            </a:r>
            <a:r>
              <a:rPr lang="hu-HU" sz="2400" dirty="0"/>
              <a:t>114 x 116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 smtClean="0"/>
              <a:t>Residenzgalerie</a:t>
            </a:r>
            <a:r>
              <a:rPr lang="hu-HU" sz="2400" dirty="0" smtClean="0"/>
              <a:t> </a:t>
            </a:r>
          </a:p>
          <a:p>
            <a:pPr algn="ctr"/>
            <a:r>
              <a:rPr lang="hu-HU" sz="2400" dirty="0" smtClean="0"/>
              <a:t>Salzburg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Krisztus feltámadása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4094798" y="0"/>
            <a:ext cx="5049202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548680"/>
            <a:ext cx="4139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CRESPI, GIUSEPPE MARIA</a:t>
            </a:r>
          </a:p>
          <a:p>
            <a:pPr algn="ctr"/>
            <a:r>
              <a:rPr lang="hu-HU" sz="2400" b="1" dirty="0" smtClean="0"/>
              <a:t> THE RESURRECTION OF CHRIS</a:t>
            </a:r>
          </a:p>
          <a:p>
            <a:pPr algn="ctr"/>
            <a:r>
              <a:rPr lang="hu-HU" sz="2400" dirty="0" smtClean="0"/>
              <a:t>c. 1690 </a:t>
            </a:r>
          </a:p>
          <a:p>
            <a:pPr algn="ctr"/>
            <a:r>
              <a:rPr lang="hu-HU" sz="2400" dirty="0" smtClean="0"/>
              <a:t>143,5 x 101,6 cm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canvas</a:t>
            </a:r>
            <a:endParaRPr lang="hu-HU" sz="2400" dirty="0" smtClean="0"/>
          </a:p>
          <a:p>
            <a:pPr algn="ctr"/>
            <a:r>
              <a:rPr lang="en-US" sz="2400" cap="all" dirty="0" smtClean="0"/>
              <a:t> </a:t>
            </a:r>
            <a:r>
              <a:rPr lang="hu-HU" sz="2400" dirty="0" smtClean="0"/>
              <a:t>N</a:t>
            </a:r>
            <a:r>
              <a:rPr lang="en-US" sz="2400" dirty="0" err="1" smtClean="0"/>
              <a:t>orth</a:t>
            </a:r>
            <a:r>
              <a:rPr lang="en-US" sz="2400" dirty="0" smtClean="0"/>
              <a:t> </a:t>
            </a:r>
            <a:r>
              <a:rPr lang="hu-HU" sz="2400" dirty="0" err="1" smtClean="0"/>
              <a:t>C</a:t>
            </a:r>
            <a:r>
              <a:rPr lang="en-US" sz="2400" dirty="0" err="1" smtClean="0"/>
              <a:t>arolina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hu-HU" sz="2400" dirty="0" smtClean="0"/>
              <a:t>M</a:t>
            </a:r>
            <a:r>
              <a:rPr lang="en-US" sz="2400" dirty="0" err="1" smtClean="0"/>
              <a:t>useum</a:t>
            </a:r>
            <a:r>
              <a:rPr lang="en-US" sz="2400" dirty="0" smtClean="0"/>
              <a:t> of </a:t>
            </a:r>
            <a:r>
              <a:rPr lang="hu-HU" sz="2400" dirty="0" err="1" smtClean="0"/>
              <a:t>A</a:t>
            </a:r>
            <a:r>
              <a:rPr lang="en-US" sz="2400" dirty="0" smtClean="0"/>
              <a:t>r</a:t>
            </a:r>
            <a:r>
              <a:rPr lang="hu-HU" sz="2400" dirty="0" smtClean="0"/>
              <a:t>t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699215"/>
            <a:ext cx="4283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COYPEL, NOEL </a:t>
            </a:r>
            <a:endParaRPr lang="hu-HU" sz="2400" b="1" u="sng" dirty="0" smtClean="0"/>
          </a:p>
          <a:p>
            <a:pPr algn="ctr"/>
            <a:r>
              <a:rPr lang="hu-HU" sz="2400" b="1" u="sng" dirty="0" smtClean="0"/>
              <a:t> (COYPEL LE POUSSIN) </a:t>
            </a:r>
          </a:p>
          <a:p>
            <a:pPr algn="ctr"/>
            <a:r>
              <a:rPr lang="en-US" sz="2400" b="1" dirty="0" smtClean="0"/>
              <a:t>THE RESURRECTION OF CHRIST</a:t>
            </a:r>
            <a:r>
              <a:rPr lang="hu-HU" sz="2400" b="1" dirty="0" smtClean="0"/>
              <a:t> </a:t>
            </a:r>
          </a:p>
          <a:p>
            <a:pPr algn="ctr"/>
            <a:r>
              <a:rPr lang="en-US" sz="2400" dirty="0" smtClean="0"/>
              <a:t>1700 </a:t>
            </a:r>
            <a:endParaRPr lang="hu-HU" sz="2400" dirty="0" smtClean="0"/>
          </a:p>
          <a:p>
            <a:pPr algn="ctr"/>
            <a:r>
              <a:rPr lang="en-US" sz="2400" dirty="0" smtClean="0"/>
              <a:t>oil on canvas</a:t>
            </a:r>
            <a:r>
              <a:rPr lang="hu-HU" sz="2400" dirty="0" smtClean="0"/>
              <a:t>  </a:t>
            </a:r>
          </a:p>
          <a:p>
            <a:pPr algn="ctr"/>
            <a:r>
              <a:rPr lang="fr-FR" sz="2400" dirty="0" smtClean="0"/>
              <a:t>Musée des Beaux-Arts de Rouen 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1032" name="Picture 8" descr="https://d1sysyohunu4k9.cloudfront.net/i/951c70b4e21011e482650628b0df98af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94669" y="0"/>
            <a:ext cx="484933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Jézus feltámadás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6065" y="1196752"/>
            <a:ext cx="8491870" cy="56612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ADEMOLLO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 LUIGI</a:t>
            </a:r>
            <a:r>
              <a:rPr lang="hu-HU" sz="2400" b="1" dirty="0" smtClean="0"/>
              <a:t>:</a:t>
            </a:r>
            <a:r>
              <a:rPr lang="en-US" sz="2400" b="1" dirty="0" smtClean="0"/>
              <a:t> RESURRECTION</a:t>
            </a:r>
            <a:r>
              <a:rPr lang="hu-HU" sz="2400" b="1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19th century</a:t>
            </a:r>
            <a:r>
              <a:rPr lang="hu-HU" sz="2400" dirty="0" smtClean="0"/>
              <a:t>, </a:t>
            </a:r>
            <a:r>
              <a:rPr lang="en-US" sz="2400" dirty="0" smtClean="0"/>
              <a:t>fresco at</a:t>
            </a:r>
            <a:endParaRPr lang="hu-HU" sz="2400" dirty="0" smtClean="0"/>
          </a:p>
          <a:p>
            <a:pPr algn="ctr"/>
            <a:r>
              <a:rPr lang="en-US" sz="2400" dirty="0" smtClean="0"/>
              <a:t> St. John Baptist's Parish Church, Tuscany, Italy 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wga.hu/art/a/angelico/09/cells/08_women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3377564" y="-1"/>
            <a:ext cx="5766436" cy="68580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3419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ANGELICO, FRA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 OF CHRIST AND WOMEN AT THE TOMB </a:t>
            </a:r>
            <a:endParaRPr lang="hu-HU" sz="2400" b="1" dirty="0" smtClean="0"/>
          </a:p>
          <a:p>
            <a:pPr algn="ctr"/>
            <a:r>
              <a:rPr lang="en-US" sz="2400" dirty="0" smtClean="0"/>
              <a:t>1440-42</a:t>
            </a:r>
            <a:br>
              <a:rPr lang="en-US" sz="2400" dirty="0" smtClean="0"/>
            </a:br>
            <a:r>
              <a:rPr lang="en-US" sz="2400" dirty="0"/>
              <a:t>Fresco, 181 x 151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/>
              <a:t>Convento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San Marco, Florence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wga.hu/art/b/blake/071resu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67536" y="-80500"/>
            <a:ext cx="4176464" cy="69385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548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 dirty="0" smtClean="0"/>
              <a:t>BLAKE, WILLIAM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THE RESURRECTION </a:t>
            </a:r>
            <a:endParaRPr lang="hu-HU" sz="2400" b="1" dirty="0" smtClean="0"/>
          </a:p>
          <a:p>
            <a:pPr algn="ctr"/>
            <a:r>
              <a:rPr lang="en-US" sz="2400" b="1" dirty="0" smtClean="0"/>
              <a:t>The angel rolling away the stone from the </a:t>
            </a:r>
            <a:r>
              <a:rPr lang="en-US" sz="2400" b="1" dirty="0" err="1" smtClean="0"/>
              <a:t>sepulchre</a:t>
            </a:r>
            <a:endParaRPr lang="en-US" sz="2400" b="1" dirty="0" smtClean="0"/>
          </a:p>
          <a:p>
            <a:pPr algn="ctr"/>
            <a:r>
              <a:rPr lang="en-US" sz="2400" dirty="0" smtClean="0"/>
              <a:t>c</a:t>
            </a:r>
            <a:r>
              <a:rPr lang="en-US" sz="2400" dirty="0"/>
              <a:t>. 1805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Pen, ink, </a:t>
            </a:r>
            <a:r>
              <a:rPr lang="en-US" sz="2400" dirty="0" err="1" smtClean="0"/>
              <a:t>watercolour</a:t>
            </a:r>
            <a:endParaRPr lang="hu-HU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412 x 300 mm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Victoria and Albert Museum, London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upload.wikimedia.org/wikipedia/commons/4/40/ND_Rosaire_mosa%C3%AFque_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0"/>
            <a:ext cx="5724128" cy="698012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836712"/>
            <a:ext cx="3347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THE RESURRECTION </a:t>
            </a:r>
            <a:endParaRPr lang="hu-HU" sz="2400" b="1" dirty="0" smtClean="0"/>
          </a:p>
          <a:p>
            <a:pPr algn="ctr"/>
            <a:r>
              <a:rPr lang="hu-HU" sz="2400" dirty="0" smtClean="0"/>
              <a:t>19 th </a:t>
            </a:r>
            <a:r>
              <a:rPr lang="hu-HU" sz="2400" dirty="0" err="1" smtClean="0"/>
              <a:t>century</a:t>
            </a:r>
            <a:r>
              <a:rPr lang="hu-HU" sz="2400" dirty="0" smtClean="0"/>
              <a:t>,</a:t>
            </a:r>
            <a:r>
              <a:rPr lang="hu-HU" sz="2400" u="sng" dirty="0" smtClean="0"/>
              <a:t> </a:t>
            </a:r>
            <a:endParaRPr lang="hu-HU" sz="2400" dirty="0" smtClean="0"/>
          </a:p>
          <a:p>
            <a:pPr algn="ctr"/>
            <a:r>
              <a:rPr lang="hu-HU" sz="2400" b="1" dirty="0" err="1" smtClean="0"/>
              <a:t>Mosaic</a:t>
            </a:r>
            <a:endParaRPr lang="hu-HU" sz="2400" b="1" dirty="0" smtClean="0"/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Rosary</a:t>
            </a:r>
            <a:r>
              <a:rPr lang="hu-HU" sz="2400" dirty="0" smtClean="0"/>
              <a:t> </a:t>
            </a:r>
            <a:r>
              <a:rPr lang="hu-HU" sz="2400" dirty="0" err="1" smtClean="0"/>
              <a:t>Basilica</a:t>
            </a:r>
            <a:r>
              <a:rPr lang="hu-HU" sz="2400" dirty="0" smtClean="0"/>
              <a:t>, Lourdes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images.fineartamerica.com/images/artworkimages/mediumlarge/1/resurrection-mikhail-aleksandrovich-vrub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8790" y="1305652"/>
            <a:ext cx="9202790" cy="555234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VRUBEL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MIKHAIL ALEKSANDROVICH</a:t>
            </a:r>
            <a:r>
              <a:rPr lang="hu-HU" sz="2400" b="1" dirty="0" smtClean="0"/>
              <a:t>:</a:t>
            </a:r>
            <a:r>
              <a:rPr lang="en-US" sz="2400" b="1" dirty="0" smtClean="0"/>
              <a:t> </a:t>
            </a:r>
            <a:r>
              <a:rPr lang="hu-HU" sz="2400" b="1" dirty="0" smtClean="0"/>
              <a:t>RESURRECTION, </a:t>
            </a:r>
            <a:r>
              <a:rPr lang="hu-HU" sz="2400" dirty="0" smtClean="0"/>
              <a:t>1887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pencil</a:t>
            </a:r>
            <a:r>
              <a:rPr lang="hu-HU" sz="2400" dirty="0" smtClean="0"/>
              <a:t>, w/c &amp; </a:t>
            </a:r>
            <a:r>
              <a:rPr lang="hu-HU" sz="2400" dirty="0" err="1" smtClean="0"/>
              <a:t>gouache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paper</a:t>
            </a:r>
            <a:r>
              <a:rPr lang="hu-HU" sz="2400" dirty="0" smtClean="0"/>
              <a:t>, Museum of </a:t>
            </a:r>
            <a:r>
              <a:rPr lang="hu-HU" sz="2400" dirty="0" err="1" smtClean="0"/>
              <a:t>Russian</a:t>
            </a:r>
            <a:r>
              <a:rPr lang="hu-HU" sz="2400" dirty="0" smtClean="0"/>
              <a:t> Art, </a:t>
            </a:r>
            <a:r>
              <a:rPr lang="hu-HU" sz="2400" dirty="0" err="1" smtClean="0"/>
              <a:t>Kiev</a:t>
            </a:r>
            <a:r>
              <a:rPr lang="hu-HU" sz="2400" dirty="0" smtClean="0"/>
              <a:t>, </a:t>
            </a:r>
            <a:r>
              <a:rPr lang="hu-HU" sz="2400" dirty="0" err="1" smtClean="0"/>
              <a:t>Ukraine</a:t>
            </a:r>
            <a:r>
              <a:rPr lang="hu-HU" sz="2400" dirty="0" smtClean="0"/>
              <a:t> </a:t>
            </a:r>
            <a:r>
              <a:rPr lang="hu-HU" sz="2400" dirty="0" err="1" smtClean="0"/>
              <a:t>Bridgeman</a:t>
            </a:r>
            <a:r>
              <a:rPr lang="hu-HU" sz="2400" dirty="0" smtClean="0"/>
              <a:t> </a:t>
            </a:r>
            <a:r>
              <a:rPr lang="hu-HU" sz="2400" dirty="0" err="1" smtClean="0"/>
              <a:t>Images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joyfulheart.com/easter/images-tissot/tissot-resurrectio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0970" y="0"/>
            <a:ext cx="4463029" cy="6883187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692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u="sng" dirty="0" smtClean="0"/>
              <a:t>TISSOT, JAMES </a:t>
            </a:r>
          </a:p>
          <a:p>
            <a:pPr algn="ctr"/>
            <a:r>
              <a:rPr lang="hu-HU" sz="2400" b="1" dirty="0" smtClean="0"/>
              <a:t> THE RESURRECTION </a:t>
            </a:r>
          </a:p>
          <a:p>
            <a:pPr algn="ctr"/>
            <a:r>
              <a:rPr lang="hu-HU" sz="2400" dirty="0" smtClean="0"/>
              <a:t>1886-1894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Opaque</a:t>
            </a:r>
            <a:r>
              <a:rPr lang="hu-HU" sz="2400" dirty="0" smtClean="0"/>
              <a:t> </a:t>
            </a:r>
            <a:r>
              <a:rPr lang="hu-HU" sz="2400" dirty="0" err="1" smtClean="0"/>
              <a:t>watercolor</a:t>
            </a:r>
            <a:r>
              <a:rPr lang="hu-HU" sz="2400" dirty="0" smtClean="0"/>
              <a:t> over </a:t>
            </a:r>
            <a:r>
              <a:rPr lang="hu-HU" sz="2400" dirty="0" err="1" smtClean="0"/>
              <a:t>graphite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gray</a:t>
            </a:r>
            <a:r>
              <a:rPr lang="hu-HU" sz="2400" dirty="0" smtClean="0"/>
              <a:t> </a:t>
            </a:r>
            <a:r>
              <a:rPr lang="hu-HU" sz="2400" dirty="0" err="1" smtClean="0"/>
              <a:t>wove</a:t>
            </a:r>
            <a:r>
              <a:rPr lang="hu-HU" sz="2400" dirty="0" smtClean="0"/>
              <a:t> </a:t>
            </a:r>
            <a:r>
              <a:rPr lang="hu-HU" sz="2400" dirty="0" err="1" smtClean="0"/>
              <a:t>paper</a:t>
            </a:r>
            <a:r>
              <a:rPr lang="hu-HU" sz="2400" dirty="0" smtClean="0"/>
              <a:t>,</a:t>
            </a:r>
          </a:p>
          <a:p>
            <a:pPr algn="ctr"/>
            <a:r>
              <a:rPr lang="hu-HU" sz="2400" dirty="0" smtClean="0"/>
              <a:t> 32.5 x 21.1 cm</a:t>
            </a:r>
          </a:p>
          <a:p>
            <a:pPr algn="ctr"/>
            <a:r>
              <a:rPr lang="hu-HU" sz="2400" dirty="0" smtClean="0"/>
              <a:t> Brooklyn Museum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lde Emil, &quot;feltámadás&quot;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76625" y="0"/>
            <a:ext cx="576737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3347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NOLDE, EMIL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b="1" dirty="0" smtClean="0"/>
              <a:t>RESURRECTION</a:t>
            </a:r>
          </a:p>
          <a:p>
            <a:pPr algn="ctr"/>
            <a:r>
              <a:rPr lang="hu-HU" sz="2400" dirty="0" smtClean="0"/>
              <a:t>1912</a:t>
            </a:r>
          </a:p>
          <a:p>
            <a:pPr algn="ctr"/>
            <a:r>
              <a:rPr lang="hu-HU" sz="2400" dirty="0" smtClean="0"/>
              <a:t> </a:t>
            </a:r>
            <a:r>
              <a:rPr lang="hu-HU" sz="2400" dirty="0" err="1" smtClean="0"/>
              <a:t>Oil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cardboard</a:t>
            </a:r>
            <a:r>
              <a:rPr lang="hu-HU" sz="2400" dirty="0" smtClean="0"/>
              <a:t> </a:t>
            </a:r>
          </a:p>
          <a:p>
            <a:pPr algn="ctr"/>
            <a:r>
              <a:rPr lang="de-DE" sz="2400" dirty="0" smtClean="0"/>
              <a:t>100 </a:t>
            </a:r>
            <a:r>
              <a:rPr lang="hu-HU" sz="2400" dirty="0" smtClean="0"/>
              <a:t>X </a:t>
            </a:r>
            <a:r>
              <a:rPr lang="de-DE" sz="2400" dirty="0" smtClean="0"/>
              <a:t>86 cm</a:t>
            </a:r>
            <a:r>
              <a:rPr lang="hu-HU" sz="2400" dirty="0" smtClean="0"/>
              <a:t> </a:t>
            </a:r>
          </a:p>
          <a:p>
            <a:pPr algn="ctr"/>
            <a:r>
              <a:rPr lang="de-DE" sz="2400" dirty="0" err="1" smtClean="0"/>
              <a:t>Nolde</a:t>
            </a:r>
            <a:r>
              <a:rPr lang="de-DE" sz="2400" dirty="0" smtClean="0"/>
              <a:t> Stiftung </a:t>
            </a:r>
            <a:r>
              <a:rPr lang="de-DE" sz="2400" dirty="0" err="1" smtClean="0"/>
              <a:t>Seebüll</a:t>
            </a:r>
            <a:r>
              <a:rPr lang="de-DE" sz="2400" dirty="0" smtClean="0"/>
              <a:t> Deutschland -Neukirchen</a:t>
            </a:r>
            <a:endParaRPr lang="hu-HU" sz="2400" dirty="0" smtClean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www.hung-art.hu/kep/m/medveczk/muvek/feltamad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3139844" y="0"/>
            <a:ext cx="6004156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3131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MEDVECZKY JENŐ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KRISZTUS FELTÁMADÁSA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1941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Freskó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Plébániatemplom, Tát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s0.wikiart.org/images/marc-chagall/resurrection-19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3228" y="1"/>
            <a:ext cx="442077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052736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CHAGALL, MARC 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 RESURRECTION </a:t>
            </a:r>
          </a:p>
          <a:p>
            <a:pPr algn="ctr"/>
            <a:r>
              <a:rPr lang="hu-HU" sz="2400" dirty="0" smtClean="0"/>
              <a:t>1937-1952,France </a:t>
            </a:r>
          </a:p>
          <a:p>
            <a:pPr algn="ctr"/>
            <a:r>
              <a:rPr lang="hu-HU" sz="2400" dirty="0" err="1" smtClean="0"/>
              <a:t>Oil</a:t>
            </a:r>
            <a:r>
              <a:rPr lang="hu-HU" sz="2400" dirty="0" smtClean="0"/>
              <a:t>, </a:t>
            </a:r>
            <a:r>
              <a:rPr lang="hu-HU" sz="2400" dirty="0" err="1" smtClean="0"/>
              <a:t>canvas</a:t>
            </a:r>
            <a:endParaRPr lang="hu-HU" sz="2400" dirty="0" smtClean="0"/>
          </a:p>
          <a:p>
            <a:pPr algn="ctr"/>
            <a:r>
              <a:rPr lang="hu-HU" sz="2400" dirty="0" smtClean="0"/>
              <a:t> 168 x 108 cm</a:t>
            </a:r>
            <a:endParaRPr lang="hu-HU" sz="2400" b="1" dirty="0" smtClean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MEIERE</a:t>
            </a:r>
            <a:r>
              <a:rPr lang="hu-HU" sz="2400" b="1" u="sng" dirty="0" smtClean="0"/>
              <a:t>,</a:t>
            </a:r>
            <a:r>
              <a:rPr lang="en-US" sz="2400" b="1" u="sng" dirty="0" smtClean="0"/>
              <a:t> HILDRETH</a:t>
            </a:r>
            <a:r>
              <a:rPr lang="hu-HU" sz="2400" b="1" dirty="0" smtClean="0"/>
              <a:t>:</a:t>
            </a:r>
            <a:r>
              <a:rPr lang="en-US" sz="2400" b="1" dirty="0" smtClean="0"/>
              <a:t> RESURRECTION </a:t>
            </a:r>
            <a:r>
              <a:rPr lang="en-US" sz="2400" dirty="0" smtClean="0"/>
              <a:t>1951</a:t>
            </a:r>
            <a:endParaRPr lang="hu-HU" sz="2400" dirty="0" smtClean="0"/>
          </a:p>
          <a:p>
            <a:pPr algn="ctr"/>
            <a:r>
              <a:rPr lang="en-US" sz="2400" dirty="0" smtClean="0"/>
              <a:t> mosaic</a:t>
            </a:r>
            <a:r>
              <a:rPr lang="hu-HU" sz="2400" dirty="0" smtClean="0"/>
              <a:t>, </a:t>
            </a:r>
            <a:r>
              <a:rPr lang="en-US" sz="2400" dirty="0" smtClean="0"/>
              <a:t>Chapel at the National Cathedral in Washington, D.C</a:t>
            </a:r>
            <a:endParaRPr lang="hu-HU" sz="2400" dirty="0"/>
          </a:p>
        </p:txBody>
      </p:sp>
      <p:pic>
        <p:nvPicPr>
          <p:cNvPr id="70662" name="Picture 6" descr="http://3.bp.blogspot.com/-MNshtlShMKU/U0_gWYG5JcI/AAAAAAAAD1s/WFJ85TvXw2g/s1600/DSC0326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49829" y="1052736"/>
            <a:ext cx="7644341" cy="5733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lvador Dalí feltámadás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2954" y="52536"/>
            <a:ext cx="4861046" cy="680546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42839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DALÍ, SALVADOR</a:t>
            </a:r>
          </a:p>
          <a:p>
            <a:pPr algn="ctr"/>
            <a:r>
              <a:rPr lang="hu-HU" sz="2400" b="1" dirty="0" smtClean="0"/>
              <a:t>THE RESURRECTION</a:t>
            </a:r>
          </a:p>
          <a:p>
            <a:pPr algn="ctr"/>
            <a:r>
              <a:rPr lang="hu-HU" sz="2400" dirty="0" smtClean="0"/>
              <a:t> 1979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Lithograph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Arches</a:t>
            </a:r>
            <a:r>
              <a:rPr lang="hu-HU" sz="2400" dirty="0" smtClean="0"/>
              <a:t> </a:t>
            </a:r>
            <a:r>
              <a:rPr lang="hu-HU" sz="2400" dirty="0" err="1" smtClean="0"/>
              <a:t>paper</a:t>
            </a:r>
            <a:endParaRPr lang="hu-HU" sz="2400" dirty="0" smtClean="0"/>
          </a:p>
          <a:p>
            <a:pPr algn="ctr"/>
            <a:r>
              <a:rPr lang="hu-HU" sz="2400" dirty="0" smtClean="0"/>
              <a:t> 58.42 x 40.64 cm 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rcabás (Jean-Marie Pirot), feltámadá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44100" y="908720"/>
            <a:ext cx="6255799" cy="594928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ARCABAS (JEAN-MARIE PIROT)</a:t>
            </a:r>
            <a:r>
              <a:rPr lang="hu-HU" sz="2400" b="1" dirty="0" smtClean="0"/>
              <a:t>: </a:t>
            </a:r>
            <a:r>
              <a:rPr lang="fr-FR" sz="2400" b="1" dirty="0" smtClean="0"/>
              <a:t> RESURRECTION,</a:t>
            </a:r>
            <a:r>
              <a:rPr lang="fr-FR" sz="2400" dirty="0" smtClean="0"/>
              <a:t> 1999 </a:t>
            </a:r>
            <a:endParaRPr lang="hu-HU" sz="2400" dirty="0" smtClean="0"/>
          </a:p>
          <a:p>
            <a:pPr algn="ctr"/>
            <a:r>
              <a:rPr lang="fr-FR" sz="2400" dirty="0" smtClean="0"/>
              <a:t> St Paul de Meythet Church </a:t>
            </a:r>
            <a:endParaRPr lang="hu-HU" sz="2400" b="1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eltámadás, spanyol (aragóniai) festő (15. század közepén), olaj és ezüst a fa, arany föl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3707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u="sng" dirty="0" smtClean="0"/>
              <a:t>SPANISH (ARAGONESE) PAINTER</a:t>
            </a:r>
            <a:endParaRPr lang="hu-HU" sz="2400" b="1" u="sng" dirty="0" smtClean="0"/>
          </a:p>
          <a:p>
            <a:pPr algn="ctr"/>
            <a:r>
              <a:rPr lang="en-US" sz="2400" dirty="0" smtClean="0"/>
              <a:t> (mid-15th century) </a:t>
            </a:r>
            <a:endParaRPr lang="hu-HU" sz="2400" dirty="0" smtClean="0"/>
          </a:p>
          <a:p>
            <a:pPr algn="ctr"/>
            <a:r>
              <a:rPr lang="en-US" sz="2400" dirty="0" smtClean="0"/>
              <a:t>Oil and silver on wood, gold ground</a:t>
            </a:r>
            <a:r>
              <a:rPr lang="hu-HU" sz="2400" dirty="0" smtClean="0"/>
              <a:t> </a:t>
            </a:r>
          </a:p>
          <a:p>
            <a:pPr algn="ctr"/>
            <a:r>
              <a:rPr lang="hu-HU" sz="2400" dirty="0" smtClean="0"/>
              <a:t>78,7 x 63,2 cm</a:t>
            </a:r>
          </a:p>
          <a:p>
            <a:pPr algn="ctr"/>
            <a:r>
              <a:rPr lang="en-US" sz="2400" dirty="0" smtClean="0"/>
              <a:t> </a:t>
            </a:r>
            <a:r>
              <a:rPr lang="hu-HU" sz="2400" dirty="0" smtClean="0"/>
              <a:t>M</a:t>
            </a:r>
            <a:r>
              <a:rPr lang="en-US" sz="2400" dirty="0" err="1" smtClean="0"/>
              <a:t>etropolitan</a:t>
            </a:r>
            <a:r>
              <a:rPr lang="en-US" sz="2400" dirty="0" smtClean="0"/>
              <a:t> </a:t>
            </a:r>
            <a:r>
              <a:rPr lang="hu-HU" sz="2400" dirty="0" smtClean="0"/>
              <a:t>A</a:t>
            </a:r>
            <a:r>
              <a:rPr lang="en-US" sz="2400" dirty="0" err="1" smtClean="0"/>
              <a:t>rt</a:t>
            </a:r>
            <a:r>
              <a:rPr lang="en-US" sz="2400" dirty="0" smtClean="0"/>
              <a:t> </a:t>
            </a:r>
            <a:r>
              <a:rPr lang="hu-HU" sz="2400" dirty="0" smtClean="0"/>
              <a:t>M</a:t>
            </a:r>
            <a:r>
              <a:rPr lang="en-US" sz="2400" dirty="0" err="1" smtClean="0"/>
              <a:t>useum</a:t>
            </a:r>
            <a:r>
              <a:rPr lang="en-US" sz="2400" dirty="0" smtClean="0"/>
              <a:t> </a:t>
            </a:r>
            <a:r>
              <a:rPr lang="hu-HU" sz="2400" dirty="0" smtClean="0"/>
              <a:t>N</a:t>
            </a:r>
            <a:r>
              <a:rPr lang="en-US" sz="2400" dirty="0" err="1" smtClean="0"/>
              <a:t>ew</a:t>
            </a:r>
            <a:r>
              <a:rPr lang="en-US" sz="2400" dirty="0" smtClean="0"/>
              <a:t> </a:t>
            </a:r>
            <a:r>
              <a:rPr lang="hu-HU" sz="2400" dirty="0" err="1" smtClean="0"/>
              <a:t>Y</a:t>
            </a:r>
            <a:r>
              <a:rPr lang="en-US" sz="2400" dirty="0" err="1" smtClean="0"/>
              <a:t>ork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wga.hu/art/b/bouts/dirk_e/1/3resurre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478072" y="0"/>
            <a:ext cx="5665928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06882"/>
            <a:ext cx="3491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BOUTS, DIERIC THE ELDER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RESURRECTION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1450-60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Tempera on </a:t>
            </a:r>
            <a:r>
              <a:rPr lang="en-US" sz="2400" dirty="0" err="1" smtClean="0"/>
              <a:t>canva</a:t>
            </a:r>
            <a:r>
              <a:rPr lang="hu-HU" sz="2400" dirty="0" smtClean="0"/>
              <a:t>s </a:t>
            </a:r>
          </a:p>
          <a:p>
            <a:pPr algn="ctr"/>
            <a:r>
              <a:rPr lang="en-US" sz="2400" dirty="0" smtClean="0"/>
              <a:t>89 </a:t>
            </a:r>
            <a:r>
              <a:rPr lang="en-US" sz="2400" dirty="0"/>
              <a:t>x 72,5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Norton Simon Museum of Art, Pasadena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wga.hu/art/m/mantegna/04/zeno3p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619238" y="1124744"/>
            <a:ext cx="7905523" cy="573325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MANTEGNA, ANDREA</a:t>
            </a:r>
            <a:r>
              <a:rPr lang="hu-HU" sz="2400" b="1" dirty="0" smtClean="0"/>
              <a:t>: </a:t>
            </a:r>
            <a:r>
              <a:rPr lang="fr-FR" sz="2400" b="1" dirty="0" smtClean="0"/>
              <a:t>RESURRECTION</a:t>
            </a:r>
            <a:r>
              <a:rPr lang="hu-HU" sz="2400" b="1" dirty="0" smtClean="0"/>
              <a:t>, </a:t>
            </a:r>
            <a:r>
              <a:rPr lang="fr-FR" sz="2400" dirty="0" smtClean="0"/>
              <a:t>1457-59</a:t>
            </a:r>
            <a:br>
              <a:rPr lang="fr-FR" sz="2400" dirty="0" smtClean="0"/>
            </a:br>
            <a:r>
              <a:rPr lang="fr-FR" sz="2400" dirty="0"/>
              <a:t>Tempera on panel, 71 x 94 </a:t>
            </a:r>
            <a:r>
              <a:rPr lang="fr-FR" sz="2400" dirty="0" smtClean="0"/>
              <a:t>cm</a:t>
            </a:r>
            <a:r>
              <a:rPr lang="hu-HU" sz="2400" dirty="0" smtClean="0"/>
              <a:t>, </a:t>
            </a:r>
            <a:r>
              <a:rPr lang="fr-FR" sz="2400" dirty="0" smtClean="0"/>
              <a:t>Musée </a:t>
            </a:r>
            <a:r>
              <a:rPr lang="fr-FR" sz="2400" dirty="0"/>
              <a:t>des Beaux-Arts, Tours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wga.hu/art/p/piero/3/08resur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004858" y="0"/>
            <a:ext cx="6139142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3131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/>
              <a:t>PIERO DELLA FRANCESCA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RESURRECTION</a:t>
            </a:r>
            <a:br>
              <a:rPr lang="it-IT" sz="2400" b="1" dirty="0" smtClean="0"/>
            </a:br>
            <a:r>
              <a:rPr lang="it-IT" sz="2400" dirty="0"/>
              <a:t>1463-65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Mural in fresco and </a:t>
            </a:r>
            <a:r>
              <a:rPr lang="it-IT" sz="2400" dirty="0" smtClean="0"/>
              <a:t>tempera</a:t>
            </a:r>
            <a:endParaRPr lang="hu-HU" sz="2400" dirty="0" smtClean="0"/>
          </a:p>
          <a:p>
            <a:pPr algn="ctr"/>
            <a:r>
              <a:rPr lang="it-IT" sz="2400" dirty="0" smtClean="0"/>
              <a:t> </a:t>
            </a:r>
            <a:r>
              <a:rPr lang="it-IT" sz="2400" dirty="0"/>
              <a:t>225 x 200 cm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>Pinacoteca Comunale, Sansepolcro</a:t>
            </a:r>
            <a:endParaRPr lang="hu-HU" sz="2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Fényűző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2770</TotalTime>
  <Words>562</Words>
  <Application>Microsoft Office PowerPoint</Application>
  <PresentationFormat>Diavetítés a képernyőre (4:3 oldalarány)</PresentationFormat>
  <Paragraphs>199</Paragraphs>
  <Slides>59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0" baseType="lpstr">
      <vt:lpstr>Office-téma</vt:lpstr>
      <vt:lpstr> RESURRECTION (FELTÁMADÁS) 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RESURRECTION </dc:title>
  <dc:creator>.Piroska</dc:creator>
  <cp:lastModifiedBy>.Piroska</cp:lastModifiedBy>
  <cp:revision>303</cp:revision>
  <dcterms:created xsi:type="dcterms:W3CDTF">2018-01-09T17:37:58Z</dcterms:created>
  <dcterms:modified xsi:type="dcterms:W3CDTF">2024-06-13T17:42:58Z</dcterms:modified>
</cp:coreProperties>
</file>