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57" r:id="rId3"/>
    <p:sldId id="337" r:id="rId4"/>
    <p:sldId id="265" r:id="rId5"/>
    <p:sldId id="266" r:id="rId6"/>
    <p:sldId id="267" r:id="rId7"/>
    <p:sldId id="268" r:id="rId8"/>
    <p:sldId id="270" r:id="rId9"/>
    <p:sldId id="271" r:id="rId10"/>
    <p:sldId id="272" r:id="rId11"/>
    <p:sldId id="273" r:id="rId12"/>
    <p:sldId id="264" r:id="rId13"/>
    <p:sldId id="259" r:id="rId14"/>
    <p:sldId id="274" r:id="rId15"/>
    <p:sldId id="275" r:id="rId16"/>
    <p:sldId id="276" r:id="rId17"/>
    <p:sldId id="261" r:id="rId18"/>
    <p:sldId id="262" r:id="rId19"/>
    <p:sldId id="277" r:id="rId20"/>
    <p:sldId id="278" r:id="rId21"/>
    <p:sldId id="260" r:id="rId22"/>
    <p:sldId id="279" r:id="rId23"/>
    <p:sldId id="280" r:id="rId24"/>
    <p:sldId id="281" r:id="rId25"/>
    <p:sldId id="263"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69" r:id="rId40"/>
    <p:sldId id="295" r:id="rId41"/>
    <p:sldId id="296" r:id="rId42"/>
    <p:sldId id="297" r:id="rId43"/>
    <p:sldId id="298" r:id="rId44"/>
    <p:sldId id="299" r:id="rId45"/>
    <p:sldId id="301"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6" r:id="rId69"/>
    <p:sldId id="336" r:id="rId70"/>
    <p:sldId id="325" r:id="rId71"/>
    <p:sldId id="333" r:id="rId72"/>
    <p:sldId id="332" r:id="rId73"/>
    <p:sldId id="335" r:id="rId74"/>
    <p:sldId id="327" r:id="rId75"/>
    <p:sldId id="328" r:id="rId76"/>
    <p:sldId id="329" r:id="rId77"/>
    <p:sldId id="330" r:id="rId78"/>
    <p:sldId id="331" r:id="rId79"/>
    <p:sldId id="258" r:id="rId80"/>
    <p:sldId id="334" r:id="rId8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106" d="100"/>
          <a:sy n="106" d="100"/>
        </p:scale>
        <p:origin x="-67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25E8A-C4B0-4FDE-9A63-F29DEF67307C}" type="datetimeFigureOut">
              <a:rPr lang="hu-HU" smtClean="0"/>
              <a:t>2026. 04. 18.</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CC61D-60A7-42AE-B667-5CB39195280D}" type="slidenum">
              <a:rPr lang="hu-HU" smtClean="0"/>
              <a:t>‹#›</a:t>
            </a:fld>
            <a:endParaRPr lang="hu-HU"/>
          </a:p>
        </p:txBody>
      </p:sp>
    </p:spTree>
    <p:extLst>
      <p:ext uri="{BB962C8B-B14F-4D97-AF65-F5344CB8AC3E}">
        <p14:creationId xmlns:p14="http://schemas.microsoft.com/office/powerpoint/2010/main" val="240374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02D5E48D-E2FC-49E7-8311-74EA37628FE5}" type="slidenum">
              <a:rPr lang="hu-HU" smtClean="0"/>
              <a:t>31</a:t>
            </a:fld>
            <a:endParaRPr lang="hu-HU"/>
          </a:p>
        </p:txBody>
      </p:sp>
    </p:spTree>
    <p:extLst>
      <p:ext uri="{BB962C8B-B14F-4D97-AF65-F5344CB8AC3E}">
        <p14:creationId xmlns:p14="http://schemas.microsoft.com/office/powerpoint/2010/main" val="355067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886B41F7-0E3A-B80C-5036-2CF6E292C4E2}"/>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xmlns="" id="{BD607493-DEBF-F459-C55D-926F1175F0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xmlns="" id="{1D1AB830-4F7B-D144-CDB3-C93F551B61EC}"/>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5" name="Élőláb helye 4">
            <a:extLst>
              <a:ext uri="{FF2B5EF4-FFF2-40B4-BE49-F238E27FC236}">
                <a16:creationId xmlns:a16="http://schemas.microsoft.com/office/drawing/2014/main" xmlns="" id="{E5AC97B6-FFBD-FC3F-CD85-E8B2A41A9CC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5772353B-FDCD-D3ED-0552-7895F1947B99}"/>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43403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0AB9CB74-CA8D-240D-A9E5-68CCE2AB2CA0}"/>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08CCEA5F-BFEA-D0BF-3DBA-5F08006F3783}"/>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4327ABA0-3E70-38F9-5427-4BA68C24EC3F}"/>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5" name="Élőláb helye 4">
            <a:extLst>
              <a:ext uri="{FF2B5EF4-FFF2-40B4-BE49-F238E27FC236}">
                <a16:creationId xmlns:a16="http://schemas.microsoft.com/office/drawing/2014/main" xmlns="" id="{2C597BC6-7077-05FF-D944-1927E5302E8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3F7C7393-3602-0314-E593-0DA84321DD12}"/>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3341539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A079CCA7-13FD-591B-0C58-DAAC12935B31}"/>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4DE7E639-5EBA-FEAE-BFCE-815D8699C6D5}"/>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0DB9FFF2-D485-A6CD-FEA6-4E3AE165B42F}"/>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5" name="Élőláb helye 4">
            <a:extLst>
              <a:ext uri="{FF2B5EF4-FFF2-40B4-BE49-F238E27FC236}">
                <a16:creationId xmlns:a16="http://schemas.microsoft.com/office/drawing/2014/main" xmlns="" id="{F6ED3130-3246-396C-1A93-24CBCFD2114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062D324A-6936-E477-2208-42B8EEC714D4}"/>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300772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4CFB28A-A1D8-9430-B363-6368434777B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2ED62BE7-C5BC-31EB-CBD6-FCCF4339B225}"/>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9E458FA6-56ED-6751-67F8-CC6CDB99C7E1}"/>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5" name="Élőláb helye 4">
            <a:extLst>
              <a:ext uri="{FF2B5EF4-FFF2-40B4-BE49-F238E27FC236}">
                <a16:creationId xmlns:a16="http://schemas.microsoft.com/office/drawing/2014/main" xmlns="" id="{B69799AC-2C81-6220-92CA-2B83928D734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8A26DB49-C2EB-F64F-8F39-8C8E46EA04C7}"/>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60815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904719D-6542-F7A9-8A6D-888FE599E5F6}"/>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1AC6B4BD-16C8-D66F-0895-3F262BA1B0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xmlns="" id="{A49BD0D6-051E-7AF2-1393-18F6588C1F47}"/>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5" name="Élőláb helye 4">
            <a:extLst>
              <a:ext uri="{FF2B5EF4-FFF2-40B4-BE49-F238E27FC236}">
                <a16:creationId xmlns:a16="http://schemas.microsoft.com/office/drawing/2014/main" xmlns="" id="{2AA1C1B5-68E4-5E3F-BED8-98FA8DF2807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A7DB3E3E-AF3E-9191-561C-3D01E7B960FF}"/>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259965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D88CB6BF-D720-BC82-B8D5-0652903086A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2D7F0584-56E1-0808-8D0E-9996539AD794}"/>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429C9DF9-2FD9-C3B0-0F5D-458AD619C494}"/>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39537BB3-73E5-1423-11B1-5375A943CA76}"/>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6" name="Élőláb helye 5">
            <a:extLst>
              <a:ext uri="{FF2B5EF4-FFF2-40B4-BE49-F238E27FC236}">
                <a16:creationId xmlns:a16="http://schemas.microsoft.com/office/drawing/2014/main" xmlns="" id="{AD53F340-E7A4-DB1F-734C-FF6C2808E944}"/>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CF9F76C7-2CCB-CE6E-6368-23796A5CD539}"/>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2038583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CA4779A2-0C5B-5959-60CA-177B1919F858}"/>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xmlns="" id="{E1BFA692-A4CC-56B5-4525-CC8524EB6D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xmlns="" id="{E876C001-577D-E7BB-CEF9-7FF6FB981663}"/>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89C43D13-CDD8-77A2-D0B7-B16524723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xmlns="" id="{A6689C9B-1C01-2009-3752-14091EDA961A}"/>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xmlns="" id="{8335AA10-413E-A82A-2DAD-76FDA785F8BC}"/>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8" name="Élőláb helye 7">
            <a:extLst>
              <a:ext uri="{FF2B5EF4-FFF2-40B4-BE49-F238E27FC236}">
                <a16:creationId xmlns:a16="http://schemas.microsoft.com/office/drawing/2014/main" xmlns="" id="{C89B3EC0-4467-4F06-7A09-0A9CB0F4BBBF}"/>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xmlns="" id="{C4CD1E97-2508-DE5B-5790-C986DE0EE19D}"/>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210132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4D038410-323C-0D79-7990-083B45258345}"/>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xmlns="" id="{5D6E4D3F-8A42-B492-37D5-0BC9F0528EFA}"/>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4" name="Élőláb helye 3">
            <a:extLst>
              <a:ext uri="{FF2B5EF4-FFF2-40B4-BE49-F238E27FC236}">
                <a16:creationId xmlns:a16="http://schemas.microsoft.com/office/drawing/2014/main" xmlns="" id="{B61FC3F3-26FD-94DB-FB12-204B61DAA116}"/>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xmlns="" id="{C6FD7F8E-A9EF-7354-1090-9C6410B917AA}"/>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201959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xmlns="" id="{7A09270A-7EE7-08FF-38FB-C18BA4A429ED}"/>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3" name="Élőláb helye 2">
            <a:extLst>
              <a:ext uri="{FF2B5EF4-FFF2-40B4-BE49-F238E27FC236}">
                <a16:creationId xmlns:a16="http://schemas.microsoft.com/office/drawing/2014/main" xmlns="" id="{25D9AED3-6D58-3990-7CE6-0DC7E345B607}"/>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xmlns="" id="{687EE050-EBEE-8D16-0E1D-737D11FFAC51}"/>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1502760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7A7EAEA8-A2C9-45AC-8CE2-1BDA1644897A}"/>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B202AEA5-4B14-4418-2332-EF3835262F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99BA2346-3751-2C38-44FB-D529AA621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4919423A-E126-8E08-B3C0-DC1AA44BA9CB}"/>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6" name="Élőláb helye 5">
            <a:extLst>
              <a:ext uri="{FF2B5EF4-FFF2-40B4-BE49-F238E27FC236}">
                <a16:creationId xmlns:a16="http://schemas.microsoft.com/office/drawing/2014/main" xmlns="" id="{130A87EB-6E62-8F0E-C7FA-081F64FBFA8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77A95252-4A22-99A1-5EAC-3E74B431DD7D}"/>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263409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706EB1B6-62FA-581C-A529-C9D83CE4BF0B}"/>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E171D946-1BA2-E2EE-15B6-1093D871D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xmlns="" id="{45A06EC9-F44F-44F0-CBC6-8E388BB37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9C2B843C-6D33-3E1C-5EE8-DD99BD34F7AA}"/>
              </a:ext>
            </a:extLst>
          </p:cNvPr>
          <p:cNvSpPr>
            <a:spLocks noGrp="1"/>
          </p:cNvSpPr>
          <p:nvPr>
            <p:ph type="dt" sz="half" idx="10"/>
          </p:nvPr>
        </p:nvSpPr>
        <p:spPr/>
        <p:txBody>
          <a:bodyPr/>
          <a:lstStyle/>
          <a:p>
            <a:fld id="{6326F80E-DF2B-4119-8E4F-95DD34D17218}" type="datetimeFigureOut">
              <a:rPr lang="hu-HU" smtClean="0"/>
              <a:t>2026. 04. 18.</a:t>
            </a:fld>
            <a:endParaRPr lang="hu-HU"/>
          </a:p>
        </p:txBody>
      </p:sp>
      <p:sp>
        <p:nvSpPr>
          <p:cNvPr id="6" name="Élőláb helye 5">
            <a:extLst>
              <a:ext uri="{FF2B5EF4-FFF2-40B4-BE49-F238E27FC236}">
                <a16:creationId xmlns:a16="http://schemas.microsoft.com/office/drawing/2014/main" xmlns="" id="{3A8CB500-E825-B4DB-A1D6-386B40151127}"/>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3773D7E4-C252-F873-0C33-EFB3EE023696}"/>
              </a:ext>
            </a:extLst>
          </p:cNvPr>
          <p:cNvSpPr>
            <a:spLocks noGrp="1"/>
          </p:cNvSpPr>
          <p:nvPr>
            <p:ph type="sldNum" sz="quarter" idx="12"/>
          </p:nvPr>
        </p:nvSpPr>
        <p:spPr/>
        <p:txBody>
          <a:bodyPr/>
          <a:lstStyle/>
          <a:p>
            <a:fld id="{B85B610B-6018-4E60-9902-22357D016F86}" type="slidenum">
              <a:rPr lang="hu-HU" smtClean="0"/>
              <a:t>‹#›</a:t>
            </a:fld>
            <a:endParaRPr lang="hu-HU"/>
          </a:p>
        </p:txBody>
      </p:sp>
    </p:spTree>
    <p:extLst>
      <p:ext uri="{BB962C8B-B14F-4D97-AF65-F5344CB8AC3E}">
        <p14:creationId xmlns:p14="http://schemas.microsoft.com/office/powerpoint/2010/main" val="70428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xmlns="" id="{EBBC0160-B9BF-68AA-8FAF-58C10E1EA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xmlns="" id="{C3542DDF-B924-C5E5-7C95-D8EF8C546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47D77A0F-EA41-8CCB-CAE6-2B15E9AC4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26F80E-DF2B-4119-8E4F-95DD34D17218}" type="datetimeFigureOut">
              <a:rPr lang="hu-HU" smtClean="0"/>
              <a:t>2026. 04. 18.</a:t>
            </a:fld>
            <a:endParaRPr lang="hu-HU"/>
          </a:p>
        </p:txBody>
      </p:sp>
      <p:sp>
        <p:nvSpPr>
          <p:cNvPr id="5" name="Élőláb helye 4">
            <a:extLst>
              <a:ext uri="{FF2B5EF4-FFF2-40B4-BE49-F238E27FC236}">
                <a16:creationId xmlns:a16="http://schemas.microsoft.com/office/drawing/2014/main" xmlns="" id="{36D3F80E-B20F-415D-B14D-442706337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xmlns="" id="{01505115-7C17-C120-F5C0-F59DA20C3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5B610B-6018-4E60-9902-22357D016F86}" type="slidenum">
              <a:rPr lang="hu-HU" smtClean="0"/>
              <a:t>‹#›</a:t>
            </a:fld>
            <a:endParaRPr lang="hu-HU"/>
          </a:p>
        </p:txBody>
      </p:sp>
    </p:spTree>
    <p:extLst>
      <p:ext uri="{BB962C8B-B14F-4D97-AF65-F5344CB8AC3E}">
        <p14:creationId xmlns:p14="http://schemas.microsoft.com/office/powerpoint/2010/main" val="112670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hu.wikipedia.org/wiki/Als&#243;h&#225;z" TargetMode="External"/><Relationship Id="rId3" Type="http://schemas.openxmlformats.org/officeDocument/2006/relationships/hyperlink" Target="https://hu.wikipedia.org/wiki/Orsz&#225;ggy&#369;l&#233;s" TargetMode="External"/><Relationship Id="rId7" Type="http://schemas.openxmlformats.org/officeDocument/2006/relationships/hyperlink" Target="https://hu.wikipedia.org/wiki/K&#233;pvisel&#337;h&#225;z_(Magyar_Kir&#225;lys&#225;g)" TargetMode="External"/><Relationship Id="rId12" Type="http://schemas.openxmlformats.org/officeDocument/2006/relationships/hyperlink" Target="https://hu.wikipedia.org/wiki/B&#250;tor" TargetMode="External"/><Relationship Id="rId2" Type="http://schemas.openxmlformats.org/officeDocument/2006/relationships/hyperlink" Target="https://hu.wikipedia.org/wiki/1860-as_&#233;vek" TargetMode="External"/><Relationship Id="rId1" Type="http://schemas.openxmlformats.org/officeDocument/2006/relationships/slideLayout" Target="../slideLayouts/slideLayout7.xml"/><Relationship Id="rId6" Type="http://schemas.openxmlformats.org/officeDocument/2006/relationships/hyperlink" Target="https://hu.wikipedia.org/wiki/1865" TargetMode="External"/><Relationship Id="rId11" Type="http://schemas.openxmlformats.org/officeDocument/2006/relationships/hyperlink" Target="https://hu.wikipedia.org/wiki/Osztr&#225;kok" TargetMode="External"/><Relationship Id="rId5" Type="http://schemas.openxmlformats.org/officeDocument/2006/relationships/hyperlink" Target="https://hu.wikipedia.org/wiki/Magyar_Nemzeti_M&#250;zeum" TargetMode="External"/><Relationship Id="rId10" Type="http://schemas.openxmlformats.org/officeDocument/2006/relationships/hyperlink" Target="https://hu.wikipedia.org/wiki/Ybl_Mikl&#243;s" TargetMode="External"/><Relationship Id="rId4" Type="http://schemas.openxmlformats.org/officeDocument/2006/relationships/hyperlink" Target="https://hu.wikipedia.org/wiki/Pozsony" TargetMode="External"/><Relationship Id="rId9" Type="http://schemas.openxmlformats.org/officeDocument/2006/relationships/hyperlink" Target="https://hu.wikipedia.org/wiki/Fels&#337;h&#225;z"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hu.wikipedia.org/wiki/Steindl_Imre" TargetMode="External"/><Relationship Id="rId3" Type="http://schemas.openxmlformats.org/officeDocument/2006/relationships/hyperlink" Target="https://hu.wikipedia.org/wiki/&#193;prilis_14." TargetMode="External"/><Relationship Id="rId7" Type="http://schemas.openxmlformats.org/officeDocument/2006/relationships/hyperlink" Target="https://hu.wikipedia.org/wiki/1870" TargetMode="External"/><Relationship Id="rId12" Type="http://schemas.openxmlformats.org/officeDocument/2006/relationships/hyperlink" Target="https://hu.wikipedia.org/wiki/Budapesti_Olasz_Kult%C3%BArint%C3%A9zet#cite_note-1" TargetMode="External"/><Relationship Id="rId2" Type="http://schemas.openxmlformats.org/officeDocument/2006/relationships/hyperlink" Target="https://hu.wikipedia.org/wiki/1866" TargetMode="External"/><Relationship Id="rId1" Type="http://schemas.openxmlformats.org/officeDocument/2006/relationships/slideLayout" Target="../slideLayouts/slideLayout7.xml"/><Relationship Id="rId6" Type="http://schemas.openxmlformats.org/officeDocument/2006/relationships/hyperlink" Target="https://hu.wikipedia.org/wiki/Miksz&#225;th_K&#225;lm&#225;n_(&#237;r&#243;)" TargetMode="External"/><Relationship Id="rId11" Type="http://schemas.openxmlformats.org/officeDocument/2006/relationships/hyperlink" Target="https://hu.wikipedia.org/wiki/1960-as_&#233;vek" TargetMode="External"/><Relationship Id="rId5" Type="http://schemas.openxmlformats.org/officeDocument/2006/relationships/hyperlink" Target="https://hu.wikipedia.org/wiki/Akusztika" TargetMode="External"/><Relationship Id="rId10" Type="http://schemas.openxmlformats.org/officeDocument/2006/relationships/hyperlink" Target="https://hu.wikipedia.org/wiki/1902" TargetMode="External"/><Relationship Id="rId4" Type="http://schemas.openxmlformats.org/officeDocument/2006/relationships/hyperlink" Target="https://hu.wikipedia.org/wiki/B&#233;cs" TargetMode="External"/><Relationship Id="rId9" Type="http://schemas.openxmlformats.org/officeDocument/2006/relationships/hyperlink" Target="https://hu.wikipedia.org/wiki/Orsz&#225;gh&#225;z"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hu.wikipedia.org/wiki/F&#225;jl:Budapesti_Olasz_Kult&#250;rint&#233;zet_-_l&#233;gi_fot&#243;.jp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hu.wikipedia.org/wiki/F&#225;jl:OlaszIntezetFotoThalerTamas.jp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QM5bVkA58c?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Lt3XJjoiCOI?feature=oembed"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2BF4F33-5882-1A56-36A4-8CAE78BCE7D8}"/>
              </a:ext>
            </a:extLst>
          </p:cNvPr>
          <p:cNvSpPr>
            <a:spLocks noGrp="1"/>
          </p:cNvSpPr>
          <p:nvPr>
            <p:ph type="ctrTitle"/>
          </p:nvPr>
        </p:nvSpPr>
        <p:spPr/>
        <p:txBody>
          <a:bodyPr/>
          <a:lstStyle/>
          <a:p>
            <a:r>
              <a:rPr lang="hu-HU" dirty="0"/>
              <a:t>Ybl Miklós</a:t>
            </a:r>
            <a:br>
              <a:rPr lang="hu-HU" dirty="0"/>
            </a:br>
            <a:r>
              <a:rPr lang="hu-HU" dirty="0"/>
              <a:t>Steindl Imre</a:t>
            </a:r>
          </a:p>
        </p:txBody>
      </p:sp>
      <p:sp>
        <p:nvSpPr>
          <p:cNvPr id="4" name="Szövegdoboz 3">
            <a:extLst>
              <a:ext uri="{FF2B5EF4-FFF2-40B4-BE49-F238E27FC236}">
                <a16:creationId xmlns:a16="http://schemas.microsoft.com/office/drawing/2014/main" xmlns="" id="{9F1EB2F7-3851-00CF-4336-E7203DB3C2A2}"/>
              </a:ext>
            </a:extLst>
          </p:cNvPr>
          <p:cNvSpPr txBox="1"/>
          <p:nvPr/>
        </p:nvSpPr>
        <p:spPr>
          <a:xfrm>
            <a:off x="773723" y="5732585"/>
            <a:ext cx="1813317" cy="369332"/>
          </a:xfrm>
          <a:prstGeom prst="rect">
            <a:avLst/>
          </a:prstGeom>
          <a:noFill/>
        </p:spPr>
        <p:txBody>
          <a:bodyPr wrap="none" rtlCol="0">
            <a:spAutoFit/>
          </a:bodyPr>
          <a:lstStyle/>
          <a:p>
            <a:r>
              <a:rPr lang="hu-HU" dirty="0"/>
              <a:t>2026. </a:t>
            </a:r>
            <a:r>
              <a:rPr lang="hu-HU"/>
              <a:t>április  AM</a:t>
            </a:r>
            <a:endParaRPr lang="hu-HU" dirty="0"/>
          </a:p>
        </p:txBody>
      </p:sp>
    </p:spTree>
    <p:extLst>
      <p:ext uri="{BB962C8B-B14F-4D97-AF65-F5344CB8AC3E}">
        <p14:creationId xmlns:p14="http://schemas.microsoft.com/office/powerpoint/2010/main" val="2472107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DCFD347F-C5D4-72E3-47B1-0E7B0F28C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48" y="92177"/>
            <a:ext cx="8898194" cy="667364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57A4CA3-3091-8471-7667-FCCAC1F2EF18}"/>
              </a:ext>
            </a:extLst>
          </p:cNvPr>
          <p:cNvSpPr txBox="1"/>
          <p:nvPr/>
        </p:nvSpPr>
        <p:spPr>
          <a:xfrm>
            <a:off x="9320981" y="540774"/>
            <a:ext cx="1775166" cy="646331"/>
          </a:xfrm>
          <a:prstGeom prst="rect">
            <a:avLst/>
          </a:prstGeom>
          <a:noFill/>
        </p:spPr>
        <p:txBody>
          <a:bodyPr wrap="none" rtlCol="0">
            <a:spAutoFit/>
          </a:bodyPr>
          <a:lstStyle/>
          <a:p>
            <a:r>
              <a:rPr lang="hu-HU" dirty="0"/>
              <a:t>Festetics Palota</a:t>
            </a:r>
          </a:p>
          <a:p>
            <a:r>
              <a:rPr lang="hu-HU" dirty="0"/>
              <a:t>Udvar</a:t>
            </a:r>
          </a:p>
        </p:txBody>
      </p:sp>
    </p:spTree>
    <p:extLst>
      <p:ext uri="{BB962C8B-B14F-4D97-AF65-F5344CB8AC3E}">
        <p14:creationId xmlns:p14="http://schemas.microsoft.com/office/powerpoint/2010/main" val="2270001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D7F58AFA-4FEC-E4F7-F0F7-D5AE0C619090}"/>
              </a:ext>
            </a:extLst>
          </p:cNvPr>
          <p:cNvSpPr txBox="1"/>
          <p:nvPr/>
        </p:nvSpPr>
        <p:spPr>
          <a:xfrm>
            <a:off x="473678" y="2967335"/>
            <a:ext cx="11857703" cy="923330"/>
          </a:xfrm>
          <a:prstGeom prst="rect">
            <a:avLst/>
          </a:prstGeom>
          <a:noFill/>
        </p:spPr>
        <p:txBody>
          <a:bodyPr wrap="square">
            <a:spAutoFit/>
          </a:bodyPr>
          <a:lstStyle/>
          <a:p>
            <a:r>
              <a:rPr lang="hu-HU" dirty="0"/>
              <a:t>Az 1873-ban, neoreneszánsz stílusban épült,</a:t>
            </a:r>
            <a:r>
              <a:rPr lang="hu-HU" b="1" dirty="0"/>
              <a:t> eredetileg kétemeletes Nagyszállót a fürdővendégek részére hozták létre,</a:t>
            </a:r>
            <a:r>
              <a:rPr lang="hu-HU" dirty="0"/>
              <a:t> 162 szobával, pompás berendezéssel, a fürdőszobákba bevezetett gyógyvízzel, tündöklő földszinti társalgóteremmel, könyvtárral, orvosi rendelővel és </a:t>
            </a:r>
            <a:r>
              <a:rPr lang="hu-HU" b="1" dirty="0"/>
              <a:t>a kor legnagyobb kényelmével felszerelve.</a:t>
            </a:r>
            <a:endParaRPr lang="hu-HU" dirty="0"/>
          </a:p>
        </p:txBody>
      </p:sp>
      <p:sp>
        <p:nvSpPr>
          <p:cNvPr id="4" name="Szövegdoboz 3">
            <a:extLst>
              <a:ext uri="{FF2B5EF4-FFF2-40B4-BE49-F238E27FC236}">
                <a16:creationId xmlns:a16="http://schemas.microsoft.com/office/drawing/2014/main" xmlns="" id="{7553D03C-00CF-E927-C5C1-11C720B5F20D}"/>
              </a:ext>
            </a:extLst>
          </p:cNvPr>
          <p:cNvSpPr txBox="1"/>
          <p:nvPr/>
        </p:nvSpPr>
        <p:spPr>
          <a:xfrm>
            <a:off x="688474" y="2093960"/>
            <a:ext cx="2608535" cy="369332"/>
          </a:xfrm>
          <a:prstGeom prst="rect">
            <a:avLst/>
          </a:prstGeom>
          <a:noFill/>
        </p:spPr>
        <p:txBody>
          <a:bodyPr wrap="none" rtlCol="0">
            <a:spAutoFit/>
          </a:bodyPr>
          <a:lstStyle/>
          <a:p>
            <a:r>
              <a:rPr lang="hu-HU" dirty="0"/>
              <a:t>Margit szigeti Nagyszálló</a:t>
            </a:r>
          </a:p>
        </p:txBody>
      </p:sp>
    </p:spTree>
    <p:extLst>
      <p:ext uri="{BB962C8B-B14F-4D97-AF65-F5344CB8AC3E}">
        <p14:creationId xmlns:p14="http://schemas.microsoft.com/office/powerpoint/2010/main" val="80597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F14B659-F5FE-71FC-DC5C-64EC127B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2333625"/>
            <a:ext cx="8572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FAE1CC08-9BB5-085D-93A0-F44CD7A881CE}"/>
              </a:ext>
            </a:extLst>
          </p:cNvPr>
          <p:cNvSpPr txBox="1"/>
          <p:nvPr/>
        </p:nvSpPr>
        <p:spPr>
          <a:xfrm>
            <a:off x="1459684" y="4915949"/>
            <a:ext cx="3059877" cy="369332"/>
          </a:xfrm>
          <a:prstGeom prst="rect">
            <a:avLst/>
          </a:prstGeom>
          <a:noFill/>
        </p:spPr>
        <p:txBody>
          <a:bodyPr wrap="none" rtlCol="0">
            <a:spAutoFit/>
          </a:bodyPr>
          <a:lstStyle/>
          <a:p>
            <a:r>
              <a:rPr lang="hu-HU" dirty="0"/>
              <a:t>Margitszigeti fürdőtelep terve</a:t>
            </a:r>
          </a:p>
        </p:txBody>
      </p:sp>
    </p:spTree>
    <p:extLst>
      <p:ext uri="{BB962C8B-B14F-4D97-AF65-F5344CB8AC3E}">
        <p14:creationId xmlns:p14="http://schemas.microsoft.com/office/powerpoint/2010/main" val="96912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1761EB0F-FDCA-6A29-67DE-8FDEF66F5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76366"/>
            <a:ext cx="8096250" cy="56007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293B50D-5AB7-8DF5-1561-27F93927309A}"/>
              </a:ext>
            </a:extLst>
          </p:cNvPr>
          <p:cNvSpPr txBox="1"/>
          <p:nvPr/>
        </p:nvSpPr>
        <p:spPr>
          <a:xfrm>
            <a:off x="8674217" y="696286"/>
            <a:ext cx="3196205" cy="369332"/>
          </a:xfrm>
          <a:prstGeom prst="rect">
            <a:avLst/>
          </a:prstGeom>
          <a:noFill/>
        </p:spPr>
        <p:txBody>
          <a:bodyPr wrap="square" rtlCol="0">
            <a:spAutoFit/>
          </a:bodyPr>
          <a:lstStyle/>
          <a:p>
            <a:r>
              <a:rPr lang="hu-HU" dirty="0"/>
              <a:t>Margitszigeti Nagyszálló</a:t>
            </a:r>
          </a:p>
        </p:txBody>
      </p:sp>
    </p:spTree>
    <p:extLst>
      <p:ext uri="{BB962C8B-B14F-4D97-AF65-F5344CB8AC3E}">
        <p14:creationId xmlns:p14="http://schemas.microsoft.com/office/powerpoint/2010/main" val="727572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A29C6C7-AE2C-81BB-6D34-FAF0B97C0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85" y="85879"/>
            <a:ext cx="8096250" cy="578167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xmlns="" id="{7B565BB6-B62B-44F8-94CA-60A29258A476}"/>
              </a:ext>
            </a:extLst>
          </p:cNvPr>
          <p:cNvSpPr txBox="1"/>
          <p:nvPr/>
        </p:nvSpPr>
        <p:spPr>
          <a:xfrm>
            <a:off x="8632723" y="1789471"/>
            <a:ext cx="2992355" cy="1754326"/>
          </a:xfrm>
          <a:prstGeom prst="rect">
            <a:avLst/>
          </a:prstGeom>
          <a:noFill/>
        </p:spPr>
        <p:txBody>
          <a:bodyPr wrap="square" rtlCol="0">
            <a:spAutoFit/>
          </a:bodyPr>
          <a:lstStyle/>
          <a:p>
            <a:r>
              <a:rPr lang="hu-HU" dirty="0"/>
              <a:t>Margit szigeti Nagyszálló, </a:t>
            </a:r>
          </a:p>
          <a:p>
            <a:r>
              <a:rPr lang="hu-HU" dirty="0"/>
              <a:t>a felvétel 1880-1890 között készült.</a:t>
            </a:r>
          </a:p>
          <a:p>
            <a:r>
              <a:rPr lang="hu-HU" dirty="0"/>
              <a:t> Fotó: </a:t>
            </a:r>
            <a:r>
              <a:rPr lang="hu-HU" dirty="0" err="1"/>
              <a:t>Fortepan</a:t>
            </a:r>
            <a:r>
              <a:rPr lang="hu-HU" dirty="0"/>
              <a:t>/Budapest Főváros Levéltára/</a:t>
            </a:r>
            <a:r>
              <a:rPr lang="hu-HU" dirty="0" err="1"/>
              <a:t>Klösz</a:t>
            </a:r>
            <a:r>
              <a:rPr lang="hu-HU" dirty="0"/>
              <a:t> György fényképei</a:t>
            </a:r>
          </a:p>
        </p:txBody>
      </p:sp>
    </p:spTree>
    <p:extLst>
      <p:ext uri="{BB962C8B-B14F-4D97-AF65-F5344CB8AC3E}">
        <p14:creationId xmlns:p14="http://schemas.microsoft.com/office/powerpoint/2010/main" val="36852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D4937B58-2E39-DB48-9DDD-D06D1D6139D6}"/>
              </a:ext>
            </a:extLst>
          </p:cNvPr>
          <p:cNvSpPr>
            <a:spLocks noGrp="1"/>
          </p:cNvSpPr>
          <p:nvPr>
            <p:ph type="ctrTitle"/>
          </p:nvPr>
        </p:nvSpPr>
        <p:spPr/>
        <p:txBody>
          <a:bodyPr/>
          <a:lstStyle/>
          <a:p>
            <a:r>
              <a:rPr lang="hu-HU" dirty="0"/>
              <a:t>Olasz </a:t>
            </a:r>
            <a:r>
              <a:rPr lang="hu-HU" dirty="0" err="1"/>
              <a:t>Kulturintézet</a:t>
            </a:r>
            <a:endParaRPr lang="hu-HU" dirty="0"/>
          </a:p>
        </p:txBody>
      </p:sp>
    </p:spTree>
    <p:extLst>
      <p:ext uri="{BB962C8B-B14F-4D97-AF65-F5344CB8AC3E}">
        <p14:creationId xmlns:p14="http://schemas.microsoft.com/office/powerpoint/2010/main" val="1099866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5A845480-749B-67E4-3AF0-A805E5255AE8}"/>
              </a:ext>
            </a:extLst>
          </p:cNvPr>
          <p:cNvSpPr txBox="1"/>
          <p:nvPr/>
        </p:nvSpPr>
        <p:spPr>
          <a:xfrm>
            <a:off x="167148" y="199804"/>
            <a:ext cx="8976852" cy="4247317"/>
          </a:xfrm>
          <a:prstGeom prst="rect">
            <a:avLst/>
          </a:prstGeom>
          <a:noFill/>
        </p:spPr>
        <p:txBody>
          <a:bodyPr wrap="square">
            <a:spAutoFit/>
          </a:bodyPr>
          <a:lstStyle/>
          <a:p>
            <a:r>
              <a:rPr lang="hu-HU" dirty="0"/>
              <a:t>Az 1843. évi pozsonyi országgyűlés fejezte ki végre azon óhaját, hogy a haza fővárosában, Pesten állandó Országháza építtessék. Ennek folytán jutalomdíjak is tűzettek ki, s mintegy 32 építészeti terv be is küldetett az e célra kinevezett bizottsághoz. Ezen tervek közül - úgy emlékezünk - Feszl terve találtatott legalkalmasabbnak, s e szerint a díszes Országháza a terjedelmes Új tér (most Erzsébet téri park) közepén, hol ma az ideiglenes Német Színház dísztelenkedik, lett volna felépítendő. Ezen építési ügy egyik leghatalmasabb pártfogója gróf Széchenyi István volt, mindamellett az idők akkor nem voltak kedvezők e szép terv teljes megérlelésére, s keresztülvitelére. A dolog jobb időkre </a:t>
            </a:r>
            <a:r>
              <a:rPr lang="hu-HU" dirty="0" err="1"/>
              <a:t>halasztatott</a:t>
            </a:r>
            <a:r>
              <a:rPr lang="hu-HU" dirty="0"/>
              <a:t>. Az 1847-i országgyűlés ismét a pozsonyi kaszárnya alakú Országházban gyűlt össze. 1848-ban Pestre költözött ugyan át, de akkor is csak a város régi </a:t>
            </a:r>
            <a:r>
              <a:rPr lang="hu-HU" dirty="0" err="1"/>
              <a:t>redoute</a:t>
            </a:r>
            <a:r>
              <a:rPr lang="hu-HU" dirty="0"/>
              <a:t>-termeiben ütötte fel </a:t>
            </a:r>
            <a:r>
              <a:rPr lang="hu-HU" dirty="0" err="1"/>
              <a:t>sátorát</a:t>
            </a:r>
            <a:r>
              <a:rPr lang="hu-HU" dirty="0"/>
              <a:t>. Midőn 1861-ben újra össze voltak hívandók a nemzet képviselői, ezek számára egyszerre két helyiség rendeztetett be, előbb a budai ún. Országház nagyterme, s később, miután a közvélemény a "zárt várban" tartandó országgyűlés ellen hangosan nyilatkozott, Pesten a Nemzeti Múzeum díszterme, mely vendégszerető </a:t>
            </a:r>
            <a:r>
              <a:rPr lang="hu-HU" dirty="0" err="1"/>
              <a:t>ajtait</a:t>
            </a:r>
            <a:r>
              <a:rPr lang="hu-HU" dirty="0"/>
              <a:t> folyvást nyitva </a:t>
            </a:r>
            <a:r>
              <a:rPr lang="hu-HU" dirty="0" err="1"/>
              <a:t>tartá</a:t>
            </a:r>
            <a:r>
              <a:rPr lang="hu-HU" dirty="0"/>
              <a:t> a nemzet képviselői előtt az országgyűlés teljes feloszlatásáig.</a:t>
            </a:r>
          </a:p>
        </p:txBody>
      </p:sp>
    </p:spTree>
    <p:extLst>
      <p:ext uri="{BB962C8B-B14F-4D97-AF65-F5344CB8AC3E}">
        <p14:creationId xmlns:p14="http://schemas.microsoft.com/office/powerpoint/2010/main" val="4029590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xmlns="" id="{ADDEFAE9-093B-ACFA-1202-0CAFD520F3C9}"/>
              </a:ext>
            </a:extLst>
          </p:cNvPr>
          <p:cNvSpPr txBox="1"/>
          <p:nvPr/>
        </p:nvSpPr>
        <p:spPr>
          <a:xfrm>
            <a:off x="226142" y="266498"/>
            <a:ext cx="8917858" cy="4536306"/>
          </a:xfrm>
          <a:prstGeom prst="rect">
            <a:avLst/>
          </a:prstGeom>
          <a:noFill/>
        </p:spPr>
        <p:txBody>
          <a:bodyPr wrap="square">
            <a:spAutoFit/>
          </a:bodyPr>
          <a:lstStyle/>
          <a:p>
            <a:pPr>
              <a:lnSpc>
                <a:spcPct val="115000"/>
              </a:lnSpc>
              <a:spcAft>
                <a:spcPts val="800"/>
              </a:spcAft>
              <a:buNone/>
            </a:pPr>
            <a:r>
              <a:rPr lang="hu-HU" sz="1800" kern="100" dirty="0">
                <a:effectLst/>
                <a:latin typeface="Aptos" panose="020B0004020202020204" pitchFamily="34" charset="0"/>
                <a:ea typeface="Aptos" panose="020B0004020202020204" pitchFamily="34" charset="0"/>
                <a:cs typeface="Times New Roman" panose="02020603050405020304" pitchFamily="18" charset="0"/>
              </a:rPr>
              <a:t>Az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1860-as évek"/>
              </a:rPr>
              <a:t>1860-as évekre</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vált nyilvánvalóvá, hogy a magyar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Országgyűlés"/>
              </a:rPr>
              <a:t>Országgyűlés</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nek, amely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tooltip="Pozsony"/>
              </a:rPr>
              <a:t>Pozsony</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után addig leginkább a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tooltip="Magyar Nemzeti Múzeum"/>
              </a:rPr>
              <a:t>Nemzeti Múzeumban</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ülésezett, saját épületre lenne szüksége.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tooltip="1865"/>
              </a:rPr>
              <a:t>1865</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-ben született döntés az új, de alapvetően ideiglenesnek szánt képviselőház építéséről, amelyet a múzeum melletti Főherceg Sándor, a mai Bródy Sándor utcában építettek fel egy laktanya helyén. Mivel átmeneti megoldásként tervezték, csak az akkor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tooltip="Képviselőház (Magyar Királyság)"/>
              </a:rPr>
              <a:t>kétkamarás parlament</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tooltip="Alsóház"/>
              </a:rPr>
              <a:t>alsóházának</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szánták, míg a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tooltip="Felsőház"/>
              </a:rPr>
              <a:t>felsőház</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a Múzeumban maradt. Az épület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tooltip="Ybl Miklós"/>
              </a:rPr>
              <a:t>Ybl Miklós</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tervei szerint készült, ráadásul igencsak gyors tempóban; az építkezés pillanatnyi állásáról a korabeli sajtó szinte naponta beszámolt. Munkagépek híján kézzel dolgozott rajta 800 ember szakadatlanul. A gyors és pontos munka végett Ybl a gyakorlottabb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1" tooltip="Osztrákok"/>
              </a:rPr>
              <a:t>osztrák</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szobrászokat és műbútorasztalosokat fogadta fel. Ez annyira felháborította a hazai mestereket, hogy éjjel „macskazenével” bosszulták ezt meg Ybl házánál, amelynek ablakait kővel be is dobták. 1865 decemberére, a kitűzött határidőre elkészült ugyan, de még alkalmatlan volt ülésezésre: a falak nem száradtak ki, és a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2" tooltip="Bútor"/>
              </a:rPr>
              <a:t>bútorzat</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is hiányzott.</a:t>
            </a:r>
          </a:p>
        </p:txBody>
      </p:sp>
    </p:spTree>
    <p:extLst>
      <p:ext uri="{BB962C8B-B14F-4D97-AF65-F5344CB8AC3E}">
        <p14:creationId xmlns:p14="http://schemas.microsoft.com/office/powerpoint/2010/main" val="306051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68B8DC17-0E61-3608-30B1-9EC934D3B2E3}"/>
              </a:ext>
            </a:extLst>
          </p:cNvPr>
          <p:cNvSpPr txBox="1"/>
          <p:nvPr/>
        </p:nvSpPr>
        <p:spPr>
          <a:xfrm>
            <a:off x="294968" y="366933"/>
            <a:ext cx="9979742" cy="3580660"/>
          </a:xfrm>
          <a:prstGeom prst="rect">
            <a:avLst/>
          </a:prstGeom>
          <a:noFill/>
        </p:spPr>
        <p:txBody>
          <a:bodyPr wrap="square">
            <a:spAutoFit/>
          </a:bodyPr>
          <a:lstStyle/>
          <a:p>
            <a:pPr>
              <a:lnSpc>
                <a:spcPct val="115000"/>
              </a:lnSpc>
              <a:spcAft>
                <a:spcPts val="800"/>
              </a:spcAft>
              <a:buNone/>
            </a:pPr>
            <a:r>
              <a:rPr lang="hu-HU" sz="1800" kern="100" dirty="0">
                <a:effectLst/>
                <a:latin typeface="Aptos" panose="020B0004020202020204" pitchFamily="34" charset="0"/>
                <a:ea typeface="Aptos" panose="020B0004020202020204" pitchFamily="34" charset="0"/>
                <a:cs typeface="Times New Roman" panose="02020603050405020304" pitchFamily="18" charset="0"/>
              </a:rPr>
              <a:t>Csak nagyjából fél év után,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1866"/>
              </a:rPr>
              <a:t>1866</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tooltip="Április 14."/>
              </a:rPr>
              <a:t>április 14</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-én üléseztek először benne, bútorokat pedig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tooltip="Bécs"/>
              </a:rPr>
              <a:t>Bécsben</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csináltattak neki. Az épület azonban belül sem volt tökéletes: olyan rossz volt az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tooltip="Akusztika"/>
              </a:rPr>
              <a:t>akusztikája</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hogy a képviselők rövid úton visszatértek a Múzeumba.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tooltip="Mikszáth Kálmán (író)"/>
              </a:rPr>
              <a:t>Mikszáth Kálmán</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kimondottan utálta az épületet, nem túl hízelgő véleményét többször is megírta róla. Ybl nekiállt </a:t>
            </a:r>
            <a:r>
              <a:rPr lang="hu-HU" sz="1800" kern="100" dirty="0" err="1">
                <a:effectLst/>
                <a:latin typeface="Aptos" panose="020B0004020202020204" pitchFamily="34" charset="0"/>
                <a:ea typeface="Aptos" panose="020B0004020202020204" pitchFamily="34" charset="0"/>
                <a:cs typeface="Times New Roman" panose="02020603050405020304" pitchFamily="18" charset="0"/>
              </a:rPr>
              <a:t>kijavíttatni</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a hibákat, de ezzel csak a következő évre sikerült elkészülnie. Az eredeti üléstermet jelentős mértékben módosította, ami leginkább annak </a:t>
            </a:r>
            <a:r>
              <a:rPr lang="hu-HU" sz="1800" kern="100" dirty="0" err="1">
                <a:effectLst/>
                <a:latin typeface="Aptos" panose="020B0004020202020204" pitchFamily="34" charset="0"/>
                <a:ea typeface="Aptos" panose="020B0004020202020204" pitchFamily="34" charset="0"/>
                <a:cs typeface="Times New Roman" panose="02020603050405020304" pitchFamily="18" charset="0"/>
              </a:rPr>
              <a:t>galériázását</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és 90°-os „elfordítását” jelentette. Az épület így sem volt komfortos, vízvezetéket csak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tooltip="1870"/>
              </a:rPr>
              <a:t>1870</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-ben kapott. A képviselők azután közel négy évtizeden át üléseztek itt, míg el nem készült a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tooltip="Steindl Imre"/>
              </a:rPr>
              <a:t>Steindl Imre</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tervezte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tooltip="Országház"/>
              </a:rPr>
              <a:t>Országház</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ahova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tooltip="1902"/>
              </a:rPr>
              <a:t>1902</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-ben költöztek át. Különféle funkciók után 1942-ben végül az olasz államé lett az épület, amely </a:t>
            </a:r>
            <a:r>
              <a:rPr lang="hu-HU" sz="1800" kern="100" dirty="0" err="1">
                <a:effectLst/>
                <a:latin typeface="Aptos" panose="020B0004020202020204" pitchFamily="34" charset="0"/>
                <a:ea typeface="Aptos" panose="020B0004020202020204" pitchFamily="34" charset="0"/>
                <a:cs typeface="Times New Roman" panose="02020603050405020304" pitchFamily="18" charset="0"/>
              </a:rPr>
              <a:t>kultúrintézetet</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rendezett be benne. Az </a:t>
            </a:r>
            <a:r>
              <a:rPr lang="hu-HU"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1" tooltip="1960-as évek"/>
              </a:rPr>
              <a:t>1960-as években</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aztán visszaépítették az egykori üléstermet is lényegében eredeti állapotába, kivéve a bútorzatot, ami az </a:t>
            </a:r>
            <a:r>
              <a:rPr lang="hu-HU" sz="1800" kern="100" dirty="0" err="1">
                <a:effectLst/>
                <a:latin typeface="Aptos" panose="020B0004020202020204" pitchFamily="34" charset="0"/>
                <a:ea typeface="Aptos" panose="020B0004020202020204" pitchFamily="34" charset="0"/>
                <a:cs typeface="Times New Roman" panose="02020603050405020304" pitchFamily="18" charset="0"/>
              </a:rPr>
              <a:t>ínségesebb</a:t>
            </a:r>
            <a:r>
              <a:rPr lang="hu-HU" sz="1800" kern="100" dirty="0">
                <a:effectLst/>
                <a:latin typeface="Aptos" panose="020B0004020202020204" pitchFamily="34" charset="0"/>
                <a:ea typeface="Aptos" panose="020B0004020202020204" pitchFamily="34" charset="0"/>
                <a:cs typeface="Times New Roman" panose="02020603050405020304" pitchFamily="18" charset="0"/>
              </a:rPr>
              <a:t> időkben nagyrészt tűzifaként végezte.</a:t>
            </a:r>
            <a:r>
              <a:rPr lang="hu-HU" sz="1800" u="sng" kern="100" baseline="300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2"/>
              </a:rPr>
              <a:t>[</a:t>
            </a:r>
            <a:endParaRPr lang="hu-H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07182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hlinkClick r:id="rId2"/>
            <a:extLst>
              <a:ext uri="{FF2B5EF4-FFF2-40B4-BE49-F238E27FC236}">
                <a16:creationId xmlns:a16="http://schemas.microsoft.com/office/drawing/2014/main" xmlns="" id="{690AF8B4-C537-899A-3411-EF64270BE4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15" y="226878"/>
            <a:ext cx="8831950" cy="6243735"/>
          </a:xfrm>
          <a:prstGeom prst="rect">
            <a:avLst/>
          </a:prstGeom>
          <a:noFill/>
          <a:ln>
            <a:noFill/>
          </a:ln>
        </p:spPr>
      </p:pic>
      <p:sp>
        <p:nvSpPr>
          <p:cNvPr id="3" name="Szövegdoboz 2">
            <a:extLst>
              <a:ext uri="{FF2B5EF4-FFF2-40B4-BE49-F238E27FC236}">
                <a16:creationId xmlns:a16="http://schemas.microsoft.com/office/drawing/2014/main" xmlns="" id="{3748C99F-E125-2004-76FF-D5534A68F538}"/>
              </a:ext>
            </a:extLst>
          </p:cNvPr>
          <p:cNvSpPr txBox="1"/>
          <p:nvPr/>
        </p:nvSpPr>
        <p:spPr>
          <a:xfrm>
            <a:off x="9979742" y="855406"/>
            <a:ext cx="1266950" cy="369332"/>
          </a:xfrm>
          <a:prstGeom prst="rect">
            <a:avLst/>
          </a:prstGeom>
          <a:noFill/>
        </p:spPr>
        <p:txBody>
          <a:bodyPr wrap="none" rtlCol="0">
            <a:spAutoFit/>
          </a:bodyPr>
          <a:lstStyle/>
          <a:p>
            <a:r>
              <a:rPr lang="hu-HU" dirty="0"/>
              <a:t>Homlokzat</a:t>
            </a:r>
          </a:p>
        </p:txBody>
      </p:sp>
    </p:spTree>
    <p:extLst>
      <p:ext uri="{BB962C8B-B14F-4D97-AF65-F5344CB8AC3E}">
        <p14:creationId xmlns:p14="http://schemas.microsoft.com/office/powerpoint/2010/main" val="261378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xmlns="" id="{3DDF86D6-8C7A-5FAB-5D0C-09AB6E9557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778" y="76903"/>
            <a:ext cx="3886200" cy="6086475"/>
          </a:xfrm>
          <a:prstGeom prst="rect">
            <a:avLst/>
          </a:prstGeom>
          <a:noFill/>
          <a:extLst>
            <a:ext uri="{909E8E84-426E-40DD-AFC4-6F175D3DCCD1}">
              <a14:hiddenFill xmlns:a14="http://schemas.microsoft.com/office/drawing/2010/main">
                <a:solidFill>
                  <a:srgbClr val="FFFFFF"/>
                </a:solidFill>
              </a14:hiddenFill>
            </a:ext>
          </a:extLst>
        </p:spPr>
      </p:pic>
      <p:pic>
        <p:nvPicPr>
          <p:cNvPr id="3" name="Kép 2">
            <a:extLst>
              <a:ext uri="{FF2B5EF4-FFF2-40B4-BE49-F238E27FC236}">
                <a16:creationId xmlns:a16="http://schemas.microsoft.com/office/drawing/2014/main" xmlns="" id="{24336859-285C-50C5-F5B8-D2940727A2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4426" y="478055"/>
            <a:ext cx="4854012" cy="6476831"/>
          </a:xfrm>
          <a:prstGeom prst="rect">
            <a:avLst/>
          </a:prstGeom>
          <a:noFill/>
          <a:ln>
            <a:noFill/>
          </a:ln>
        </p:spPr>
      </p:pic>
      <p:sp>
        <p:nvSpPr>
          <p:cNvPr id="5" name="Szövegdoboz 4">
            <a:extLst>
              <a:ext uri="{FF2B5EF4-FFF2-40B4-BE49-F238E27FC236}">
                <a16:creationId xmlns:a16="http://schemas.microsoft.com/office/drawing/2014/main" xmlns="" id="{6F51D3CE-2B7E-D3DB-AB09-4DCD66F3BFDA}"/>
              </a:ext>
            </a:extLst>
          </p:cNvPr>
          <p:cNvSpPr txBox="1"/>
          <p:nvPr/>
        </p:nvSpPr>
        <p:spPr>
          <a:xfrm>
            <a:off x="9525000" y="982980"/>
            <a:ext cx="1725922" cy="369332"/>
          </a:xfrm>
          <a:prstGeom prst="rect">
            <a:avLst/>
          </a:prstGeom>
          <a:noFill/>
        </p:spPr>
        <p:txBody>
          <a:bodyPr wrap="none" rtlCol="0">
            <a:spAutoFit/>
          </a:bodyPr>
          <a:lstStyle/>
          <a:p>
            <a:r>
              <a:rPr lang="hu-HU" dirty="0"/>
              <a:t>Szobra Verőcén</a:t>
            </a:r>
          </a:p>
        </p:txBody>
      </p:sp>
    </p:spTree>
    <p:extLst>
      <p:ext uri="{BB962C8B-B14F-4D97-AF65-F5344CB8AC3E}">
        <p14:creationId xmlns:p14="http://schemas.microsoft.com/office/powerpoint/2010/main" val="256489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hlinkClick r:id="rId2"/>
            <a:extLst>
              <a:ext uri="{FF2B5EF4-FFF2-40B4-BE49-F238E27FC236}">
                <a16:creationId xmlns:a16="http://schemas.microsoft.com/office/drawing/2014/main" xmlns="" id="{B4A165F2-4E7B-D83F-C469-824B7E3256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272" y="282800"/>
            <a:ext cx="8208953" cy="5498946"/>
          </a:xfrm>
          <a:prstGeom prst="rect">
            <a:avLst/>
          </a:prstGeom>
          <a:noFill/>
          <a:ln>
            <a:noFill/>
          </a:ln>
        </p:spPr>
      </p:pic>
      <p:sp>
        <p:nvSpPr>
          <p:cNvPr id="3" name="Szövegdoboz 2">
            <a:extLst>
              <a:ext uri="{FF2B5EF4-FFF2-40B4-BE49-F238E27FC236}">
                <a16:creationId xmlns:a16="http://schemas.microsoft.com/office/drawing/2014/main" xmlns="" id="{26E24A50-1833-8E3C-045C-860AC44E061E}"/>
              </a:ext>
            </a:extLst>
          </p:cNvPr>
          <p:cNvSpPr txBox="1"/>
          <p:nvPr/>
        </p:nvSpPr>
        <p:spPr>
          <a:xfrm flipH="1">
            <a:off x="9052067" y="589936"/>
            <a:ext cx="2661595" cy="369332"/>
          </a:xfrm>
          <a:prstGeom prst="rect">
            <a:avLst/>
          </a:prstGeom>
          <a:noFill/>
        </p:spPr>
        <p:txBody>
          <a:bodyPr wrap="square" rtlCol="0">
            <a:spAutoFit/>
          </a:bodyPr>
          <a:lstStyle/>
          <a:p>
            <a:r>
              <a:rPr lang="hu-HU" dirty="0"/>
              <a:t>Ülésterem</a:t>
            </a:r>
          </a:p>
        </p:txBody>
      </p:sp>
    </p:spTree>
    <p:extLst>
      <p:ext uri="{BB962C8B-B14F-4D97-AF65-F5344CB8AC3E}">
        <p14:creationId xmlns:p14="http://schemas.microsoft.com/office/powerpoint/2010/main" val="119203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41546E06-22AD-8DBB-4D11-67FC5BBAEE3A}"/>
              </a:ext>
            </a:extLst>
          </p:cNvPr>
          <p:cNvSpPr txBox="1"/>
          <p:nvPr/>
        </p:nvSpPr>
        <p:spPr>
          <a:xfrm>
            <a:off x="521110" y="652371"/>
            <a:ext cx="10894142" cy="2031325"/>
          </a:xfrm>
          <a:prstGeom prst="rect">
            <a:avLst/>
          </a:prstGeom>
          <a:noFill/>
        </p:spPr>
        <p:txBody>
          <a:bodyPr wrap="square" rtlCol="0">
            <a:spAutoFit/>
          </a:bodyPr>
          <a:lstStyle/>
          <a:p>
            <a:r>
              <a:rPr lang="hu-HU" u="sng" dirty="0"/>
              <a:t>Szent István Bazilika</a:t>
            </a:r>
          </a:p>
          <a:p>
            <a:r>
              <a:rPr lang="hu-HU" dirty="0"/>
              <a:t>Az 1838-as árvíz idején e területen sok ember talált menedéket, mert a hely egy kissé magasabban feküdt, mint a környező területek, így szárazon maradt. </a:t>
            </a:r>
          </a:p>
          <a:p>
            <a:r>
              <a:rPr lang="hu-HU" dirty="0"/>
              <a:t>Az itt menedéket találók fogadalmi felajánlásokat tettek az új templomra, ami miatt 1851-re legalább annyi pénz összegyűlt, hogy az építkezés elkezdéséhez elég volt. Az eredeti terveket Hild József készítette el, aki egy hellenisztikus stílusú templomot vázolt fel. Az épület fő eleme egy négy pillérrel alátámasztott kupola lett volna, amelynek tömegét 2-2 ívvel vezették volna le, és ezek képezték volna a mellékhajókat. </a:t>
            </a:r>
          </a:p>
        </p:txBody>
      </p:sp>
      <p:sp>
        <p:nvSpPr>
          <p:cNvPr id="4" name="Szövegdoboz 3">
            <a:extLst>
              <a:ext uri="{FF2B5EF4-FFF2-40B4-BE49-F238E27FC236}">
                <a16:creationId xmlns:a16="http://schemas.microsoft.com/office/drawing/2014/main" xmlns="" id="{C7768464-3DBD-2FD7-1A2B-A67496A33008}"/>
              </a:ext>
            </a:extLst>
          </p:cNvPr>
          <p:cNvSpPr txBox="1"/>
          <p:nvPr/>
        </p:nvSpPr>
        <p:spPr>
          <a:xfrm>
            <a:off x="609600" y="2900515"/>
            <a:ext cx="10638503" cy="923330"/>
          </a:xfrm>
          <a:prstGeom prst="rect">
            <a:avLst/>
          </a:prstGeom>
          <a:noFill/>
        </p:spPr>
        <p:txBody>
          <a:bodyPr wrap="square" rtlCol="0">
            <a:spAutoFit/>
          </a:bodyPr>
          <a:lstStyle/>
          <a:p>
            <a:r>
              <a:rPr lang="hu-HU" dirty="0"/>
              <a:t>Hild 1867-ben elhunyt, a munkálatok vezetését Ybl Miklós vette át. Megvizsgálta az elkészült részeket, és jelezte fenntartásait a kupolát tartó pillérek kialakításával kapcsolatban. Mielőtt érdemben nekilátott volna a munkának, a kupola 1868. január 22-én összeomlott</a:t>
            </a:r>
          </a:p>
        </p:txBody>
      </p:sp>
      <p:sp>
        <p:nvSpPr>
          <p:cNvPr id="5" name="Szövegdoboz 4">
            <a:extLst>
              <a:ext uri="{FF2B5EF4-FFF2-40B4-BE49-F238E27FC236}">
                <a16:creationId xmlns:a16="http://schemas.microsoft.com/office/drawing/2014/main" xmlns="" id="{FB207557-DEDA-DDEB-484A-3F2F711EE4E0}"/>
              </a:ext>
            </a:extLst>
          </p:cNvPr>
          <p:cNvSpPr txBox="1"/>
          <p:nvPr/>
        </p:nvSpPr>
        <p:spPr>
          <a:xfrm>
            <a:off x="776748" y="4021394"/>
            <a:ext cx="10402529" cy="2031325"/>
          </a:xfrm>
          <a:prstGeom prst="rect">
            <a:avLst/>
          </a:prstGeom>
          <a:noFill/>
        </p:spPr>
        <p:txBody>
          <a:bodyPr wrap="square" rtlCol="0">
            <a:spAutoFit/>
          </a:bodyPr>
          <a:lstStyle/>
          <a:p>
            <a:r>
              <a:rPr lang="hu-HU" dirty="0"/>
              <a:t>Ybl Miklós új terveket késztett, miközben 1871-re lebontották a hibás részeket, és 1875-ben folytatódott az építkezés. Ybl szakított Hild hellenisztikus elképzelésével, és egy neoreneszánsz bazilikát álmodott meg helyette. </a:t>
            </a:r>
          </a:p>
          <a:p>
            <a:r>
              <a:rPr lang="hu-HU" dirty="0"/>
              <a:t>A tervek akkor sem változtak, amikor Ybl 1891-ben elhunyt, az ő elképzelése szerint folytatták a munkákat </a:t>
            </a:r>
            <a:r>
              <a:rPr lang="hu-HU" dirty="0" err="1"/>
              <a:t>Kauser</a:t>
            </a:r>
            <a:r>
              <a:rPr lang="hu-HU" dirty="0"/>
              <a:t> József felügyelete alatt, akire a templom belső kiképzése maradt. </a:t>
            </a:r>
          </a:p>
          <a:p>
            <a:r>
              <a:rPr lang="hu-HU" dirty="0"/>
              <a:t>Hogy miért haladt ennyire lassan a munka? Jórészt a pénz miatt. </a:t>
            </a:r>
          </a:p>
          <a:p>
            <a:endParaRPr lang="hu-HU" dirty="0"/>
          </a:p>
        </p:txBody>
      </p:sp>
    </p:spTree>
    <p:extLst>
      <p:ext uri="{BB962C8B-B14F-4D97-AF65-F5344CB8AC3E}">
        <p14:creationId xmlns:p14="http://schemas.microsoft.com/office/powerpoint/2010/main" val="2916419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113097-83E7-BF9B-EFDA-DD803C2C0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70" y="127820"/>
            <a:ext cx="9156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CD68A11F-A226-A7BD-E88C-932828D7263F}"/>
              </a:ext>
            </a:extLst>
          </p:cNvPr>
          <p:cNvSpPr txBox="1"/>
          <p:nvPr/>
        </p:nvSpPr>
        <p:spPr>
          <a:xfrm>
            <a:off x="9622172" y="511728"/>
            <a:ext cx="2193101" cy="369332"/>
          </a:xfrm>
          <a:prstGeom prst="rect">
            <a:avLst/>
          </a:prstGeom>
          <a:noFill/>
        </p:spPr>
        <p:txBody>
          <a:bodyPr wrap="none" rtlCol="0">
            <a:spAutoFit/>
          </a:bodyPr>
          <a:lstStyle/>
          <a:p>
            <a:r>
              <a:rPr lang="hu-HU" dirty="0"/>
              <a:t>Szent István Bazilika</a:t>
            </a:r>
          </a:p>
        </p:txBody>
      </p:sp>
    </p:spTree>
    <p:extLst>
      <p:ext uri="{BB962C8B-B14F-4D97-AF65-F5344CB8AC3E}">
        <p14:creationId xmlns:p14="http://schemas.microsoft.com/office/powerpoint/2010/main" val="197300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77544FF7-0ECF-93A3-3D39-940D927BD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0"/>
            <a:ext cx="5575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E9DE2B2C-602A-17A4-BC78-49C37ACAD573}"/>
              </a:ext>
            </a:extLst>
          </p:cNvPr>
          <p:cNvSpPr txBox="1"/>
          <p:nvPr/>
        </p:nvSpPr>
        <p:spPr>
          <a:xfrm>
            <a:off x="6272981" y="825910"/>
            <a:ext cx="2193101" cy="369332"/>
          </a:xfrm>
          <a:prstGeom prst="rect">
            <a:avLst/>
          </a:prstGeom>
          <a:noFill/>
        </p:spPr>
        <p:txBody>
          <a:bodyPr wrap="none" rtlCol="0">
            <a:spAutoFit/>
          </a:bodyPr>
          <a:lstStyle/>
          <a:p>
            <a:r>
              <a:rPr lang="hu-HU" dirty="0"/>
              <a:t>Szent István Bazilika</a:t>
            </a:r>
          </a:p>
        </p:txBody>
      </p:sp>
    </p:spTree>
    <p:extLst>
      <p:ext uri="{BB962C8B-B14F-4D97-AF65-F5344CB8AC3E}">
        <p14:creationId xmlns:p14="http://schemas.microsoft.com/office/powerpoint/2010/main" val="338227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A2ED544-AEC6-0F33-3722-241D5C2628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102"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A7BA29B3-AD23-3D4D-7067-FEE7E8C5ECEF}"/>
              </a:ext>
            </a:extLst>
          </p:cNvPr>
          <p:cNvSpPr txBox="1"/>
          <p:nvPr/>
        </p:nvSpPr>
        <p:spPr>
          <a:xfrm>
            <a:off x="5899354" y="1229032"/>
            <a:ext cx="3087329" cy="369332"/>
          </a:xfrm>
          <a:prstGeom prst="rect">
            <a:avLst/>
          </a:prstGeom>
          <a:noFill/>
        </p:spPr>
        <p:txBody>
          <a:bodyPr wrap="square" rtlCol="0">
            <a:spAutoFit/>
          </a:bodyPr>
          <a:lstStyle/>
          <a:p>
            <a:r>
              <a:rPr lang="hu-HU" dirty="0"/>
              <a:t>Szent István Bazilika</a:t>
            </a:r>
          </a:p>
        </p:txBody>
      </p:sp>
    </p:spTree>
    <p:extLst>
      <p:ext uri="{BB962C8B-B14F-4D97-AF65-F5344CB8AC3E}">
        <p14:creationId xmlns:p14="http://schemas.microsoft.com/office/powerpoint/2010/main" val="3601567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ZENT ISTVÁN BAZILIKA">
            <a:extLst>
              <a:ext uri="{FF2B5EF4-FFF2-40B4-BE49-F238E27FC236}">
                <a16:creationId xmlns:a16="http://schemas.microsoft.com/office/drawing/2014/main" xmlns="" id="{D6129E89-DB18-8B1C-FE3C-F74229319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46" y="0"/>
            <a:ext cx="9030416" cy="639635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0601DFD-1AEE-4542-7C68-56DFF473CFE5}"/>
              </a:ext>
            </a:extLst>
          </p:cNvPr>
          <p:cNvSpPr txBox="1"/>
          <p:nvPr/>
        </p:nvSpPr>
        <p:spPr>
          <a:xfrm>
            <a:off x="9615948" y="757084"/>
            <a:ext cx="2193101" cy="369332"/>
          </a:xfrm>
          <a:prstGeom prst="rect">
            <a:avLst/>
          </a:prstGeom>
          <a:noFill/>
        </p:spPr>
        <p:txBody>
          <a:bodyPr wrap="none" rtlCol="0">
            <a:spAutoFit/>
          </a:bodyPr>
          <a:lstStyle/>
          <a:p>
            <a:r>
              <a:rPr lang="hu-HU" dirty="0"/>
              <a:t>Szent István Bazilika</a:t>
            </a:r>
          </a:p>
        </p:txBody>
      </p:sp>
    </p:spTree>
    <p:extLst>
      <p:ext uri="{BB962C8B-B14F-4D97-AF65-F5344CB8AC3E}">
        <p14:creationId xmlns:p14="http://schemas.microsoft.com/office/powerpoint/2010/main" val="111848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őépület, a korábbi Fővámház. Fővám tér, Budapest">
            <a:extLst>
              <a:ext uri="{FF2B5EF4-FFF2-40B4-BE49-F238E27FC236}">
                <a16:creationId xmlns:a16="http://schemas.microsoft.com/office/drawing/2014/main" xmlns="" id="{E3E20F6E-0C8C-D19C-CF89-7A6943A49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63" y="648929"/>
            <a:ext cx="8027176" cy="603643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86BE571-4046-EA18-52BE-FF93D33AB414}"/>
              </a:ext>
            </a:extLst>
          </p:cNvPr>
          <p:cNvSpPr txBox="1"/>
          <p:nvPr/>
        </p:nvSpPr>
        <p:spPr>
          <a:xfrm>
            <a:off x="8809703" y="1347020"/>
            <a:ext cx="1312924" cy="400110"/>
          </a:xfrm>
          <a:prstGeom prst="rect">
            <a:avLst/>
          </a:prstGeom>
          <a:noFill/>
        </p:spPr>
        <p:txBody>
          <a:bodyPr wrap="none" rtlCol="0">
            <a:spAutoFit/>
          </a:bodyPr>
          <a:lstStyle/>
          <a:p>
            <a:r>
              <a:rPr lang="hu-HU" sz="2000" dirty="0"/>
              <a:t>Fővámház</a:t>
            </a:r>
          </a:p>
        </p:txBody>
      </p:sp>
      <p:sp>
        <p:nvSpPr>
          <p:cNvPr id="3" name="Szövegdoboz 2">
            <a:extLst>
              <a:ext uri="{FF2B5EF4-FFF2-40B4-BE49-F238E27FC236}">
                <a16:creationId xmlns:a16="http://schemas.microsoft.com/office/drawing/2014/main" xmlns="" id="{218F51D6-D124-ECD8-A083-4F44A966A429}"/>
              </a:ext>
            </a:extLst>
          </p:cNvPr>
          <p:cNvSpPr txBox="1"/>
          <p:nvPr/>
        </p:nvSpPr>
        <p:spPr>
          <a:xfrm>
            <a:off x="8917497" y="1747130"/>
            <a:ext cx="1414426" cy="369332"/>
          </a:xfrm>
          <a:prstGeom prst="rect">
            <a:avLst/>
          </a:prstGeom>
          <a:noFill/>
        </p:spPr>
        <p:txBody>
          <a:bodyPr wrap="none" rtlCol="0">
            <a:spAutoFit/>
          </a:bodyPr>
          <a:lstStyle/>
          <a:p>
            <a:r>
              <a:rPr lang="hu-HU" dirty="0"/>
              <a:t>(1870 -1874)</a:t>
            </a:r>
          </a:p>
        </p:txBody>
      </p:sp>
    </p:spTree>
    <p:extLst>
      <p:ext uri="{BB962C8B-B14F-4D97-AF65-F5344CB8AC3E}">
        <p14:creationId xmlns:p14="http://schemas.microsoft.com/office/powerpoint/2010/main" val="1899449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zdony a Fővámpalotában">
            <a:extLst>
              <a:ext uri="{FF2B5EF4-FFF2-40B4-BE49-F238E27FC236}">
                <a16:creationId xmlns:a16="http://schemas.microsoft.com/office/drawing/2014/main" xmlns="" id="{65A70439-412C-190B-7F0E-C04DF59E4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77" y="0"/>
            <a:ext cx="9556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E3244940-08C4-6C4D-73DF-2F47900C43A9}"/>
              </a:ext>
            </a:extLst>
          </p:cNvPr>
          <p:cNvSpPr txBox="1"/>
          <p:nvPr/>
        </p:nvSpPr>
        <p:spPr>
          <a:xfrm>
            <a:off x="10323871" y="540774"/>
            <a:ext cx="1386348" cy="369332"/>
          </a:xfrm>
          <a:prstGeom prst="rect">
            <a:avLst/>
          </a:prstGeom>
          <a:noFill/>
        </p:spPr>
        <p:txBody>
          <a:bodyPr wrap="square" rtlCol="0">
            <a:spAutoFit/>
          </a:bodyPr>
          <a:lstStyle/>
          <a:p>
            <a:r>
              <a:rPr lang="hu-HU" dirty="0"/>
              <a:t>Fővámház</a:t>
            </a:r>
          </a:p>
        </p:txBody>
      </p:sp>
    </p:spTree>
    <p:extLst>
      <p:ext uri="{BB962C8B-B14F-4D97-AF65-F5344CB8AC3E}">
        <p14:creationId xmlns:p14="http://schemas.microsoft.com/office/powerpoint/2010/main" val="411715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44D4613C-5350-4647-7675-4DBDE5B94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45" y="392903"/>
            <a:ext cx="9468465" cy="583091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66A1E930-948B-141C-1D0C-08385303C770}"/>
              </a:ext>
            </a:extLst>
          </p:cNvPr>
          <p:cNvSpPr txBox="1"/>
          <p:nvPr/>
        </p:nvSpPr>
        <p:spPr>
          <a:xfrm>
            <a:off x="10707329" y="1022555"/>
            <a:ext cx="1203022" cy="369332"/>
          </a:xfrm>
          <a:prstGeom prst="rect">
            <a:avLst/>
          </a:prstGeom>
          <a:noFill/>
        </p:spPr>
        <p:txBody>
          <a:bodyPr wrap="none" rtlCol="0">
            <a:spAutoFit/>
          </a:bodyPr>
          <a:lstStyle/>
          <a:p>
            <a:r>
              <a:rPr lang="hu-HU" dirty="0"/>
              <a:t>Fővámház</a:t>
            </a:r>
          </a:p>
        </p:txBody>
      </p:sp>
    </p:spTree>
    <p:extLst>
      <p:ext uri="{BB962C8B-B14F-4D97-AF65-F5344CB8AC3E}">
        <p14:creationId xmlns:p14="http://schemas.microsoft.com/office/powerpoint/2010/main" val="8332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C7899B7B-9477-7C00-BAE6-D2C2D4D49719}"/>
              </a:ext>
            </a:extLst>
          </p:cNvPr>
          <p:cNvSpPr>
            <a:spLocks noGrp="1"/>
          </p:cNvSpPr>
          <p:nvPr>
            <p:ph type="ctrTitle"/>
          </p:nvPr>
        </p:nvSpPr>
        <p:spPr/>
        <p:txBody>
          <a:bodyPr/>
          <a:lstStyle/>
          <a:p>
            <a:r>
              <a:rPr lang="hu-HU" dirty="0"/>
              <a:t>Magyar állami Operaház</a:t>
            </a:r>
          </a:p>
        </p:txBody>
      </p:sp>
    </p:spTree>
    <p:extLst>
      <p:ext uri="{BB962C8B-B14F-4D97-AF65-F5344CB8AC3E}">
        <p14:creationId xmlns:p14="http://schemas.microsoft.com/office/powerpoint/2010/main" val="247209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5D7FFEEC-ED09-8DAF-56C2-FF9BAA2EB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14" y="342289"/>
            <a:ext cx="3538581" cy="628844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2C7A17BA-7F46-1708-1C80-71F9F772DA63}"/>
              </a:ext>
            </a:extLst>
          </p:cNvPr>
          <p:cNvSpPr txBox="1"/>
          <p:nvPr/>
        </p:nvSpPr>
        <p:spPr>
          <a:xfrm>
            <a:off x="4932727" y="704675"/>
            <a:ext cx="2896947" cy="369332"/>
          </a:xfrm>
          <a:prstGeom prst="rect">
            <a:avLst/>
          </a:prstGeom>
          <a:noFill/>
        </p:spPr>
        <p:txBody>
          <a:bodyPr wrap="none" rtlCol="0">
            <a:spAutoFit/>
          </a:bodyPr>
          <a:lstStyle/>
          <a:p>
            <a:r>
              <a:rPr lang="hu-HU" dirty="0"/>
              <a:t>Szobra a Várkert Bazár előtt</a:t>
            </a:r>
          </a:p>
        </p:txBody>
      </p:sp>
    </p:spTree>
    <p:extLst>
      <p:ext uri="{BB962C8B-B14F-4D97-AF65-F5344CB8AC3E}">
        <p14:creationId xmlns:p14="http://schemas.microsoft.com/office/powerpoint/2010/main" val="2316310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81A0621-1E65-6F75-83AE-80F496010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19" y="361643"/>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0D3E3F8D-4E3B-B274-31BB-86CD77097F87}"/>
              </a:ext>
            </a:extLst>
          </p:cNvPr>
          <p:cNvSpPr txBox="1"/>
          <p:nvPr/>
        </p:nvSpPr>
        <p:spPr>
          <a:xfrm>
            <a:off x="8367252" y="580103"/>
            <a:ext cx="2363660" cy="369332"/>
          </a:xfrm>
          <a:prstGeom prst="rect">
            <a:avLst/>
          </a:prstGeom>
          <a:noFill/>
        </p:spPr>
        <p:txBody>
          <a:bodyPr wrap="none" rtlCol="0">
            <a:spAutoFit/>
          </a:bodyPr>
          <a:lstStyle/>
          <a:p>
            <a:r>
              <a:rPr lang="hu-HU" dirty="0"/>
              <a:t>Operaház homlokzata</a:t>
            </a:r>
          </a:p>
        </p:txBody>
      </p:sp>
    </p:spTree>
    <p:extLst>
      <p:ext uri="{BB962C8B-B14F-4D97-AF65-F5344CB8AC3E}">
        <p14:creationId xmlns:p14="http://schemas.microsoft.com/office/powerpoint/2010/main" val="3465284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1D352357-51B0-0BBB-291B-731555C052F7}"/>
              </a:ext>
            </a:extLst>
          </p:cNvPr>
          <p:cNvSpPr txBox="1"/>
          <p:nvPr/>
        </p:nvSpPr>
        <p:spPr>
          <a:xfrm>
            <a:off x="157317" y="77920"/>
            <a:ext cx="9006348" cy="3139321"/>
          </a:xfrm>
          <a:prstGeom prst="rect">
            <a:avLst/>
          </a:prstGeom>
          <a:noFill/>
        </p:spPr>
        <p:txBody>
          <a:bodyPr wrap="square">
            <a:spAutoFit/>
          </a:bodyPr>
          <a:lstStyle/>
          <a:p>
            <a:pPr>
              <a:buNone/>
            </a:pPr>
            <a:r>
              <a:rPr lang="hu-HU" dirty="0"/>
              <a:t>Az Operaházba lépve egy keresztben elhelyezett, téglalap alakú térbe jutunk, amelyet intarziás márványpadló fed, körben a reneszánsz jegyei gazdag díszítettséggel. Az olasz nemesmárványokkal burkolt, gazdag színvilágú előcsarnokban időzve kiválóan rá lehet </a:t>
            </a:r>
            <a:r>
              <a:rPr lang="hu-HU" dirty="0" err="1"/>
              <a:t>hangolódni</a:t>
            </a:r>
            <a:r>
              <a:rPr lang="hu-HU" dirty="0"/>
              <a:t> a zenei élményekre.</a:t>
            </a:r>
          </a:p>
          <a:p>
            <a:pPr>
              <a:buNone/>
            </a:pPr>
            <a:r>
              <a:rPr lang="hu-HU" dirty="0"/>
              <a:t>A dór és kompozit oszlopokkal ékes csarnok májszínű falai, sötétszürke márványtömbjei (amelyeken nyolc márványoszlop nyugszik), és aranyozott dongaboltozata az itáliai reneszánsz paloták struktúrájára emlékeztet. A főbejárat felett egy aranyozott lant látható, a bejárati oldalon, a kapuk és a pénztárfülkék fölötti medalionokban Mosonyi Mihály, Doppler Ferenc, </a:t>
            </a:r>
            <a:r>
              <a:rPr lang="hu-HU" dirty="0" err="1"/>
              <a:t>Hummel</a:t>
            </a:r>
            <a:r>
              <a:rPr lang="hu-HU" dirty="0"/>
              <a:t> Nepomuk János és Goldmark Károly </a:t>
            </a:r>
            <a:r>
              <a:rPr lang="hu-HU" dirty="0" err="1"/>
              <a:t>domborművű</a:t>
            </a:r>
            <a:r>
              <a:rPr lang="hu-HU" dirty="0"/>
              <a:t> portréja látható, amelyek </a:t>
            </a:r>
            <a:r>
              <a:rPr lang="hu-HU" b="1" dirty="0"/>
              <a:t>Szécsi Antal</a:t>
            </a:r>
            <a:r>
              <a:rPr lang="hu-HU" dirty="0"/>
              <a:t> alkotásai. A bejárattal szemben található fehér márványkeretes ajtó vezet a földszinti ruhatárba.</a:t>
            </a:r>
          </a:p>
        </p:txBody>
      </p:sp>
      <p:sp>
        <p:nvSpPr>
          <p:cNvPr id="5" name="Szövegdoboz 4">
            <a:extLst>
              <a:ext uri="{FF2B5EF4-FFF2-40B4-BE49-F238E27FC236}">
                <a16:creationId xmlns:a16="http://schemas.microsoft.com/office/drawing/2014/main" xmlns="" id="{39035BC8-96D5-3472-F381-3419D87C077E}"/>
              </a:ext>
            </a:extLst>
          </p:cNvPr>
          <p:cNvSpPr txBox="1"/>
          <p:nvPr/>
        </p:nvSpPr>
        <p:spPr>
          <a:xfrm>
            <a:off x="157317" y="3325955"/>
            <a:ext cx="9576618" cy="2585323"/>
          </a:xfrm>
          <a:prstGeom prst="rect">
            <a:avLst/>
          </a:prstGeom>
          <a:noFill/>
        </p:spPr>
        <p:txBody>
          <a:bodyPr wrap="square">
            <a:spAutoFit/>
          </a:bodyPr>
          <a:lstStyle/>
          <a:p>
            <a:pPr>
              <a:buNone/>
            </a:pPr>
            <a:r>
              <a:rPr lang="hu-HU" dirty="0"/>
              <a:t>Az előcsarnok mennyezeti kazettáiban </a:t>
            </a:r>
            <a:r>
              <a:rPr lang="hu-HU" b="1" dirty="0"/>
              <a:t>Székely Bertalan</a:t>
            </a:r>
            <a:r>
              <a:rPr lang="hu-HU" dirty="0"/>
              <a:t> a kilenc múzsát festette meg, azaz Urania, </a:t>
            </a:r>
            <a:r>
              <a:rPr lang="hu-HU" dirty="0" err="1"/>
              <a:t>Kleio</a:t>
            </a:r>
            <a:r>
              <a:rPr lang="hu-HU" dirty="0"/>
              <a:t>, Kalliopé, </a:t>
            </a:r>
            <a:r>
              <a:rPr lang="hu-HU" dirty="0" err="1"/>
              <a:t>Euterpé</a:t>
            </a:r>
            <a:r>
              <a:rPr lang="hu-HU" dirty="0"/>
              <a:t>, Erato, </a:t>
            </a:r>
            <a:r>
              <a:rPr lang="hu-HU" dirty="0" err="1"/>
              <a:t>Thaleia</a:t>
            </a:r>
            <a:r>
              <a:rPr lang="hu-HU" dirty="0"/>
              <a:t>, Melpomené, </a:t>
            </a:r>
            <a:r>
              <a:rPr lang="hu-HU" dirty="0" err="1"/>
              <a:t>Polühümnia</a:t>
            </a:r>
            <a:r>
              <a:rPr lang="hu-HU" dirty="0"/>
              <a:t> és </a:t>
            </a:r>
            <a:r>
              <a:rPr lang="hu-HU" dirty="0" err="1"/>
              <a:t>Terpszikhoré</a:t>
            </a:r>
            <a:r>
              <a:rPr lang="hu-HU" dirty="0"/>
              <a:t> láthatók az aranyozott, négy- és nyolcszögletű keretekben. A képek színvilágát a kék, a zöld és a testszínek uralják. A múzsák Apollón kísérői, aki a Ház falképeinek egyik főszereplője Dionüszosz mellett. Apollón a harmónia és a derű, míg Dionüszosz a diszharmónia, a mámor és az ösztönök kiélésének szimbólumaiként jelennek meg. Az Operaház előcsarnokában működnek a pénztárak.</a:t>
            </a:r>
          </a:p>
          <a:p>
            <a:pPr>
              <a:buNone/>
            </a:pPr>
            <a:r>
              <a:rPr lang="hu-HU" dirty="0"/>
              <a:t/>
            </a:r>
            <a:br>
              <a:rPr lang="hu-HU" dirty="0"/>
            </a:br>
            <a:endParaRPr lang="hu-HU" dirty="0"/>
          </a:p>
        </p:txBody>
      </p:sp>
    </p:spTree>
    <p:extLst>
      <p:ext uri="{BB962C8B-B14F-4D97-AF65-F5344CB8AC3E}">
        <p14:creationId xmlns:p14="http://schemas.microsoft.com/office/powerpoint/2010/main" val="3080718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936ADADF-2676-6636-8A08-0C7837D16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05" y="138266"/>
            <a:ext cx="9892345" cy="556444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B5DBA3DA-DA6D-1D66-3DF0-8444DCF09945}"/>
              </a:ext>
            </a:extLst>
          </p:cNvPr>
          <p:cNvSpPr txBox="1"/>
          <p:nvPr/>
        </p:nvSpPr>
        <p:spPr>
          <a:xfrm>
            <a:off x="10138150" y="580103"/>
            <a:ext cx="2396999" cy="369332"/>
          </a:xfrm>
          <a:prstGeom prst="rect">
            <a:avLst/>
          </a:prstGeom>
          <a:noFill/>
        </p:spPr>
        <p:txBody>
          <a:bodyPr wrap="square" rtlCol="0">
            <a:spAutoFit/>
          </a:bodyPr>
          <a:lstStyle/>
          <a:p>
            <a:r>
              <a:rPr lang="hu-HU" dirty="0"/>
              <a:t>Opera, Előcsarnok</a:t>
            </a:r>
          </a:p>
        </p:txBody>
      </p:sp>
    </p:spTree>
    <p:extLst>
      <p:ext uri="{BB962C8B-B14F-4D97-AF65-F5344CB8AC3E}">
        <p14:creationId xmlns:p14="http://schemas.microsoft.com/office/powerpoint/2010/main" val="61411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6E00B67B-24CA-B710-5A84-F4465D3C2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1" y="68826"/>
            <a:ext cx="1027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4275E5F-B46D-5017-BFC5-97B5D8D1971C}"/>
              </a:ext>
            </a:extLst>
          </p:cNvPr>
          <p:cNvSpPr txBox="1"/>
          <p:nvPr/>
        </p:nvSpPr>
        <p:spPr>
          <a:xfrm>
            <a:off x="10540182" y="353962"/>
            <a:ext cx="1292341" cy="369332"/>
          </a:xfrm>
          <a:prstGeom prst="rect">
            <a:avLst/>
          </a:prstGeom>
          <a:noFill/>
        </p:spPr>
        <p:txBody>
          <a:bodyPr wrap="none" rtlCol="0">
            <a:spAutoFit/>
          </a:bodyPr>
          <a:lstStyle/>
          <a:p>
            <a:r>
              <a:rPr lang="hu-HU" dirty="0"/>
              <a:t>Előcsarnok</a:t>
            </a:r>
          </a:p>
        </p:txBody>
      </p:sp>
    </p:spTree>
    <p:extLst>
      <p:ext uri="{BB962C8B-B14F-4D97-AF65-F5344CB8AC3E}">
        <p14:creationId xmlns:p14="http://schemas.microsoft.com/office/powerpoint/2010/main" val="3267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mph" presetSubtype="0" fill="hold" nodeType="clickEffect">
                                  <p:stCondLst>
                                    <p:cond delay="0"/>
                                  </p:stCondLst>
                                  <p:childTnLst>
                                    <p:animClr clrSpc="hsl" dir="cw">
                                      <p:cBhvr override="childStyle">
                                        <p:cTn id="12" dur="500" fill="hold"/>
                                        <p:tgtEl>
                                          <p:spTgt spid="1026"/>
                                        </p:tgtEl>
                                        <p:attrNameLst>
                                          <p:attrName>style.color</p:attrName>
                                        </p:attrNameLst>
                                      </p:cBhvr>
                                      <p:by>
                                        <p:hsl h="0" s="-12549" l="-25098"/>
                                      </p:by>
                                    </p:animClr>
                                    <p:animClr clrSpc="hsl" dir="cw">
                                      <p:cBhvr>
                                        <p:cTn id="13" dur="500" fill="hold"/>
                                        <p:tgtEl>
                                          <p:spTgt spid="1026"/>
                                        </p:tgtEl>
                                        <p:attrNameLst>
                                          <p:attrName>fillcolor</p:attrName>
                                        </p:attrNameLst>
                                      </p:cBhvr>
                                      <p:by>
                                        <p:hsl h="0" s="-12549" l="-25098"/>
                                      </p:by>
                                    </p:animClr>
                                    <p:animClr clrSpc="hsl" dir="cw">
                                      <p:cBhvr>
                                        <p:cTn id="14" dur="500" fill="hold"/>
                                        <p:tgtEl>
                                          <p:spTgt spid="1026"/>
                                        </p:tgtEl>
                                        <p:attrNameLst>
                                          <p:attrName>stroke.color</p:attrName>
                                        </p:attrNameLst>
                                      </p:cBhvr>
                                      <p:by>
                                        <p:hsl h="0" s="-12549" l="-25098"/>
                                      </p:by>
                                    </p:animClr>
                                    <p:set>
                                      <p:cBhvr>
                                        <p:cTn id="15" dur="500" fill="hold"/>
                                        <p:tgtEl>
                                          <p:spTgt spid="102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1026"/>
                                        </p:tgtEl>
                                        <p:attrNameLst>
                                          <p:attrName>style.opacity</p:attrName>
                                        </p:attrNameLst>
                                      </p:cBhvr>
                                      <p:to>
                                        <p:strVal val="0.5"/>
                                      </p:to>
                                    </p:set>
                                    <p:animEffect filter="image" prLst="opacity: 0.5">
                                      <p:cBhvr rctx="IE">
                                        <p:cTn id="20" dur="indefinite"/>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xmlns="" id="{C0093882-C249-6DED-9213-B8C32DC4AAC4}"/>
              </a:ext>
            </a:extLst>
          </p:cNvPr>
          <p:cNvSpPr txBox="1"/>
          <p:nvPr/>
        </p:nvSpPr>
        <p:spPr>
          <a:xfrm>
            <a:off x="349045" y="758205"/>
            <a:ext cx="11493910" cy="5632311"/>
          </a:xfrm>
          <a:prstGeom prst="rect">
            <a:avLst/>
          </a:prstGeom>
          <a:noFill/>
        </p:spPr>
        <p:txBody>
          <a:bodyPr wrap="square">
            <a:spAutoFit/>
          </a:bodyPr>
          <a:lstStyle/>
          <a:p>
            <a:pPr>
              <a:buNone/>
            </a:pPr>
            <a:r>
              <a:rPr lang="hu-HU" dirty="0"/>
              <a:t>Az előcsarnokból induló, két irányba tartó lépcsőkön juthatunk el a főlépcsőházba, ahol az esztétikai élmény tovább fokozódik.</a:t>
            </a:r>
            <a:br>
              <a:rPr lang="hu-HU" dirty="0"/>
            </a:br>
            <a:endParaRPr lang="hu-HU" dirty="0"/>
          </a:p>
          <a:p>
            <a:pPr>
              <a:buNone/>
            </a:pPr>
            <a:r>
              <a:rPr lang="hu-HU" dirty="0"/>
              <a:t>A főlépcsőház fölötti aranykazettás tükörmennyezet kilenc téglalapjában </a:t>
            </a:r>
            <a:r>
              <a:rPr lang="hu-HU" b="1" dirty="0"/>
              <a:t>Than Mór</a:t>
            </a:r>
            <a:r>
              <a:rPr lang="hu-HU" dirty="0"/>
              <a:t> festményei láthatók, amelyek a </a:t>
            </a:r>
            <a:r>
              <a:rPr lang="hu-HU" i="1" dirty="0"/>
              <a:t>Zene ébredése</a:t>
            </a:r>
            <a:r>
              <a:rPr lang="hu-HU" dirty="0"/>
              <a:t> és a </a:t>
            </a:r>
            <a:r>
              <a:rPr lang="hu-HU" i="1" dirty="0"/>
              <a:t>Zene hatalma</a:t>
            </a:r>
            <a:r>
              <a:rPr lang="hu-HU" dirty="0"/>
              <a:t> gondolati téma alapján készültek. Az oldalt megfigyelhető, hosszúkás téglalapokban a lanton játszó Apollón és a pásztorsípot használó szatír, </a:t>
            </a:r>
            <a:r>
              <a:rPr lang="hu-HU" dirty="0" err="1"/>
              <a:t>Marszüasz</a:t>
            </a:r>
            <a:r>
              <a:rPr lang="hu-HU" dirty="0"/>
              <a:t> zenei versenyének kulcsjelenete látható, </a:t>
            </a:r>
            <a:r>
              <a:rPr lang="hu-HU" i="1" dirty="0" err="1"/>
              <a:t>Tólosz</a:t>
            </a:r>
            <a:r>
              <a:rPr lang="hu-HU" i="1" dirty="0"/>
              <a:t> ítélete</a:t>
            </a:r>
            <a:r>
              <a:rPr lang="hu-HU" dirty="0"/>
              <a:t> címmel. A mitológiai történet szerint </a:t>
            </a:r>
            <a:r>
              <a:rPr lang="hu-HU" dirty="0" err="1"/>
              <a:t>Tólosz</a:t>
            </a:r>
            <a:r>
              <a:rPr lang="hu-HU" dirty="0"/>
              <a:t> folyamisten döntése alapján a nemes küzdelmet Apollón nyerte meg, a szatír pedig lenyúzott bőrével és életével fizetett a vakmerőségéért.</a:t>
            </a:r>
          </a:p>
          <a:p>
            <a:pPr>
              <a:buNone/>
            </a:pPr>
            <a:r>
              <a:rPr lang="hu-HU" dirty="0"/>
              <a:t>A csillár körüli kép Hérára, </a:t>
            </a:r>
            <a:r>
              <a:rPr lang="hu-HU" dirty="0" err="1"/>
              <a:t>Hádészra</a:t>
            </a:r>
            <a:r>
              <a:rPr lang="hu-HU" dirty="0"/>
              <a:t>, Zeuszra és Poszeidónra utal, míg a falszalag </a:t>
            </a:r>
            <a:r>
              <a:rPr lang="hu-HU" dirty="0" err="1"/>
              <a:t>lunettáiban</a:t>
            </a:r>
            <a:r>
              <a:rPr lang="hu-HU" dirty="0"/>
              <a:t> Orfeuszhoz kapcsolódó három jelenet látható: megfigyelhetjük, ahogy az alvilág bejárata előtt áll, majd azt, ahogy felhozza Eurüdikét az árnyak birodalmából, és végül Orfeusz halálának víziója tárul a néző elé Than Mór festményén. A Feszty Bár bejárata felett a Képzőművészet és az Építészet allegóriája látható, utóbbi az Operaház alaprajzát tartja kezében.</a:t>
            </a:r>
          </a:p>
          <a:p>
            <a:pPr>
              <a:buNone/>
            </a:pPr>
            <a:r>
              <a:rPr lang="hu-HU" dirty="0"/>
              <a:t>A főlépcsőházban található, szép vonalvezetésű, </a:t>
            </a:r>
            <a:r>
              <a:rPr lang="hu-HU" dirty="0" err="1"/>
              <a:t>balluszteres</a:t>
            </a:r>
            <a:r>
              <a:rPr lang="hu-HU" dirty="0"/>
              <a:t> korlátokkal kiegészülő díszlépcsők különleges térkompozícióban vannak elhelyezve. A főlépcső ágai az előcsarnok két széléről egyenesen vezetnek fel a földszinti, nézőtéri bejáratokig, így a nagyszerű térkompozíció késleltetve, csak a félemeleten bontakozik ki. A központi márványfal előtt található Erkel Ferenc (1810–1893), a magyar opera megteremtője és az Operaház első főzeneigazgatójának szobra, ami </a:t>
            </a:r>
            <a:r>
              <a:rPr lang="hu-HU" b="1" dirty="0" err="1"/>
              <a:t>Strobl</a:t>
            </a:r>
            <a:r>
              <a:rPr lang="hu-HU" b="1" dirty="0"/>
              <a:t> Alajos</a:t>
            </a:r>
            <a:r>
              <a:rPr lang="hu-HU" dirty="0"/>
              <a:t> munkája. Vele szemben áll </a:t>
            </a:r>
            <a:r>
              <a:rPr lang="hu-HU" b="1" dirty="0" err="1"/>
              <a:t>Telcs</a:t>
            </a:r>
            <a:r>
              <a:rPr lang="hu-HU" b="1" dirty="0"/>
              <a:t> Ede</a:t>
            </a:r>
            <a:r>
              <a:rPr lang="hu-HU" dirty="0"/>
              <a:t> Ybl Miklósról készült büsztje. Sándor Erzsi (1885–1962) császári és királyi kamaraénekesnő és a legendás intendáns, gróf Bánffy Miklós (1873–1950) fehér márvány portréja az oldalfolyosókat díszíti.</a:t>
            </a:r>
          </a:p>
        </p:txBody>
      </p:sp>
    </p:spTree>
    <p:extLst>
      <p:ext uri="{BB962C8B-B14F-4D97-AF65-F5344CB8AC3E}">
        <p14:creationId xmlns:p14="http://schemas.microsoft.com/office/powerpoint/2010/main" val="215732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16E0AC4F-62A3-04C2-32D7-A69511CD8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38" y="707923"/>
            <a:ext cx="9369049" cy="527009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0851000B-6C59-B5BA-04C9-FAFA4C11B136}"/>
              </a:ext>
            </a:extLst>
          </p:cNvPr>
          <p:cNvSpPr txBox="1"/>
          <p:nvPr/>
        </p:nvSpPr>
        <p:spPr>
          <a:xfrm>
            <a:off x="10019071" y="1032387"/>
            <a:ext cx="1452898" cy="369332"/>
          </a:xfrm>
          <a:prstGeom prst="rect">
            <a:avLst/>
          </a:prstGeom>
          <a:noFill/>
        </p:spPr>
        <p:txBody>
          <a:bodyPr wrap="none" rtlCol="0">
            <a:spAutoFit/>
          </a:bodyPr>
          <a:lstStyle/>
          <a:p>
            <a:r>
              <a:rPr lang="hu-HU" dirty="0"/>
              <a:t>Főlépcsőház</a:t>
            </a:r>
          </a:p>
        </p:txBody>
      </p:sp>
    </p:spTree>
    <p:extLst>
      <p:ext uri="{BB962C8B-B14F-4D97-AF65-F5344CB8AC3E}">
        <p14:creationId xmlns:p14="http://schemas.microsoft.com/office/powerpoint/2010/main" val="4148670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C25167CA-8B67-B68B-5BAC-A3203B548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5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8DD93C76-266E-7051-FA8B-D1B0AA8994A6}"/>
              </a:ext>
            </a:extLst>
          </p:cNvPr>
          <p:cNvSpPr txBox="1"/>
          <p:nvPr/>
        </p:nvSpPr>
        <p:spPr>
          <a:xfrm>
            <a:off x="10156723" y="521110"/>
            <a:ext cx="1452898" cy="369332"/>
          </a:xfrm>
          <a:prstGeom prst="rect">
            <a:avLst/>
          </a:prstGeom>
          <a:noFill/>
        </p:spPr>
        <p:txBody>
          <a:bodyPr wrap="none" rtlCol="0">
            <a:spAutoFit/>
          </a:bodyPr>
          <a:lstStyle/>
          <a:p>
            <a:r>
              <a:rPr lang="hu-HU" dirty="0"/>
              <a:t>Főlépcsőház</a:t>
            </a:r>
          </a:p>
        </p:txBody>
      </p:sp>
    </p:spTree>
    <p:extLst>
      <p:ext uri="{BB962C8B-B14F-4D97-AF65-F5344CB8AC3E}">
        <p14:creationId xmlns:p14="http://schemas.microsoft.com/office/powerpoint/2010/main" val="1425422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6B9F6DB1-05A0-EE44-EB14-67CB09D81022}"/>
              </a:ext>
            </a:extLst>
          </p:cNvPr>
          <p:cNvSpPr txBox="1"/>
          <p:nvPr/>
        </p:nvSpPr>
        <p:spPr>
          <a:xfrm>
            <a:off x="619432" y="1028343"/>
            <a:ext cx="8760542" cy="4801314"/>
          </a:xfrm>
          <a:prstGeom prst="rect">
            <a:avLst/>
          </a:prstGeom>
          <a:noFill/>
        </p:spPr>
        <p:txBody>
          <a:bodyPr wrap="square">
            <a:spAutoFit/>
          </a:bodyPr>
          <a:lstStyle/>
          <a:p>
            <a:pPr>
              <a:buNone/>
            </a:pPr>
            <a:r>
              <a:rPr lang="hu-HU" dirty="0"/>
              <a:t>A patkó alakú, háromemeletes nézőtér  Lotz Károly monumentális, a </a:t>
            </a:r>
            <a:r>
              <a:rPr lang="hu-HU" i="1" dirty="0"/>
              <a:t>Zene </a:t>
            </a:r>
            <a:r>
              <a:rPr lang="hu-HU" i="1" dirty="0" err="1"/>
              <a:t>apóteózisa</a:t>
            </a:r>
            <a:r>
              <a:rPr lang="hu-HU" dirty="0"/>
              <a:t> című kupolafreskójával, valamint az Ybl Miklós által megálmodott csillárral lélegzetelállító térélményt ad.</a:t>
            </a:r>
          </a:p>
          <a:p>
            <a:pPr>
              <a:buNone/>
            </a:pPr>
            <a:r>
              <a:rPr lang="hu-HU" dirty="0"/>
              <a:t>A káprázatos vörös-arany színvilág, a nyugodt, harmonikus kompozíció a fölötte lebegő mennyezetfreskóval és a pompás bronzcsillárral e reprezentatív épület talán legtökéletesebb része. A szintenként egyre hátrébb húzódó emeletsorok minden patkóíve más-más kiképzésű, a látvány mégis páratlanul egységes. A nézőtér díszítésének rendszerét </a:t>
            </a:r>
            <a:r>
              <a:rPr lang="hu-HU" b="1" dirty="0"/>
              <a:t>Ybl Miklós</a:t>
            </a:r>
            <a:r>
              <a:rPr lang="hu-HU" dirty="0"/>
              <a:t> határozta meg, a fokozatosság és a ritmika jegyében.</a:t>
            </a:r>
          </a:p>
          <a:p>
            <a:pPr>
              <a:buNone/>
            </a:pPr>
            <a:r>
              <a:rPr lang="hu-HU" dirty="0"/>
              <a:t>A </a:t>
            </a:r>
            <a:r>
              <a:rPr lang="hu-HU" b="1" dirty="0"/>
              <a:t>páholyok</a:t>
            </a:r>
            <a:r>
              <a:rPr lang="hu-HU" dirty="0"/>
              <a:t> aranyozott mellvédjei és könyöklői között ülők szinte részei az előadásnak. Viseletük, viselkedésük, egyáltalán, puszta jelenlétük hasonlóan látványos és érdekes lehet, mint a színpadon zajló események. Régebben a gazdagság egyik fokmérője volt, hogy ki, melyik páholyt tudta fenntartani magának és baráti körének, és aki teheti, ma is minden évben ugyanarra a helyre vált jegyet. Aki itt ül, annak fontos, hogy látszódjon, és kíváncsi rá, kik ülnek a többi erkélyen, széken. A páholyok rangját és pompáját a gazdagon díszített mellvédek és könyöklők, illetve az elválasztó korlátok huszonnégy karátos aranybevonata csak tovább emeli.</a:t>
            </a:r>
          </a:p>
        </p:txBody>
      </p:sp>
    </p:spTree>
    <p:extLst>
      <p:ext uri="{BB962C8B-B14F-4D97-AF65-F5344CB8AC3E}">
        <p14:creationId xmlns:p14="http://schemas.microsoft.com/office/powerpoint/2010/main" val="1855514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D6F4E163-7C69-A5AE-059B-701ABB941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97" y="619431"/>
            <a:ext cx="8893278" cy="5437239"/>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xmlns="" id="{DBBD4FED-D5A0-28F8-B008-588830E6DB6F}"/>
              </a:ext>
            </a:extLst>
          </p:cNvPr>
          <p:cNvSpPr txBox="1"/>
          <p:nvPr/>
        </p:nvSpPr>
        <p:spPr>
          <a:xfrm>
            <a:off x="10009239" y="1278193"/>
            <a:ext cx="1391264" cy="369332"/>
          </a:xfrm>
          <a:prstGeom prst="rect">
            <a:avLst/>
          </a:prstGeom>
          <a:noFill/>
        </p:spPr>
        <p:txBody>
          <a:bodyPr wrap="square" rtlCol="0">
            <a:spAutoFit/>
          </a:bodyPr>
          <a:lstStyle/>
          <a:p>
            <a:r>
              <a:rPr lang="hu-HU" dirty="0"/>
              <a:t>Nézőtér</a:t>
            </a:r>
          </a:p>
        </p:txBody>
      </p:sp>
    </p:spTree>
    <p:extLst>
      <p:ext uri="{BB962C8B-B14F-4D97-AF65-F5344CB8AC3E}">
        <p14:creationId xmlns:p14="http://schemas.microsoft.com/office/powerpoint/2010/main" val="2270942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E560D79E-7049-56D3-239D-8361AD373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5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Festetics-palota építésével indult a pesti mágnásnegyed ...">
            <a:extLst>
              <a:ext uri="{FF2B5EF4-FFF2-40B4-BE49-F238E27FC236}">
                <a16:creationId xmlns:a16="http://schemas.microsoft.com/office/drawing/2014/main" xmlns="" id="{5114C9EB-2F8C-DE70-6F5D-B7E1359F5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3388"/>
            <a:ext cx="9002318" cy="471871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FBB43107-FBFD-701B-2E76-DB6005AE5A5C}"/>
              </a:ext>
            </a:extLst>
          </p:cNvPr>
          <p:cNvSpPr txBox="1"/>
          <p:nvPr/>
        </p:nvSpPr>
        <p:spPr>
          <a:xfrm>
            <a:off x="9586452" y="648929"/>
            <a:ext cx="1775166" cy="369332"/>
          </a:xfrm>
          <a:prstGeom prst="rect">
            <a:avLst/>
          </a:prstGeom>
          <a:noFill/>
        </p:spPr>
        <p:txBody>
          <a:bodyPr wrap="none" rtlCol="0">
            <a:spAutoFit/>
          </a:bodyPr>
          <a:lstStyle/>
          <a:p>
            <a:r>
              <a:rPr lang="hu-HU" dirty="0"/>
              <a:t>Festetics Palota</a:t>
            </a:r>
          </a:p>
        </p:txBody>
      </p:sp>
    </p:spTree>
    <p:extLst>
      <p:ext uri="{BB962C8B-B14F-4D97-AF65-F5344CB8AC3E}">
        <p14:creationId xmlns:p14="http://schemas.microsoft.com/office/powerpoint/2010/main" val="966339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4B035C19-EF13-DBBC-9696-0222FE82111D}"/>
              </a:ext>
            </a:extLst>
          </p:cNvPr>
          <p:cNvSpPr txBox="1"/>
          <p:nvPr/>
        </p:nvSpPr>
        <p:spPr>
          <a:xfrm>
            <a:off x="265471" y="1028343"/>
            <a:ext cx="10677832" cy="4801314"/>
          </a:xfrm>
          <a:prstGeom prst="rect">
            <a:avLst/>
          </a:prstGeom>
          <a:noFill/>
        </p:spPr>
        <p:txBody>
          <a:bodyPr wrap="square">
            <a:spAutoFit/>
          </a:bodyPr>
          <a:lstStyle/>
          <a:p>
            <a:pPr>
              <a:buNone/>
            </a:pPr>
            <a:r>
              <a:rPr lang="hu-HU" dirty="0"/>
              <a:t>Középen helyezkedik el a </a:t>
            </a:r>
            <a:r>
              <a:rPr lang="hu-HU" b="1" dirty="0"/>
              <a:t>királyi páholy</a:t>
            </a:r>
            <a:r>
              <a:rPr lang="hu-HU" dirty="0"/>
              <a:t>, ahol napjainkban is magas rangú személyek foglalnak helyet. Az előadásokat a három legfőbb magyar közjogi méltóság és vendégeik nézhetik innen, de nem példa nélküli, ha valódi királyok és királynék töltenek el itt egy-egy estét. A két szintet is átfogó királyi páholy mellett található a négy kíséreti páholy, amelyeknél </a:t>
            </a:r>
            <a:r>
              <a:rPr lang="hu-HU" b="1" dirty="0" err="1"/>
              <a:t>Donáth</a:t>
            </a:r>
            <a:r>
              <a:rPr lang="hu-HU" b="1" dirty="0"/>
              <a:t> Gyula</a:t>
            </a:r>
            <a:r>
              <a:rPr lang="hu-HU" dirty="0"/>
              <a:t> a </a:t>
            </a:r>
            <a:r>
              <a:rPr lang="hu-HU" i="1" dirty="0"/>
              <a:t>Tenor</a:t>
            </a:r>
            <a:r>
              <a:rPr lang="hu-HU" dirty="0"/>
              <a:t>, a </a:t>
            </a:r>
            <a:r>
              <a:rPr lang="hu-HU" i="1" dirty="0"/>
              <a:t>Szoprán</a:t>
            </a:r>
            <a:r>
              <a:rPr lang="hu-HU" dirty="0"/>
              <a:t>, az </a:t>
            </a:r>
            <a:r>
              <a:rPr lang="hu-HU" i="1" dirty="0"/>
              <a:t>Alt</a:t>
            </a:r>
            <a:r>
              <a:rPr lang="hu-HU" dirty="0"/>
              <a:t> és a </a:t>
            </a:r>
            <a:r>
              <a:rPr lang="hu-HU" i="1" dirty="0"/>
              <a:t>Basszus</a:t>
            </a:r>
            <a:r>
              <a:rPr lang="hu-HU" dirty="0"/>
              <a:t> allegorikus szobrai találhatók, a patkóívet lezáró proszcénium páholyok fölött pedig a négy erény, azaz a </a:t>
            </a:r>
            <a:r>
              <a:rPr lang="hu-HU" i="1" dirty="0"/>
              <a:t>Mértékletesség</a:t>
            </a:r>
            <a:r>
              <a:rPr lang="hu-HU" dirty="0"/>
              <a:t>, az </a:t>
            </a:r>
            <a:r>
              <a:rPr lang="hu-HU" i="1" dirty="0"/>
              <a:t>Igazságosság</a:t>
            </a:r>
            <a:r>
              <a:rPr lang="hu-HU" dirty="0"/>
              <a:t>, a </a:t>
            </a:r>
            <a:r>
              <a:rPr lang="hu-HU" i="1" dirty="0"/>
              <a:t>Bölcsesség</a:t>
            </a:r>
            <a:r>
              <a:rPr lang="hu-HU" dirty="0"/>
              <a:t> és az </a:t>
            </a:r>
            <a:r>
              <a:rPr lang="hu-HU" i="1" dirty="0"/>
              <a:t>Erő</a:t>
            </a:r>
            <a:r>
              <a:rPr lang="hu-HU" dirty="0"/>
              <a:t> szobrai láthatók.</a:t>
            </a:r>
          </a:p>
          <a:p>
            <a:pPr>
              <a:buNone/>
            </a:pPr>
            <a:r>
              <a:rPr lang="hu-HU" dirty="0"/>
              <a:t>A legenda szerint, amikor </a:t>
            </a:r>
            <a:r>
              <a:rPr lang="hu-HU" dirty="0" err="1"/>
              <a:t>Sissi</a:t>
            </a:r>
            <a:r>
              <a:rPr lang="hu-HU" dirty="0"/>
              <a:t> magyar királyné néha napján gödöllői magányából a pesti Operaházba látogatott, ha egyedül érkezett, nem a királyi páholyban foglalt helyet, hanem a sajátját használta: a zenekari árok és a színpad feletti résznél található </a:t>
            </a:r>
            <a:r>
              <a:rPr lang="hu-HU" b="1" dirty="0"/>
              <a:t>proszcéniumpáholyból</a:t>
            </a:r>
            <a:r>
              <a:rPr lang="hu-HU" dirty="0"/>
              <a:t> követte figyelemmel az előadásokat. Ennek az erkélynek számos előnye van: a Dalszínház utca felől érkezve, a Királylépcsőn, majd az annak tetején található emeleti galérián áthaladva, a nemestölgy burkolatú szalon ajtaját kinyitva ugyanis úgy lehet megközelíteni, hogy az illetőnek senkivel sem kell találkoznia.</a:t>
            </a:r>
          </a:p>
          <a:p>
            <a:pPr>
              <a:buNone/>
            </a:pPr>
            <a:r>
              <a:rPr lang="hu-HU" dirty="0"/>
              <a:t>Az </a:t>
            </a:r>
            <a:r>
              <a:rPr lang="hu-HU" b="1" dirty="0"/>
              <a:t>előszíntér</a:t>
            </a:r>
            <a:r>
              <a:rPr lang="hu-HU" dirty="0"/>
              <a:t> triptichonjának két szélén a </a:t>
            </a:r>
            <a:r>
              <a:rPr lang="hu-HU" i="1" dirty="0"/>
              <a:t>Zene</a:t>
            </a:r>
            <a:r>
              <a:rPr lang="hu-HU" dirty="0"/>
              <a:t> és a </a:t>
            </a:r>
            <a:r>
              <a:rPr lang="hu-HU" i="1" dirty="0"/>
              <a:t>Tánc</a:t>
            </a:r>
            <a:r>
              <a:rPr lang="hu-HU" dirty="0"/>
              <a:t>, míg közepén a </a:t>
            </a:r>
            <a:r>
              <a:rPr lang="hu-HU" i="1" dirty="0"/>
              <a:t>Művészet</a:t>
            </a:r>
            <a:r>
              <a:rPr lang="hu-HU" dirty="0"/>
              <a:t> </a:t>
            </a:r>
            <a:r>
              <a:rPr lang="hu-HU" i="1" dirty="0"/>
              <a:t>géniuszá</a:t>
            </a:r>
            <a:r>
              <a:rPr lang="hu-HU" dirty="0"/>
              <a:t>nak allegorikus alakjai figyelhetők meg. A kupolát tartó </a:t>
            </a:r>
            <a:r>
              <a:rPr lang="hu-HU" dirty="0" err="1"/>
              <a:t>korintoszi</a:t>
            </a:r>
            <a:r>
              <a:rPr lang="hu-HU" dirty="0"/>
              <a:t> oszlopok fölötti ívek hatszögletű mezőket zárnak, amelyekben egy-egy puttó látható, akik állítólag a puttózenekar tagjai és minden éjfélkor az aznapi előadásból adnak elő egy részletet, így gondoskodva arról, hogy az akusztika mindig jó legyen. Ha ez csak mese is, tény, hogy a nézőtér festményeinek mindegyikét </a:t>
            </a:r>
            <a:r>
              <a:rPr lang="hu-HU" b="1" dirty="0"/>
              <a:t>Lotz Károly</a:t>
            </a:r>
            <a:r>
              <a:rPr lang="hu-HU" dirty="0"/>
              <a:t> készítette.</a:t>
            </a:r>
          </a:p>
        </p:txBody>
      </p:sp>
    </p:spTree>
    <p:extLst>
      <p:ext uri="{BB962C8B-B14F-4D97-AF65-F5344CB8AC3E}">
        <p14:creationId xmlns:p14="http://schemas.microsoft.com/office/powerpoint/2010/main" val="2117625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7FBA6F03-2053-725D-995E-EF52D810AFCF}"/>
              </a:ext>
            </a:extLst>
          </p:cNvPr>
          <p:cNvSpPr txBox="1"/>
          <p:nvPr/>
        </p:nvSpPr>
        <p:spPr>
          <a:xfrm>
            <a:off x="678426" y="906879"/>
            <a:ext cx="8731045" cy="4801314"/>
          </a:xfrm>
          <a:prstGeom prst="rect">
            <a:avLst/>
          </a:prstGeom>
          <a:noFill/>
        </p:spPr>
        <p:txBody>
          <a:bodyPr wrap="square">
            <a:spAutoFit/>
          </a:bodyPr>
          <a:lstStyle/>
          <a:p>
            <a:pPr>
              <a:buNone/>
            </a:pPr>
            <a:r>
              <a:rPr lang="hu-HU" dirty="0"/>
              <a:t>Az első emeleti páholysor közepén helyezkedik el a királyi páholy, ahol napjainkban is magas rangú személyek foglalnak helyet.</a:t>
            </a:r>
          </a:p>
          <a:p>
            <a:pPr>
              <a:buNone/>
            </a:pPr>
            <a:r>
              <a:rPr lang="hu-HU" dirty="0"/>
              <a:t>Az előadásokat a magyar közjogi méltóságok és vendégeik nézhetik innen, de nem példa nélküli, hogy valódi királyok és királynék töltenek el itt egy-egy estét: az avató – és később is többször ellátogató – Ferenc József mellett mindenképpen említést érdemel II. Erzsébet brit királynő látogatása. A két szintet is átfogó királyi páholy mellett található a két testőrpáholy, amelyeknél </a:t>
            </a:r>
            <a:r>
              <a:rPr lang="hu-HU" b="1" dirty="0" err="1"/>
              <a:t>Donáth</a:t>
            </a:r>
            <a:r>
              <a:rPr lang="hu-HU" b="1" dirty="0"/>
              <a:t> Gyula</a:t>
            </a:r>
            <a:r>
              <a:rPr lang="hu-HU" dirty="0"/>
              <a:t> a </a:t>
            </a:r>
            <a:r>
              <a:rPr lang="hu-HU" i="1" dirty="0"/>
              <a:t>Tenor</a:t>
            </a:r>
            <a:r>
              <a:rPr lang="hu-HU" dirty="0"/>
              <a:t>, a </a:t>
            </a:r>
            <a:r>
              <a:rPr lang="hu-HU" i="1" dirty="0"/>
              <a:t>Szoprán</a:t>
            </a:r>
            <a:r>
              <a:rPr lang="hu-HU" dirty="0"/>
              <a:t>, az </a:t>
            </a:r>
            <a:r>
              <a:rPr lang="hu-HU" i="1" dirty="0"/>
              <a:t>Alt</a:t>
            </a:r>
            <a:r>
              <a:rPr lang="hu-HU" dirty="0"/>
              <a:t> és a </a:t>
            </a:r>
            <a:r>
              <a:rPr lang="hu-HU" i="1" dirty="0"/>
              <a:t>Basszus</a:t>
            </a:r>
            <a:r>
              <a:rPr lang="hu-HU" dirty="0"/>
              <a:t> című allegorikus szobrai találhatók, a patkóívet lezáró proszcénium páholyok fölött pedig a négy erény, azaz a Mértékletesség, az Igazságosság, a Bölcsesség és az Erő szobrai láthatók. A királyi páholy és a testőrpáholyok közé titkos ajtókat építettek, ezek révén a balkonok összenyithatók, de csak a királyi páholyból lehet nyitni vagy zárni azokat. (Amikor esetleg a Királyi páholy üres, az intézmény azt értékesíteni is jogosult.) A 140 esztendős Magyar Királyi/Állami Operaház 2024. március 21-től elindítja ún. Királyi páholyának esti karitatív értékesítését. Tíz vendég számára nyújtja az előadások lehetséges legjobb látószögét. A helyiség külön </a:t>
            </a:r>
            <a:r>
              <a:rPr lang="hu-HU" dirty="0" err="1"/>
              <a:t>cateringre</a:t>
            </a:r>
            <a:r>
              <a:rPr lang="hu-HU" dirty="0"/>
              <a:t> alkalmas előtérrel is rendelkezik, illetve lehetséges a jobb 11-es, 6 személyes testőrpáhollyal történő összenyitása is.</a:t>
            </a:r>
          </a:p>
        </p:txBody>
      </p:sp>
    </p:spTree>
    <p:extLst>
      <p:ext uri="{BB962C8B-B14F-4D97-AF65-F5344CB8AC3E}">
        <p14:creationId xmlns:p14="http://schemas.microsoft.com/office/powerpoint/2010/main" val="3857304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9D71C502-8CDF-FF5F-5ED3-5D7A52076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74" y="362565"/>
            <a:ext cx="9843182" cy="553679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72AA8A3C-23F6-4F39-F7B6-FA8F005AE43D}"/>
              </a:ext>
            </a:extLst>
          </p:cNvPr>
          <p:cNvSpPr txBox="1"/>
          <p:nvPr/>
        </p:nvSpPr>
        <p:spPr>
          <a:xfrm>
            <a:off x="10225549" y="1061884"/>
            <a:ext cx="1498680" cy="369332"/>
          </a:xfrm>
          <a:prstGeom prst="rect">
            <a:avLst/>
          </a:prstGeom>
          <a:noFill/>
        </p:spPr>
        <p:txBody>
          <a:bodyPr wrap="none" rtlCol="0">
            <a:spAutoFit/>
          </a:bodyPr>
          <a:lstStyle/>
          <a:p>
            <a:r>
              <a:rPr lang="hu-HU" dirty="0"/>
              <a:t>Királyi páholy</a:t>
            </a:r>
          </a:p>
        </p:txBody>
      </p:sp>
    </p:spTree>
    <p:extLst>
      <p:ext uri="{BB962C8B-B14F-4D97-AF65-F5344CB8AC3E}">
        <p14:creationId xmlns:p14="http://schemas.microsoft.com/office/powerpoint/2010/main" val="971254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rálylépcső - Opera">
            <a:extLst>
              <a:ext uri="{FF2B5EF4-FFF2-40B4-BE49-F238E27FC236}">
                <a16:creationId xmlns:a16="http://schemas.microsoft.com/office/drawing/2014/main" xmlns="" id="{325196BE-E82F-D310-A5D5-D1F89B31E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78" y="156089"/>
            <a:ext cx="9315649" cy="519035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F0D8F33F-06B5-0971-6DCF-32FBB6CC3793}"/>
              </a:ext>
            </a:extLst>
          </p:cNvPr>
          <p:cNvSpPr txBox="1"/>
          <p:nvPr/>
        </p:nvSpPr>
        <p:spPr>
          <a:xfrm>
            <a:off x="10011746" y="681135"/>
            <a:ext cx="1651519" cy="369332"/>
          </a:xfrm>
          <a:prstGeom prst="rect">
            <a:avLst/>
          </a:prstGeom>
          <a:noFill/>
        </p:spPr>
        <p:txBody>
          <a:bodyPr wrap="square" rtlCol="0">
            <a:spAutoFit/>
          </a:bodyPr>
          <a:lstStyle/>
          <a:p>
            <a:r>
              <a:rPr lang="hu-HU" dirty="0"/>
              <a:t>Királylépcső</a:t>
            </a:r>
          </a:p>
        </p:txBody>
      </p:sp>
    </p:spTree>
    <p:extLst>
      <p:ext uri="{BB962C8B-B14F-4D97-AF65-F5344CB8AC3E}">
        <p14:creationId xmlns:p14="http://schemas.microsoft.com/office/powerpoint/2010/main" val="1057991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xmlns="" id="{50937614-9846-D096-2F00-5D344623BD7A}"/>
              </a:ext>
            </a:extLst>
          </p:cNvPr>
          <p:cNvSpPr txBox="1"/>
          <p:nvPr/>
        </p:nvSpPr>
        <p:spPr>
          <a:xfrm>
            <a:off x="2664542" y="1081549"/>
            <a:ext cx="5171767" cy="523220"/>
          </a:xfrm>
          <a:prstGeom prst="rect">
            <a:avLst/>
          </a:prstGeom>
          <a:noFill/>
        </p:spPr>
        <p:txBody>
          <a:bodyPr wrap="square" rtlCol="0">
            <a:spAutoFit/>
          </a:bodyPr>
          <a:lstStyle/>
          <a:p>
            <a:pPr algn="ctr"/>
            <a:r>
              <a:rPr lang="hu-HU" sz="2800" dirty="0"/>
              <a:t>Királylépcső</a:t>
            </a:r>
          </a:p>
        </p:txBody>
      </p:sp>
      <p:pic>
        <p:nvPicPr>
          <p:cNvPr id="3" name="Online médiaelem 2" title="AZ OPERAHÁZ TEREI: A KIRÁLYLÉPCSŐ">
            <a:hlinkClick r:id="" action="ppaction://media"/>
            <a:extLst>
              <a:ext uri="{FF2B5EF4-FFF2-40B4-BE49-F238E27FC236}">
                <a16:creationId xmlns:a16="http://schemas.microsoft.com/office/drawing/2014/main" xmlns="" id="{443FCB3A-CDEA-5291-49EC-F7280EDB4C1B}"/>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83625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aelem 3" title="AZ OPERAHÁZ TEREI: FESZTY-BÁR, VÖRÖS SZALON">
            <a:hlinkClick r:id="" action="ppaction://media"/>
            <a:extLst>
              <a:ext uri="{FF2B5EF4-FFF2-40B4-BE49-F238E27FC236}">
                <a16:creationId xmlns:a16="http://schemas.microsoft.com/office/drawing/2014/main" xmlns="" id="{F210B2AD-5A23-2FC5-C53B-47C2247BD64C}"/>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3" name="Szövegdoboz 2">
            <a:extLst>
              <a:ext uri="{FF2B5EF4-FFF2-40B4-BE49-F238E27FC236}">
                <a16:creationId xmlns:a16="http://schemas.microsoft.com/office/drawing/2014/main" xmlns="" id="{4053E1B8-8DEF-B5C8-D902-022645E4A3AA}"/>
              </a:ext>
            </a:extLst>
          </p:cNvPr>
          <p:cNvSpPr txBox="1"/>
          <p:nvPr/>
        </p:nvSpPr>
        <p:spPr>
          <a:xfrm>
            <a:off x="480060" y="1156454"/>
            <a:ext cx="6096000" cy="461665"/>
          </a:xfrm>
          <a:prstGeom prst="rect">
            <a:avLst/>
          </a:prstGeom>
          <a:noFill/>
        </p:spPr>
        <p:txBody>
          <a:bodyPr wrap="square">
            <a:spAutoFit/>
          </a:bodyPr>
          <a:lstStyle/>
          <a:p>
            <a:r>
              <a:rPr lang="hu-HU" sz="2400" dirty="0">
                <a:solidFill>
                  <a:schemeClr val="bg1"/>
                </a:solidFill>
              </a:rPr>
              <a:t>Vörös szalon</a:t>
            </a:r>
          </a:p>
        </p:txBody>
      </p:sp>
    </p:spTree>
    <p:extLst>
      <p:ext uri="{BB962C8B-B14F-4D97-AF65-F5344CB8AC3E}">
        <p14:creationId xmlns:p14="http://schemas.microsoft.com/office/powerpoint/2010/main" val="167868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D72BB8F-364A-359E-7391-B26C453F0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84" y="295263"/>
            <a:ext cx="9123645" cy="576140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EE7341B8-2E7D-1E00-1E0F-DC0B5FF2C828}"/>
              </a:ext>
            </a:extLst>
          </p:cNvPr>
          <p:cNvSpPr txBox="1"/>
          <p:nvPr/>
        </p:nvSpPr>
        <p:spPr>
          <a:xfrm>
            <a:off x="9576619" y="943898"/>
            <a:ext cx="2453172" cy="369332"/>
          </a:xfrm>
          <a:prstGeom prst="rect">
            <a:avLst/>
          </a:prstGeom>
          <a:noFill/>
        </p:spPr>
        <p:txBody>
          <a:bodyPr wrap="none" rtlCol="0">
            <a:spAutoFit/>
          </a:bodyPr>
          <a:lstStyle/>
          <a:p>
            <a:r>
              <a:rPr lang="hu-HU" dirty="0"/>
              <a:t>Székely Bertalan terem</a:t>
            </a:r>
          </a:p>
        </p:txBody>
      </p:sp>
    </p:spTree>
    <p:extLst>
      <p:ext uri="{BB962C8B-B14F-4D97-AF65-F5344CB8AC3E}">
        <p14:creationId xmlns:p14="http://schemas.microsoft.com/office/powerpoint/2010/main" val="2667516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45F737F5-0F66-2F44-6805-25CF4A0A9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04" y="329995"/>
            <a:ext cx="8456664" cy="608879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2E466E43-4692-E06D-DCBA-73074BCD8A3B}"/>
              </a:ext>
            </a:extLst>
          </p:cNvPr>
          <p:cNvSpPr txBox="1"/>
          <p:nvPr/>
        </p:nvSpPr>
        <p:spPr>
          <a:xfrm flipH="1">
            <a:off x="9199551" y="957171"/>
            <a:ext cx="2756475" cy="369332"/>
          </a:xfrm>
          <a:prstGeom prst="rect">
            <a:avLst/>
          </a:prstGeom>
          <a:noFill/>
        </p:spPr>
        <p:txBody>
          <a:bodyPr wrap="square" rtlCol="0">
            <a:spAutoFit/>
          </a:bodyPr>
          <a:lstStyle/>
          <a:p>
            <a:r>
              <a:rPr lang="hu-HU" dirty="0"/>
              <a:t>Székely Bertalan terem</a:t>
            </a:r>
          </a:p>
        </p:txBody>
      </p:sp>
    </p:spTree>
    <p:extLst>
      <p:ext uri="{BB962C8B-B14F-4D97-AF65-F5344CB8AC3E}">
        <p14:creationId xmlns:p14="http://schemas.microsoft.com/office/powerpoint/2010/main" val="3089805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07600F38-5599-8560-0E95-6BA1BB720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51" y="162847"/>
            <a:ext cx="8732103" cy="628711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846F6D1F-A221-02EC-76B9-B8398EB14B66}"/>
              </a:ext>
            </a:extLst>
          </p:cNvPr>
          <p:cNvSpPr txBox="1"/>
          <p:nvPr/>
        </p:nvSpPr>
        <p:spPr>
          <a:xfrm>
            <a:off x="9497961" y="639097"/>
            <a:ext cx="2446504" cy="369332"/>
          </a:xfrm>
          <a:prstGeom prst="rect">
            <a:avLst/>
          </a:prstGeom>
          <a:noFill/>
        </p:spPr>
        <p:txBody>
          <a:bodyPr wrap="none" rtlCol="0">
            <a:spAutoFit/>
          </a:bodyPr>
          <a:lstStyle/>
          <a:p>
            <a:r>
              <a:rPr lang="hu-HU" dirty="0"/>
              <a:t>Székely Bertalan terem</a:t>
            </a:r>
          </a:p>
        </p:txBody>
      </p:sp>
    </p:spTree>
    <p:extLst>
      <p:ext uri="{BB962C8B-B14F-4D97-AF65-F5344CB8AC3E}">
        <p14:creationId xmlns:p14="http://schemas.microsoft.com/office/powerpoint/2010/main" val="33179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7E30CB28-30EA-8EF2-AE3B-F959722FA0CB}"/>
              </a:ext>
            </a:extLst>
          </p:cNvPr>
          <p:cNvSpPr txBox="1"/>
          <p:nvPr/>
        </p:nvSpPr>
        <p:spPr>
          <a:xfrm>
            <a:off x="540774" y="936376"/>
            <a:ext cx="8662219" cy="4801314"/>
          </a:xfrm>
          <a:prstGeom prst="rect">
            <a:avLst/>
          </a:prstGeom>
          <a:noFill/>
        </p:spPr>
        <p:txBody>
          <a:bodyPr wrap="square">
            <a:spAutoFit/>
          </a:bodyPr>
          <a:lstStyle/>
          <a:p>
            <a:r>
              <a:rPr lang="hu-HU" dirty="0"/>
              <a:t>A barokkos mozgalmassága ellenére a nézőtér reneszánsz nyugalmával tökéletes stílusegységet alkotó, kör alakú </a:t>
            </a:r>
            <a:r>
              <a:rPr lang="hu-HU" b="1" dirty="0"/>
              <a:t>mennyezeti freskó</a:t>
            </a:r>
            <a:r>
              <a:rPr lang="hu-HU" dirty="0"/>
              <a:t> átmérője több mint négy méter, külső kerülete negyvenöt méter hosszú. A kompozíción az Olümposz látható, ahol a főistenek hat csoportja Apollónt hallgatja. A rend, a költészet, a zene, a tánc és a művészetek istene mellett múzsákat, valamint a természet és az erkölcs őreit, a </a:t>
            </a:r>
            <a:r>
              <a:rPr lang="hu-HU" dirty="0" err="1"/>
              <a:t>Hórákat</a:t>
            </a:r>
            <a:r>
              <a:rPr lang="hu-HU" dirty="0"/>
              <a:t> figyelhetjük meg. A második egység főbb alakjai Zeusz, a felesége Héra, továbbá Niké, Pallasz Athéné és Hermész. A harmadik részben </a:t>
            </a:r>
            <a:r>
              <a:rPr lang="hu-HU" dirty="0" err="1"/>
              <a:t>Nüx</a:t>
            </a:r>
            <a:r>
              <a:rPr lang="hu-HU" dirty="0"/>
              <a:t>, az éjszaka istene látható az alvilág teremtményeivel. Itt van megfestve </a:t>
            </a:r>
            <a:r>
              <a:rPr lang="hu-HU" dirty="0" err="1"/>
              <a:t>Hádész</a:t>
            </a:r>
            <a:r>
              <a:rPr lang="hu-HU" dirty="0"/>
              <a:t>, Perszephoné, valamint </a:t>
            </a:r>
            <a:r>
              <a:rPr lang="hu-HU" dirty="0" err="1"/>
              <a:t>Hüpnosz</a:t>
            </a:r>
            <a:r>
              <a:rPr lang="hu-HU" dirty="0"/>
              <a:t>, az álom és Thanatosz, a halál istene. A negyedik csoport Dionüszosz köré rendeződik. Ariadné, </a:t>
            </a:r>
            <a:r>
              <a:rPr lang="hu-HU" dirty="0" err="1"/>
              <a:t>bacchánsok</a:t>
            </a:r>
            <a:r>
              <a:rPr lang="hu-HU" dirty="0"/>
              <a:t> és bacchánsnők, egy szatír, egy kentaur is helyet kapott ebben a részletben. Az ötödik egység Poszeidónról, a tenger istenéről, míg a hatodik a szépség és szerelem istennőjéről, Aphroditéról szól. Az előtte lévő három </a:t>
            </a:r>
            <a:r>
              <a:rPr lang="hu-HU" dirty="0" err="1"/>
              <a:t>Kharisz</a:t>
            </a:r>
            <a:r>
              <a:rPr lang="hu-HU" dirty="0"/>
              <a:t> alakja vezet vissza Apollón figurájához. E korszakalkotó mű világos színvilágát a márványpor vakolat adja, amelyen jól érvényesül az ég kékje, a felhők aranya, és az isteneket körülvevő drapériák meleg árnyalata. Lotz Károly főművét a kortársak is elismerték, míg az utódok máig a magyar falképfestészet kiemelkedő alkotásaként tartják számon.</a:t>
            </a:r>
          </a:p>
        </p:txBody>
      </p:sp>
    </p:spTree>
    <p:extLst>
      <p:ext uri="{BB962C8B-B14F-4D97-AF65-F5344CB8AC3E}">
        <p14:creationId xmlns:p14="http://schemas.microsoft.com/office/powerpoint/2010/main" val="328424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stetics Palota, Budapest">
            <a:extLst>
              <a:ext uri="{FF2B5EF4-FFF2-40B4-BE49-F238E27FC236}">
                <a16:creationId xmlns:a16="http://schemas.microsoft.com/office/drawing/2014/main" xmlns="" id="{B463D26C-36F1-DF5B-13EB-59190DB5A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86" y="288516"/>
            <a:ext cx="8732740" cy="573865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6164736D-0835-9E5B-8EF2-254E7475BA3B}"/>
              </a:ext>
            </a:extLst>
          </p:cNvPr>
          <p:cNvSpPr txBox="1"/>
          <p:nvPr/>
        </p:nvSpPr>
        <p:spPr>
          <a:xfrm>
            <a:off x="9242322" y="550606"/>
            <a:ext cx="2738591" cy="369332"/>
          </a:xfrm>
          <a:prstGeom prst="rect">
            <a:avLst/>
          </a:prstGeom>
          <a:noFill/>
        </p:spPr>
        <p:txBody>
          <a:bodyPr wrap="square" rtlCol="0">
            <a:spAutoFit/>
          </a:bodyPr>
          <a:lstStyle/>
          <a:p>
            <a:r>
              <a:rPr lang="hu-HU" dirty="0"/>
              <a:t>Festetics Palota</a:t>
            </a:r>
          </a:p>
        </p:txBody>
      </p:sp>
      <p:sp>
        <p:nvSpPr>
          <p:cNvPr id="4" name="Szövegdoboz 3">
            <a:extLst>
              <a:ext uri="{FF2B5EF4-FFF2-40B4-BE49-F238E27FC236}">
                <a16:creationId xmlns:a16="http://schemas.microsoft.com/office/drawing/2014/main" xmlns="" id="{9E0FA878-0B48-78D8-3AF6-7752E3811994}"/>
              </a:ext>
            </a:extLst>
          </p:cNvPr>
          <p:cNvSpPr txBox="1"/>
          <p:nvPr/>
        </p:nvSpPr>
        <p:spPr>
          <a:xfrm>
            <a:off x="9360310" y="1288026"/>
            <a:ext cx="1264064" cy="369332"/>
          </a:xfrm>
          <a:prstGeom prst="rect">
            <a:avLst/>
          </a:prstGeom>
          <a:noFill/>
        </p:spPr>
        <p:txBody>
          <a:bodyPr wrap="none" rtlCol="0">
            <a:spAutoFit/>
          </a:bodyPr>
          <a:lstStyle/>
          <a:p>
            <a:r>
              <a:rPr lang="hu-HU" dirty="0"/>
              <a:t>Lépcsőház</a:t>
            </a:r>
          </a:p>
        </p:txBody>
      </p:sp>
    </p:spTree>
    <p:extLst>
      <p:ext uri="{BB962C8B-B14F-4D97-AF65-F5344CB8AC3E}">
        <p14:creationId xmlns:p14="http://schemas.microsoft.com/office/powerpoint/2010/main" val="1645431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AF95CF71-289F-662B-E75E-A27CA02FD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239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C9DD9512-1C21-191B-0395-F7C3B504DFD9}"/>
              </a:ext>
            </a:extLst>
          </p:cNvPr>
          <p:cNvSpPr txBox="1"/>
          <p:nvPr/>
        </p:nvSpPr>
        <p:spPr>
          <a:xfrm>
            <a:off x="408038" y="716903"/>
            <a:ext cx="11375923" cy="2585323"/>
          </a:xfrm>
          <a:prstGeom prst="rect">
            <a:avLst/>
          </a:prstGeom>
          <a:noFill/>
        </p:spPr>
        <p:txBody>
          <a:bodyPr wrap="square">
            <a:spAutoFit/>
          </a:bodyPr>
          <a:lstStyle/>
          <a:p>
            <a:r>
              <a:rPr lang="hu-HU" dirty="0"/>
              <a:t>A Magyar Királyi Operaház építése 1875. október 11-én kezdődött. Az építők már ezen a napon tudták, hogy minden beépítendő anyagot, berendezést és szakipari munkát csak hazai, a Magyar Királyság területén működő vállalkozótól rendelnek meg.</a:t>
            </a:r>
            <a:br>
              <a:rPr lang="hu-HU" dirty="0"/>
            </a:br>
            <a:r>
              <a:rPr lang="hu-HU" dirty="0"/>
              <a:t>A hosszú, 9 évig tartó építkezés közben a világban és hazánkban zajló ipari forradalom következtében új anyagok és műszaki technológiák jelentek meg. A korszak legfontosabb jellemzője az addig nem ismert nagytömegű fogyasztási, gyártási és szállítási igény, valamint ezzel párhuzamosan megjelenő hatalmas energiaszükséglet. Ennek kielégítésére már régen széles körben alkalmazták a gőzgépet, gázt kezdetben csak világítási célra használtak. Az építkezés 9 éve alatt a világ fejlettebb városaiban gázhálózatok mellett megjelentek az elektromos hálózatok is. 1879-ben Edison feltalálja az izzólámpát. </a:t>
            </a:r>
          </a:p>
        </p:txBody>
      </p:sp>
      <p:sp>
        <p:nvSpPr>
          <p:cNvPr id="4" name="Szövegdoboz 3">
            <a:extLst>
              <a:ext uri="{FF2B5EF4-FFF2-40B4-BE49-F238E27FC236}">
                <a16:creationId xmlns:a16="http://schemas.microsoft.com/office/drawing/2014/main" xmlns="" id="{59292F52-14E5-2452-F398-89F30EDDA195}"/>
              </a:ext>
            </a:extLst>
          </p:cNvPr>
          <p:cNvSpPr txBox="1"/>
          <p:nvPr/>
        </p:nvSpPr>
        <p:spPr>
          <a:xfrm flipH="1">
            <a:off x="3113384" y="347571"/>
            <a:ext cx="3562719" cy="369332"/>
          </a:xfrm>
          <a:prstGeom prst="rect">
            <a:avLst/>
          </a:prstGeom>
          <a:noFill/>
        </p:spPr>
        <p:txBody>
          <a:bodyPr wrap="square" rtlCol="0">
            <a:spAutoFit/>
          </a:bodyPr>
          <a:lstStyle/>
          <a:p>
            <a:pPr algn="ctr"/>
            <a:r>
              <a:rPr lang="hu-HU" dirty="0"/>
              <a:t>Csillárok</a:t>
            </a:r>
          </a:p>
        </p:txBody>
      </p:sp>
      <p:sp>
        <p:nvSpPr>
          <p:cNvPr id="6" name="Szövegdoboz 5">
            <a:extLst>
              <a:ext uri="{FF2B5EF4-FFF2-40B4-BE49-F238E27FC236}">
                <a16:creationId xmlns:a16="http://schemas.microsoft.com/office/drawing/2014/main" xmlns="" id="{1717F105-9612-D149-F14C-7A75658D7D3E}"/>
              </a:ext>
            </a:extLst>
          </p:cNvPr>
          <p:cNvSpPr txBox="1"/>
          <p:nvPr/>
        </p:nvSpPr>
        <p:spPr>
          <a:xfrm>
            <a:off x="476865" y="3429000"/>
            <a:ext cx="11631560" cy="1516939"/>
          </a:xfrm>
          <a:prstGeom prst="rect">
            <a:avLst/>
          </a:prstGeom>
          <a:noFill/>
        </p:spPr>
        <p:txBody>
          <a:bodyPr wrap="square">
            <a:spAutoFit/>
          </a:bodyPr>
          <a:lstStyle/>
          <a:p>
            <a:r>
              <a:rPr lang="hu-HU" dirty="0"/>
              <a:t>Az Operaház építésének első három évében elkészültek a kőművesmunkák, és a terveknek megfelelően a vízhálózat építése mellett már építik a gázhálózatot is. A közönségforgalmi területek márvány burkolatai alatt ma is az akkor beépített gázcsövekben haladnak a jelenleg működő elektromos vezetékek. 1879-ben az épület tető alá kerül. Ekkor még senki, de a tervező Ybl Miklós sem gondolt az elektromosság bevezetésére, és jövőbeli alkalmazására.</a:t>
            </a:r>
            <a:br>
              <a:rPr lang="hu-HU" dirty="0"/>
            </a:br>
            <a:r>
              <a:rPr lang="hu-HU" dirty="0"/>
              <a:t> </a:t>
            </a:r>
          </a:p>
        </p:txBody>
      </p:sp>
    </p:spTree>
    <p:extLst>
      <p:ext uri="{BB962C8B-B14F-4D97-AF65-F5344CB8AC3E}">
        <p14:creationId xmlns:p14="http://schemas.microsoft.com/office/powerpoint/2010/main" val="926190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895BD10B-A766-2D2B-636B-FCCF02B5A006}"/>
              </a:ext>
            </a:extLst>
          </p:cNvPr>
          <p:cNvSpPr txBox="1"/>
          <p:nvPr/>
        </p:nvSpPr>
        <p:spPr>
          <a:xfrm>
            <a:off x="452284" y="245806"/>
            <a:ext cx="9615948" cy="5632311"/>
          </a:xfrm>
          <a:prstGeom prst="rect">
            <a:avLst/>
          </a:prstGeom>
          <a:noFill/>
        </p:spPr>
        <p:txBody>
          <a:bodyPr wrap="square">
            <a:spAutoFit/>
          </a:bodyPr>
          <a:lstStyle/>
          <a:p>
            <a:r>
              <a:rPr lang="hu-HU" dirty="0"/>
              <a:t>A biztonságot növelő javaslatok között szerepelt az elektromos világítás bevezetése is, de nagy vita után, a pénzszűke miatt végül is a gázvilágítás mellett döntöttek. Ennek következtében rendelték meg Mainzból a lehető legbiztonságosabb, gázzal működtetett, 30 mázsás, bronzból készült nagycsillárt. A csillár formatervét, arányait és díszítését Ybl Miklós tervezte. Az eredeti, teljes hazai kivitelezés elképzelésétől eltérően, a két említett megrendelést végül mégis külföldre küldték.</a:t>
            </a:r>
            <a:br>
              <a:rPr lang="hu-HU" dirty="0"/>
            </a:br>
            <a:r>
              <a:rPr lang="hu-HU" dirty="0"/>
              <a:t/>
            </a:r>
            <a:br>
              <a:rPr lang="hu-HU" dirty="0"/>
            </a:br>
            <a:r>
              <a:rPr lang="hu-HU" dirty="0"/>
              <a:t>A Mainzban készült és 12.000 forintért vásárolt csillárt 1884 nyarán szerelték fel a nézőtér mennyezetének közepén található füstelvezető szellőzőkürtőbe, melyet két darab acél sodronykötél tart. Eredeti és mai állapotában is egy kézi csörlő segítségével engedik le a földszinti nézőtéri székekig. Ez a mozgathatóság teszi lehetővé a csillár karbantartását és tisztítását. A többször megcsodált kézi csörlő, működő ipartörténeti emlék. Az épület egyetlen eredeti szerkezete a csillárpadláson található, az eredeti helyén, a nézőtér tetőteréig nyúló falába van beépítve.</a:t>
            </a:r>
          </a:p>
          <a:p>
            <a:r>
              <a:rPr lang="hu-HU" dirty="0"/>
              <a:t>A kezdetben három tonnát nyomó, ötszáz gázlánggal égő világítótest gázcsöveibe 1895-ben vezettek vezetékeket, kiépítve a villanyvilágítást, de csak az 1980-ban kezdődő felújítás során szabadították meg a csillárt a gázcsövektől. A jelenleg csaknem kéttonnás szerkezeten több mint kétszáz fényforrás ég, ami ha lassan kihunyni látszik, csak egy dolgot jelenthet: kezdődik az előadás!</a:t>
            </a:r>
          </a:p>
          <a:p>
            <a:endParaRPr lang="hu-HU" dirty="0"/>
          </a:p>
        </p:txBody>
      </p:sp>
    </p:spTree>
    <p:extLst>
      <p:ext uri="{BB962C8B-B14F-4D97-AF65-F5344CB8AC3E}">
        <p14:creationId xmlns:p14="http://schemas.microsoft.com/office/powerpoint/2010/main" val="1392723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AA67B182-163B-877B-EDCF-D7687AE82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0"/>
            <a:ext cx="10933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61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UDAPEST, HUNGARY- April 12. 2022: Interior of the newly renovated Hungarian Royal State Opera House in Budapest.">
            <a:extLst>
              <a:ext uri="{FF2B5EF4-FFF2-40B4-BE49-F238E27FC236}">
                <a16:creationId xmlns:a16="http://schemas.microsoft.com/office/drawing/2014/main" xmlns="" id="{76388DB3-FE0D-7420-086E-55D24724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460" y="475020"/>
            <a:ext cx="8577767" cy="6004437"/>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0DF4D527-BBA3-57DC-220B-9B601BA68EB7}"/>
              </a:ext>
            </a:extLst>
          </p:cNvPr>
          <p:cNvSpPr txBox="1"/>
          <p:nvPr/>
        </p:nvSpPr>
        <p:spPr>
          <a:xfrm>
            <a:off x="9861756" y="560439"/>
            <a:ext cx="1785784" cy="646331"/>
          </a:xfrm>
          <a:prstGeom prst="rect">
            <a:avLst/>
          </a:prstGeom>
          <a:noFill/>
        </p:spPr>
        <p:txBody>
          <a:bodyPr wrap="square" rtlCol="0">
            <a:spAutoFit/>
          </a:bodyPr>
          <a:lstStyle/>
          <a:p>
            <a:r>
              <a:rPr lang="hu-HU" dirty="0"/>
              <a:t>Operaház nézőtéri csillár</a:t>
            </a:r>
          </a:p>
        </p:txBody>
      </p:sp>
    </p:spTree>
    <p:extLst>
      <p:ext uri="{BB962C8B-B14F-4D97-AF65-F5344CB8AC3E}">
        <p14:creationId xmlns:p14="http://schemas.microsoft.com/office/powerpoint/2010/main" val="719527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m érhető el leírás a fényképhez.">
            <a:extLst>
              <a:ext uri="{FF2B5EF4-FFF2-40B4-BE49-F238E27FC236}">
                <a16:creationId xmlns:a16="http://schemas.microsoft.com/office/drawing/2014/main" xmlns="" id="{3CBD3FD1-B90D-DC39-EB6F-21272F34C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85" y="454127"/>
            <a:ext cx="8610294" cy="574019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33BAE7D2-08E2-5743-BA04-4D5DA14E1B2B}"/>
              </a:ext>
            </a:extLst>
          </p:cNvPr>
          <p:cNvSpPr txBox="1"/>
          <p:nvPr/>
        </p:nvSpPr>
        <p:spPr>
          <a:xfrm>
            <a:off x="9163665" y="766916"/>
            <a:ext cx="1498231" cy="369332"/>
          </a:xfrm>
          <a:prstGeom prst="rect">
            <a:avLst/>
          </a:prstGeom>
          <a:noFill/>
        </p:spPr>
        <p:txBody>
          <a:bodyPr wrap="none" rtlCol="0">
            <a:spAutoFit/>
          </a:bodyPr>
          <a:lstStyle/>
          <a:p>
            <a:r>
              <a:rPr lang="hu-HU" dirty="0"/>
              <a:t>Várkert Bazár</a:t>
            </a:r>
          </a:p>
        </p:txBody>
      </p:sp>
      <p:sp>
        <p:nvSpPr>
          <p:cNvPr id="3" name="Szövegdoboz 2">
            <a:extLst>
              <a:ext uri="{FF2B5EF4-FFF2-40B4-BE49-F238E27FC236}">
                <a16:creationId xmlns:a16="http://schemas.microsoft.com/office/drawing/2014/main" xmlns="" id="{1AC83F1F-3F70-2F6A-AED5-5A1EC3C661FF}"/>
              </a:ext>
            </a:extLst>
          </p:cNvPr>
          <p:cNvSpPr txBox="1"/>
          <p:nvPr/>
        </p:nvSpPr>
        <p:spPr>
          <a:xfrm>
            <a:off x="9378892" y="1136248"/>
            <a:ext cx="1414426" cy="369332"/>
          </a:xfrm>
          <a:prstGeom prst="rect">
            <a:avLst/>
          </a:prstGeom>
          <a:noFill/>
        </p:spPr>
        <p:txBody>
          <a:bodyPr wrap="none" rtlCol="0">
            <a:spAutoFit/>
          </a:bodyPr>
          <a:lstStyle/>
          <a:p>
            <a:r>
              <a:rPr lang="hu-HU" dirty="0"/>
              <a:t>(1875 -1883)</a:t>
            </a:r>
          </a:p>
        </p:txBody>
      </p:sp>
    </p:spTree>
    <p:extLst>
      <p:ext uri="{BB962C8B-B14F-4D97-AF65-F5344CB8AC3E}">
        <p14:creationId xmlns:p14="http://schemas.microsoft.com/office/powerpoint/2010/main" val="3447535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1F4F1539-241C-F5B3-0A3C-835850E16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07" y="272845"/>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C67253CA-7422-B380-A318-DECE7D0C36A6}"/>
              </a:ext>
            </a:extLst>
          </p:cNvPr>
          <p:cNvSpPr txBox="1"/>
          <p:nvPr/>
        </p:nvSpPr>
        <p:spPr>
          <a:xfrm>
            <a:off x="10205884" y="403123"/>
            <a:ext cx="1498231" cy="369332"/>
          </a:xfrm>
          <a:prstGeom prst="rect">
            <a:avLst/>
          </a:prstGeom>
          <a:noFill/>
        </p:spPr>
        <p:txBody>
          <a:bodyPr wrap="none" rtlCol="0">
            <a:spAutoFit/>
          </a:bodyPr>
          <a:lstStyle/>
          <a:p>
            <a:r>
              <a:rPr lang="hu-HU" dirty="0"/>
              <a:t>Várkert Bazár</a:t>
            </a:r>
          </a:p>
        </p:txBody>
      </p:sp>
    </p:spTree>
    <p:extLst>
      <p:ext uri="{BB962C8B-B14F-4D97-AF65-F5344CB8AC3E}">
        <p14:creationId xmlns:p14="http://schemas.microsoft.com/office/powerpoint/2010/main" val="3948964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CFE0C496-5130-C998-4FE2-3AA2AC02E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59" y="904874"/>
            <a:ext cx="8898193" cy="553160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67664D85-A0C6-C24B-1A22-CC8556DF1D55}"/>
              </a:ext>
            </a:extLst>
          </p:cNvPr>
          <p:cNvSpPr txBox="1"/>
          <p:nvPr/>
        </p:nvSpPr>
        <p:spPr>
          <a:xfrm>
            <a:off x="9842090" y="1071716"/>
            <a:ext cx="1488613" cy="369332"/>
          </a:xfrm>
          <a:prstGeom prst="rect">
            <a:avLst/>
          </a:prstGeom>
          <a:noFill/>
        </p:spPr>
        <p:txBody>
          <a:bodyPr wrap="none" rtlCol="0">
            <a:spAutoFit/>
          </a:bodyPr>
          <a:lstStyle/>
          <a:p>
            <a:r>
              <a:rPr lang="hu-HU" dirty="0"/>
              <a:t>Várkert bazár</a:t>
            </a:r>
          </a:p>
        </p:txBody>
      </p:sp>
    </p:spTree>
    <p:extLst>
      <p:ext uri="{BB962C8B-B14F-4D97-AF65-F5344CB8AC3E}">
        <p14:creationId xmlns:p14="http://schemas.microsoft.com/office/powerpoint/2010/main" val="1476244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50D7CB37-8DB7-0154-A830-5880D7820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7" y="295710"/>
            <a:ext cx="9301578" cy="621324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E57A33C5-EF11-0225-41BC-C0DF6F4C1921}"/>
              </a:ext>
            </a:extLst>
          </p:cNvPr>
          <p:cNvSpPr txBox="1"/>
          <p:nvPr/>
        </p:nvSpPr>
        <p:spPr>
          <a:xfrm>
            <a:off x="9792929" y="491613"/>
            <a:ext cx="1488613" cy="369332"/>
          </a:xfrm>
          <a:prstGeom prst="rect">
            <a:avLst/>
          </a:prstGeom>
          <a:noFill/>
        </p:spPr>
        <p:txBody>
          <a:bodyPr wrap="none" rtlCol="0">
            <a:spAutoFit/>
          </a:bodyPr>
          <a:lstStyle/>
          <a:p>
            <a:r>
              <a:rPr lang="hu-HU" dirty="0"/>
              <a:t>Várkert bazár</a:t>
            </a:r>
          </a:p>
        </p:txBody>
      </p:sp>
    </p:spTree>
    <p:extLst>
      <p:ext uri="{BB962C8B-B14F-4D97-AF65-F5344CB8AC3E}">
        <p14:creationId xmlns:p14="http://schemas.microsoft.com/office/powerpoint/2010/main" val="3262338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4527D16-2D92-ABBC-295F-7DD843194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26" y="418533"/>
            <a:ext cx="9330814" cy="593310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E317F6B7-380A-00E5-CF0C-13178923B420}"/>
              </a:ext>
            </a:extLst>
          </p:cNvPr>
          <p:cNvSpPr txBox="1"/>
          <p:nvPr/>
        </p:nvSpPr>
        <p:spPr>
          <a:xfrm>
            <a:off x="10156723" y="707923"/>
            <a:ext cx="1488613" cy="369332"/>
          </a:xfrm>
          <a:prstGeom prst="rect">
            <a:avLst/>
          </a:prstGeom>
          <a:noFill/>
        </p:spPr>
        <p:txBody>
          <a:bodyPr wrap="none" rtlCol="0">
            <a:spAutoFit/>
          </a:bodyPr>
          <a:lstStyle/>
          <a:p>
            <a:r>
              <a:rPr lang="hu-HU" dirty="0"/>
              <a:t>Várkert bazár</a:t>
            </a:r>
          </a:p>
        </p:txBody>
      </p:sp>
    </p:spTree>
    <p:extLst>
      <p:ext uri="{BB962C8B-B14F-4D97-AF65-F5344CB8AC3E}">
        <p14:creationId xmlns:p14="http://schemas.microsoft.com/office/powerpoint/2010/main" val="265647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5861D013-02D8-D8B0-38F9-BA450921E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6871"/>
            <a:ext cx="9832258" cy="648204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FB2BB453-FE4D-90E8-2B1D-1A4662868B9F}"/>
              </a:ext>
            </a:extLst>
          </p:cNvPr>
          <p:cNvSpPr txBox="1"/>
          <p:nvPr/>
        </p:nvSpPr>
        <p:spPr>
          <a:xfrm>
            <a:off x="10058400" y="737419"/>
            <a:ext cx="1775166" cy="369332"/>
          </a:xfrm>
          <a:prstGeom prst="rect">
            <a:avLst/>
          </a:prstGeom>
          <a:noFill/>
        </p:spPr>
        <p:txBody>
          <a:bodyPr wrap="none" rtlCol="0">
            <a:spAutoFit/>
          </a:bodyPr>
          <a:lstStyle/>
          <a:p>
            <a:r>
              <a:rPr lang="hu-HU" dirty="0"/>
              <a:t>Festetics Palota</a:t>
            </a:r>
          </a:p>
        </p:txBody>
      </p:sp>
      <p:sp>
        <p:nvSpPr>
          <p:cNvPr id="3" name="Szövegdoboz 2">
            <a:extLst>
              <a:ext uri="{FF2B5EF4-FFF2-40B4-BE49-F238E27FC236}">
                <a16:creationId xmlns:a16="http://schemas.microsoft.com/office/drawing/2014/main" xmlns="" id="{6CD48FCA-8F14-3A1A-BD60-A2ACE9963E75}"/>
              </a:ext>
            </a:extLst>
          </p:cNvPr>
          <p:cNvSpPr txBox="1"/>
          <p:nvPr/>
        </p:nvSpPr>
        <p:spPr>
          <a:xfrm>
            <a:off x="10176387" y="1445342"/>
            <a:ext cx="1314462" cy="369332"/>
          </a:xfrm>
          <a:prstGeom prst="rect">
            <a:avLst/>
          </a:prstGeom>
          <a:noFill/>
        </p:spPr>
        <p:txBody>
          <a:bodyPr wrap="none" rtlCol="0">
            <a:spAutoFit/>
          </a:bodyPr>
          <a:lstStyle/>
          <a:p>
            <a:r>
              <a:rPr lang="hu-HU" dirty="0"/>
              <a:t>Tükörterem</a:t>
            </a:r>
          </a:p>
        </p:txBody>
      </p:sp>
    </p:spTree>
    <p:extLst>
      <p:ext uri="{BB962C8B-B14F-4D97-AF65-F5344CB8AC3E}">
        <p14:creationId xmlns:p14="http://schemas.microsoft.com/office/powerpoint/2010/main" val="3042429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nckheim-kastély, Szabadkígyós">
            <a:extLst>
              <a:ext uri="{FF2B5EF4-FFF2-40B4-BE49-F238E27FC236}">
                <a16:creationId xmlns:a16="http://schemas.microsoft.com/office/drawing/2014/main" xmlns="" id="{993BA637-5534-A848-2DA6-EB1654264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115529"/>
            <a:ext cx="9568016" cy="6378677"/>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00411F76-C597-51AF-F5CE-CDAFE499F3BA}"/>
              </a:ext>
            </a:extLst>
          </p:cNvPr>
          <p:cNvSpPr txBox="1"/>
          <p:nvPr/>
        </p:nvSpPr>
        <p:spPr>
          <a:xfrm>
            <a:off x="9901083" y="865239"/>
            <a:ext cx="2615381" cy="646331"/>
          </a:xfrm>
          <a:prstGeom prst="rect">
            <a:avLst/>
          </a:prstGeom>
          <a:noFill/>
        </p:spPr>
        <p:txBody>
          <a:bodyPr wrap="square" rtlCol="0">
            <a:spAutoFit/>
          </a:bodyPr>
          <a:lstStyle/>
          <a:p>
            <a:r>
              <a:rPr lang="hu-HU" dirty="0"/>
              <a:t>Wenckheim kastély, Szabadkígyós</a:t>
            </a:r>
          </a:p>
        </p:txBody>
      </p:sp>
    </p:spTree>
    <p:extLst>
      <p:ext uri="{BB962C8B-B14F-4D97-AF65-F5344CB8AC3E}">
        <p14:creationId xmlns:p14="http://schemas.microsoft.com/office/powerpoint/2010/main" val="3818990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BBC69AAF-EF7E-9BC9-1F55-B6E49E21E71B}"/>
              </a:ext>
            </a:extLst>
          </p:cNvPr>
          <p:cNvSpPr>
            <a:spLocks noGrp="1"/>
          </p:cNvSpPr>
          <p:nvPr>
            <p:ph type="ctrTitle"/>
          </p:nvPr>
        </p:nvSpPr>
        <p:spPr/>
        <p:txBody>
          <a:bodyPr/>
          <a:lstStyle/>
          <a:p>
            <a:r>
              <a:rPr lang="hu-HU" dirty="0"/>
              <a:t>Steindl Imre</a:t>
            </a:r>
          </a:p>
        </p:txBody>
      </p:sp>
    </p:spTree>
    <p:extLst>
      <p:ext uri="{BB962C8B-B14F-4D97-AF65-F5344CB8AC3E}">
        <p14:creationId xmlns:p14="http://schemas.microsoft.com/office/powerpoint/2010/main" val="88672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C5B40AF6-E6B8-D6C5-D929-F7E72768725D}"/>
              </a:ext>
            </a:extLst>
          </p:cNvPr>
          <p:cNvSpPr>
            <a:spLocks noGrp="1"/>
          </p:cNvSpPr>
          <p:nvPr>
            <p:ph type="ctrTitle"/>
          </p:nvPr>
        </p:nvSpPr>
        <p:spPr/>
        <p:txBody>
          <a:bodyPr/>
          <a:lstStyle/>
          <a:p>
            <a:r>
              <a:rPr lang="hu-HU" dirty="0"/>
              <a:t>Pesti Új Városháza</a:t>
            </a:r>
          </a:p>
        </p:txBody>
      </p:sp>
      <p:sp>
        <p:nvSpPr>
          <p:cNvPr id="3" name="Alcím 2">
            <a:extLst>
              <a:ext uri="{FF2B5EF4-FFF2-40B4-BE49-F238E27FC236}">
                <a16:creationId xmlns:a16="http://schemas.microsoft.com/office/drawing/2014/main" xmlns="" id="{B9AA5E37-297D-4B33-72D4-D1B62E956782}"/>
              </a:ext>
            </a:extLst>
          </p:cNvPr>
          <p:cNvSpPr>
            <a:spLocks noGrp="1"/>
          </p:cNvSpPr>
          <p:nvPr>
            <p:ph type="subTitle" idx="1"/>
          </p:nvPr>
        </p:nvSpPr>
        <p:spPr/>
        <p:txBody>
          <a:bodyPr/>
          <a:lstStyle/>
          <a:p>
            <a:pPr algn="l"/>
            <a:r>
              <a:rPr lang="hu-HU" dirty="0"/>
              <a:t>Tervezte Steindl Imre    </a:t>
            </a:r>
          </a:p>
        </p:txBody>
      </p:sp>
    </p:spTree>
    <p:extLst>
      <p:ext uri="{BB962C8B-B14F-4D97-AF65-F5344CB8AC3E}">
        <p14:creationId xmlns:p14="http://schemas.microsoft.com/office/powerpoint/2010/main" val="3165187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2EDFE919-2C72-7F52-7712-A7F7EC6632C9}"/>
              </a:ext>
            </a:extLst>
          </p:cNvPr>
          <p:cNvSpPr txBox="1"/>
          <p:nvPr/>
        </p:nvSpPr>
        <p:spPr>
          <a:xfrm rot="10800000" flipV="1">
            <a:off x="6618913" y="315433"/>
            <a:ext cx="5142451" cy="2308324"/>
          </a:xfrm>
          <a:prstGeom prst="rect">
            <a:avLst/>
          </a:prstGeom>
          <a:noFill/>
        </p:spPr>
        <p:txBody>
          <a:bodyPr wrap="square">
            <a:spAutoFit/>
          </a:bodyPr>
          <a:lstStyle/>
          <a:p>
            <a:r>
              <a:rPr lang="hu-HU" dirty="0"/>
              <a:t>A pesti Új Városháza </a:t>
            </a:r>
            <a:r>
              <a:rPr lang="hu-HU" b="1" dirty="0"/>
              <a:t>Steindl Imre</a:t>
            </a:r>
            <a:r>
              <a:rPr lang="hu-HU" dirty="0"/>
              <a:t> terve szerint épült 1870 és 1875 között </a:t>
            </a:r>
            <a:r>
              <a:rPr lang="hu-HU" b="1" dirty="0"/>
              <a:t>neoreneszánsz</a:t>
            </a:r>
            <a:r>
              <a:rPr lang="hu-HU" dirty="0"/>
              <a:t> stílusban. A </a:t>
            </a:r>
            <a:r>
              <a:rPr lang="hu-HU" b="1" dirty="0"/>
              <a:t>Fővárosi Közgyűlés</a:t>
            </a:r>
            <a:r>
              <a:rPr lang="hu-HU" dirty="0"/>
              <a:t> az átadás éve, 1875 óta folyamatosan ebben az épületben ülésezik. Alább az épület külső és belső udvari </a:t>
            </a:r>
            <a:r>
              <a:rPr lang="hu-HU" dirty="0" err="1"/>
              <a:t>honlokzatáról</a:t>
            </a:r>
            <a:r>
              <a:rPr lang="hu-HU" dirty="0"/>
              <a:t>, illetve a Steindl tervei szerint </a:t>
            </a:r>
            <a:r>
              <a:rPr lang="hu-HU" dirty="0" err="1"/>
              <a:t>Oettl</a:t>
            </a:r>
            <a:r>
              <a:rPr lang="hu-HU" dirty="0"/>
              <a:t> Antal üzemében és a Ganz-gyárban készített öntöttvas szerkezetű lépcsőházról közlök képeket</a:t>
            </a:r>
          </a:p>
        </p:txBody>
      </p:sp>
      <p:pic>
        <p:nvPicPr>
          <p:cNvPr id="1026" name="Picture 2">
            <a:extLst>
              <a:ext uri="{FF2B5EF4-FFF2-40B4-BE49-F238E27FC236}">
                <a16:creationId xmlns:a16="http://schemas.microsoft.com/office/drawing/2014/main" xmlns="" id="{454DD292-6219-DF50-1842-03905DBDF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078" y="188052"/>
            <a:ext cx="3103926" cy="620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664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AABE9D6F-DFC7-6B13-2B56-17E142ABA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35" y="-227377"/>
            <a:ext cx="4892966" cy="666522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F14D8E11-C5E1-605B-9875-D7CA11C89F44}"/>
              </a:ext>
            </a:extLst>
          </p:cNvPr>
          <p:cNvSpPr txBox="1"/>
          <p:nvPr/>
        </p:nvSpPr>
        <p:spPr>
          <a:xfrm>
            <a:off x="5757032" y="276837"/>
            <a:ext cx="6291743" cy="2031325"/>
          </a:xfrm>
          <a:prstGeom prst="rect">
            <a:avLst/>
          </a:prstGeom>
          <a:noFill/>
        </p:spPr>
        <p:txBody>
          <a:bodyPr wrap="square" rtlCol="0">
            <a:spAutoFit/>
          </a:bodyPr>
          <a:lstStyle/>
          <a:p>
            <a:r>
              <a:rPr lang="hu-HU" dirty="0"/>
              <a:t> A </a:t>
            </a:r>
            <a:r>
              <a:rPr lang="hu-HU" dirty="0" err="1"/>
              <a:t>középrizalit</a:t>
            </a:r>
            <a:r>
              <a:rPr lang="hu-HU" dirty="0"/>
              <a:t> első emeleti ikerablakai az ívmezőben rozettával. A homlokzat szélső  egységének első emeleti félköríves ablakait nyerstégla szegmensívek keretezik, a második emeleti egyenes záródású ablakok szalagkeretesek, a harmadik emeleti szintén egyenes záródású ablakok felett kagylómotívumos </a:t>
            </a:r>
            <a:r>
              <a:rPr lang="hu-HU" dirty="0" err="1"/>
              <a:t>lunetták</a:t>
            </a:r>
            <a:r>
              <a:rPr lang="hu-HU" dirty="0"/>
              <a:t> láthatók, melyeket </a:t>
            </a:r>
            <a:r>
              <a:rPr lang="hu-HU" dirty="0" err="1"/>
              <a:t>enyén</a:t>
            </a:r>
            <a:r>
              <a:rPr lang="hu-HU" dirty="0"/>
              <a:t> csúcsíves nyerstégla ívek zárnak le.</a:t>
            </a:r>
          </a:p>
        </p:txBody>
      </p:sp>
    </p:spTree>
    <p:extLst>
      <p:ext uri="{BB962C8B-B14F-4D97-AF65-F5344CB8AC3E}">
        <p14:creationId xmlns:p14="http://schemas.microsoft.com/office/powerpoint/2010/main" val="2292974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2056975C-E60F-F09B-61F9-3C08355E4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398" y="3749879"/>
            <a:ext cx="2933437" cy="29334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DBE6EF70-B2A2-35E3-F4DE-14207C59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85" y="174685"/>
            <a:ext cx="3254316" cy="3254316"/>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xmlns="" id="{55DADA24-BBA7-B319-EEB4-49BC746AE1D4}"/>
              </a:ext>
            </a:extLst>
          </p:cNvPr>
          <p:cNvSpPr txBox="1"/>
          <p:nvPr/>
        </p:nvSpPr>
        <p:spPr>
          <a:xfrm>
            <a:off x="5129349" y="820501"/>
            <a:ext cx="5233852" cy="1200329"/>
          </a:xfrm>
          <a:prstGeom prst="rect">
            <a:avLst/>
          </a:prstGeom>
          <a:noFill/>
        </p:spPr>
        <p:txBody>
          <a:bodyPr wrap="square" rtlCol="0">
            <a:spAutoFit/>
          </a:bodyPr>
          <a:lstStyle/>
          <a:p>
            <a:r>
              <a:rPr lang="hu-HU" dirty="0"/>
              <a:t>A román keresztboltozattal fedett, előcsarnokba vezető kapuátjáró reneszánsz stílusú groteszk ornamentikát mutat, a </a:t>
            </a:r>
            <a:r>
              <a:rPr lang="hu-HU" dirty="0" err="1"/>
              <a:t>lunettákban</a:t>
            </a:r>
            <a:r>
              <a:rPr lang="hu-HU" dirty="0"/>
              <a:t> kagylómotívummal.</a:t>
            </a:r>
          </a:p>
        </p:txBody>
      </p:sp>
    </p:spTree>
    <p:extLst>
      <p:ext uri="{BB962C8B-B14F-4D97-AF65-F5344CB8AC3E}">
        <p14:creationId xmlns:p14="http://schemas.microsoft.com/office/powerpoint/2010/main" val="1336087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F5E96E7F-C03F-E7ED-89E2-B2F71E945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30" y="219774"/>
            <a:ext cx="3299058" cy="659811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4D8ED48-08DE-3AC6-3B26-BB6AC5A1797B}"/>
              </a:ext>
            </a:extLst>
          </p:cNvPr>
          <p:cNvSpPr txBox="1"/>
          <p:nvPr/>
        </p:nvSpPr>
        <p:spPr>
          <a:xfrm>
            <a:off x="8078599" y="219774"/>
            <a:ext cx="3299058" cy="1754326"/>
          </a:xfrm>
          <a:prstGeom prst="rect">
            <a:avLst/>
          </a:prstGeom>
          <a:noFill/>
        </p:spPr>
        <p:txBody>
          <a:bodyPr wrap="square" rtlCol="0">
            <a:spAutoFit/>
          </a:bodyPr>
          <a:lstStyle/>
          <a:p>
            <a:r>
              <a:rPr lang="hu-HU" dirty="0"/>
              <a:t>A kapuátjáró az előcsarnokba vezet, melynek boltozati bordáit a lépcsőház öntöttvas szerkezetének </a:t>
            </a:r>
            <a:r>
              <a:rPr lang="hu-HU" dirty="0" err="1"/>
              <a:t>folytatásakánt</a:t>
            </a:r>
            <a:r>
              <a:rPr lang="hu-HU" dirty="0"/>
              <a:t> öntöttvas ívekkel erősítettek meg.</a:t>
            </a:r>
          </a:p>
        </p:txBody>
      </p:sp>
      <p:pic>
        <p:nvPicPr>
          <p:cNvPr id="4100" name="Picture 4">
            <a:extLst>
              <a:ext uri="{FF2B5EF4-FFF2-40B4-BE49-F238E27FC236}">
                <a16:creationId xmlns:a16="http://schemas.microsoft.com/office/drawing/2014/main" xmlns="" id="{69728116-289B-BBCE-2E10-A512D59C7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550" y="219774"/>
            <a:ext cx="3637895" cy="649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84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0ECCE21F-683A-0C8E-960F-F88C9BF4F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74" y="494952"/>
            <a:ext cx="5618526" cy="561852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C79563F-022A-FE7A-781A-416216DD7B9B}"/>
              </a:ext>
            </a:extLst>
          </p:cNvPr>
          <p:cNvSpPr txBox="1"/>
          <p:nvPr/>
        </p:nvSpPr>
        <p:spPr>
          <a:xfrm rot="10800000" flipV="1">
            <a:off x="6837029" y="992777"/>
            <a:ext cx="3556931" cy="923330"/>
          </a:xfrm>
          <a:prstGeom prst="rect">
            <a:avLst/>
          </a:prstGeom>
          <a:noFill/>
        </p:spPr>
        <p:txBody>
          <a:bodyPr wrap="square" rtlCol="0">
            <a:spAutoFit/>
          </a:bodyPr>
          <a:lstStyle/>
          <a:p>
            <a:r>
              <a:rPr lang="hu-HU" dirty="0"/>
              <a:t>az enyhe csúcsíveket tartó páros korinthoszi oszlop közelről  a harmadik emeleten.</a:t>
            </a:r>
          </a:p>
        </p:txBody>
      </p:sp>
    </p:spTree>
    <p:extLst>
      <p:ext uri="{BB962C8B-B14F-4D97-AF65-F5344CB8AC3E}">
        <p14:creationId xmlns:p14="http://schemas.microsoft.com/office/powerpoint/2010/main" val="3853474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7BDEFA46-EDD5-B3E0-508D-427C98D3621A}"/>
              </a:ext>
            </a:extLst>
          </p:cNvPr>
          <p:cNvSpPr>
            <a:spLocks noGrp="1"/>
          </p:cNvSpPr>
          <p:nvPr>
            <p:ph type="ctrTitle"/>
          </p:nvPr>
        </p:nvSpPr>
        <p:spPr/>
        <p:txBody>
          <a:bodyPr/>
          <a:lstStyle/>
          <a:p>
            <a:r>
              <a:rPr lang="hu-HU" dirty="0"/>
              <a:t>Országház</a:t>
            </a:r>
          </a:p>
        </p:txBody>
      </p:sp>
      <p:sp>
        <p:nvSpPr>
          <p:cNvPr id="3" name="Alcím 2">
            <a:extLst>
              <a:ext uri="{FF2B5EF4-FFF2-40B4-BE49-F238E27FC236}">
                <a16:creationId xmlns:a16="http://schemas.microsoft.com/office/drawing/2014/main" xmlns="" id="{DB9EA9D5-D92E-7B2E-180A-303E301EF791}"/>
              </a:ext>
            </a:extLst>
          </p:cNvPr>
          <p:cNvSpPr>
            <a:spLocks noGrp="1"/>
          </p:cNvSpPr>
          <p:nvPr>
            <p:ph type="subTitle" idx="1"/>
          </p:nvPr>
        </p:nvSpPr>
        <p:spPr/>
        <p:txBody>
          <a:bodyPr/>
          <a:lstStyle/>
          <a:p>
            <a:r>
              <a:rPr lang="hu-HU" dirty="0"/>
              <a:t>Steindl Imre</a:t>
            </a:r>
          </a:p>
        </p:txBody>
      </p:sp>
    </p:spTree>
    <p:extLst>
      <p:ext uri="{BB962C8B-B14F-4D97-AF65-F5344CB8AC3E}">
        <p14:creationId xmlns:p14="http://schemas.microsoft.com/office/powerpoint/2010/main" val="7562039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udapest Info - Parlament">
            <a:extLst>
              <a:ext uri="{FF2B5EF4-FFF2-40B4-BE49-F238E27FC236}">
                <a16:creationId xmlns:a16="http://schemas.microsoft.com/office/drawing/2014/main" xmlns="" id="{CE0A97BE-4786-4946-5B91-FBFB04E46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0"/>
            <a:ext cx="1029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1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BD8BDA05-C24C-4B84-21E4-AA3CA4FDE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90" y="420329"/>
            <a:ext cx="8917858" cy="601734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74C68448-8F6B-36D8-1907-B2D2687F364B}"/>
              </a:ext>
            </a:extLst>
          </p:cNvPr>
          <p:cNvSpPr txBox="1"/>
          <p:nvPr/>
        </p:nvSpPr>
        <p:spPr>
          <a:xfrm>
            <a:off x="9458632" y="678426"/>
            <a:ext cx="1775166" cy="369332"/>
          </a:xfrm>
          <a:prstGeom prst="rect">
            <a:avLst/>
          </a:prstGeom>
          <a:noFill/>
        </p:spPr>
        <p:txBody>
          <a:bodyPr wrap="none" rtlCol="0">
            <a:spAutoFit/>
          </a:bodyPr>
          <a:lstStyle/>
          <a:p>
            <a:r>
              <a:rPr lang="hu-HU" dirty="0"/>
              <a:t>Festetics Palota</a:t>
            </a:r>
          </a:p>
        </p:txBody>
      </p:sp>
      <p:sp>
        <p:nvSpPr>
          <p:cNvPr id="3" name="Szövegdoboz 2">
            <a:extLst>
              <a:ext uri="{FF2B5EF4-FFF2-40B4-BE49-F238E27FC236}">
                <a16:creationId xmlns:a16="http://schemas.microsoft.com/office/drawing/2014/main" xmlns="" id="{D2B9C652-DD2A-AE91-EDB5-69A57C5D6B03}"/>
              </a:ext>
            </a:extLst>
          </p:cNvPr>
          <p:cNvSpPr txBox="1"/>
          <p:nvPr/>
        </p:nvSpPr>
        <p:spPr>
          <a:xfrm>
            <a:off x="9576619" y="1533832"/>
            <a:ext cx="1314462" cy="369332"/>
          </a:xfrm>
          <a:prstGeom prst="rect">
            <a:avLst/>
          </a:prstGeom>
          <a:noFill/>
        </p:spPr>
        <p:txBody>
          <a:bodyPr wrap="none" rtlCol="0">
            <a:spAutoFit/>
          </a:bodyPr>
          <a:lstStyle/>
          <a:p>
            <a:r>
              <a:rPr lang="hu-HU" dirty="0"/>
              <a:t>Tükörterem</a:t>
            </a:r>
          </a:p>
        </p:txBody>
      </p:sp>
    </p:spTree>
    <p:extLst>
      <p:ext uri="{BB962C8B-B14F-4D97-AF65-F5344CB8AC3E}">
        <p14:creationId xmlns:p14="http://schemas.microsoft.com/office/powerpoint/2010/main" val="71491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5FF899FE-7B02-EB9D-0AB0-9A0D51C41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44" y="298939"/>
            <a:ext cx="8074486" cy="6295292"/>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xmlns="" id="{D365B7A8-BBDA-E783-6B92-306B7CBF5BA1}"/>
              </a:ext>
            </a:extLst>
          </p:cNvPr>
          <p:cNvSpPr txBox="1"/>
          <p:nvPr/>
        </p:nvSpPr>
        <p:spPr>
          <a:xfrm>
            <a:off x="8291146" y="1169377"/>
            <a:ext cx="3163815" cy="369332"/>
          </a:xfrm>
          <a:prstGeom prst="rect">
            <a:avLst/>
          </a:prstGeom>
          <a:noFill/>
        </p:spPr>
        <p:txBody>
          <a:bodyPr wrap="none" rtlCol="0">
            <a:spAutoFit/>
          </a:bodyPr>
          <a:lstStyle/>
          <a:p>
            <a:r>
              <a:rPr lang="hu-HU" dirty="0"/>
              <a:t>Az Országház díszlépcsőháza.</a:t>
            </a:r>
          </a:p>
        </p:txBody>
      </p:sp>
    </p:spTree>
    <p:extLst>
      <p:ext uri="{BB962C8B-B14F-4D97-AF65-F5344CB8AC3E}">
        <p14:creationId xmlns:p14="http://schemas.microsoft.com/office/powerpoint/2010/main" val="638279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F478DB20-EF3F-30D9-D9C4-473ED362A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52" y="242888"/>
            <a:ext cx="8867775" cy="5915025"/>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a:extLst>
              <a:ext uri="{FF2B5EF4-FFF2-40B4-BE49-F238E27FC236}">
                <a16:creationId xmlns:a16="http://schemas.microsoft.com/office/drawing/2014/main" xmlns="" id="{C1D4A3AD-B878-F314-692B-F54F07F4437D}"/>
              </a:ext>
            </a:extLst>
          </p:cNvPr>
          <p:cNvSpPr txBox="1"/>
          <p:nvPr/>
        </p:nvSpPr>
        <p:spPr>
          <a:xfrm>
            <a:off x="9102055" y="595618"/>
            <a:ext cx="2567431" cy="923330"/>
          </a:xfrm>
          <a:prstGeom prst="rect">
            <a:avLst/>
          </a:prstGeom>
          <a:noFill/>
        </p:spPr>
        <p:txBody>
          <a:bodyPr wrap="square" rtlCol="0">
            <a:spAutoFit/>
          </a:bodyPr>
          <a:lstStyle/>
          <a:p>
            <a:r>
              <a:rPr lang="hu-HU" dirty="0"/>
              <a:t>A díszlépcsőház mennyezete Lotz Károly freskóival</a:t>
            </a:r>
          </a:p>
        </p:txBody>
      </p:sp>
    </p:spTree>
    <p:extLst>
      <p:ext uri="{BB962C8B-B14F-4D97-AF65-F5344CB8AC3E}">
        <p14:creationId xmlns:p14="http://schemas.microsoft.com/office/powerpoint/2010/main" val="2130825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DE0B7DE-ACCE-082D-1F68-1EC0333DB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39" y="211016"/>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165859F9-1140-297A-EAC3-9E5D3674289B}"/>
              </a:ext>
            </a:extLst>
          </p:cNvPr>
          <p:cNvSpPr txBox="1"/>
          <p:nvPr/>
        </p:nvSpPr>
        <p:spPr>
          <a:xfrm>
            <a:off x="4841633" y="294586"/>
            <a:ext cx="6101860" cy="1477328"/>
          </a:xfrm>
          <a:prstGeom prst="rect">
            <a:avLst/>
          </a:prstGeom>
          <a:noFill/>
        </p:spPr>
        <p:txBody>
          <a:bodyPr wrap="square" rtlCol="0">
            <a:spAutoFit/>
          </a:bodyPr>
          <a:lstStyle/>
          <a:p>
            <a:r>
              <a:rPr lang="hu-HU" dirty="0"/>
              <a:t>Az Országház főlépcsőházában található Steindl Imre, az Országház tervezőjének, és kivitelezőjének mellszobra. Steindl Imre 17 évig irányította a kivitelezést, de a Parlament végleges elkészültét már nem élhette meg. Ez a mellszobor a parlamenti látogatáskor is látható.</a:t>
            </a:r>
          </a:p>
        </p:txBody>
      </p:sp>
    </p:spTree>
    <p:extLst>
      <p:ext uri="{BB962C8B-B14F-4D97-AF65-F5344CB8AC3E}">
        <p14:creationId xmlns:p14="http://schemas.microsoft.com/office/powerpoint/2010/main" val="1836841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4E2AFA4E-895F-B214-6310-3C80CFF35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2" y="212084"/>
            <a:ext cx="9163050" cy="61150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936F6B4A-A80C-93BA-803E-CBE3E5B1CE15}"/>
              </a:ext>
            </a:extLst>
          </p:cNvPr>
          <p:cNvSpPr txBox="1"/>
          <p:nvPr/>
        </p:nvSpPr>
        <p:spPr>
          <a:xfrm>
            <a:off x="9647340" y="352338"/>
            <a:ext cx="2466364" cy="646331"/>
          </a:xfrm>
          <a:prstGeom prst="rect">
            <a:avLst/>
          </a:prstGeom>
          <a:noFill/>
        </p:spPr>
        <p:txBody>
          <a:bodyPr wrap="square" rtlCol="0">
            <a:spAutoFit/>
          </a:bodyPr>
          <a:lstStyle/>
          <a:p>
            <a:r>
              <a:rPr lang="hu-HU" dirty="0"/>
              <a:t>Az Országház Főrendiháza</a:t>
            </a:r>
          </a:p>
        </p:txBody>
      </p:sp>
    </p:spTree>
    <p:extLst>
      <p:ext uri="{BB962C8B-B14F-4D97-AF65-F5344CB8AC3E}">
        <p14:creationId xmlns:p14="http://schemas.microsoft.com/office/powerpoint/2010/main" val="1386539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138451F6-BB60-5342-5F00-EBE946B8A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9" y="123433"/>
            <a:ext cx="4076700" cy="612457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0FCEC52B-5FF3-D5A4-1537-C5998832E233}"/>
              </a:ext>
            </a:extLst>
          </p:cNvPr>
          <p:cNvSpPr txBox="1"/>
          <p:nvPr/>
        </p:nvSpPr>
        <p:spPr>
          <a:xfrm>
            <a:off x="5092117" y="914400"/>
            <a:ext cx="3072957" cy="369332"/>
          </a:xfrm>
          <a:prstGeom prst="rect">
            <a:avLst/>
          </a:prstGeom>
          <a:noFill/>
        </p:spPr>
        <p:txBody>
          <a:bodyPr wrap="none" rtlCol="0">
            <a:spAutoFit/>
          </a:bodyPr>
          <a:lstStyle/>
          <a:p>
            <a:r>
              <a:rPr lang="hu-HU" dirty="0"/>
              <a:t>A 29 lépcsőház közül az egyik</a:t>
            </a:r>
          </a:p>
        </p:txBody>
      </p:sp>
    </p:spTree>
    <p:extLst>
      <p:ext uri="{BB962C8B-B14F-4D97-AF65-F5344CB8AC3E}">
        <p14:creationId xmlns:p14="http://schemas.microsoft.com/office/powerpoint/2010/main" val="38957267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7E4E6EB5-F32C-D5E1-38BA-6EC3F8122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371475"/>
            <a:ext cx="9163050" cy="611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0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1A606D9E-C556-7B11-C1D1-3E4A3A7C6A7A}"/>
              </a:ext>
            </a:extLst>
          </p:cNvPr>
          <p:cNvSpPr txBox="1"/>
          <p:nvPr/>
        </p:nvSpPr>
        <p:spPr>
          <a:xfrm>
            <a:off x="5336710" y="452572"/>
            <a:ext cx="5173910" cy="1762121"/>
          </a:xfrm>
          <a:prstGeom prst="rect">
            <a:avLst/>
          </a:prstGeom>
          <a:noFill/>
        </p:spPr>
        <p:txBody>
          <a:bodyPr wrap="square">
            <a:spAutoFit/>
          </a:bodyPr>
          <a:lstStyle/>
          <a:p>
            <a:r>
              <a:rPr lang="hu-HU" dirty="0"/>
              <a:t>Ez a Parlament éttermének, közismertebb nevén a Vadászteremnek a kazettás famennyezete. A falfelületen található festményt az a Körösfői-</a:t>
            </a:r>
            <a:r>
              <a:rPr lang="hu-HU" dirty="0" err="1"/>
              <a:t>Kriesch</a:t>
            </a:r>
            <a:r>
              <a:rPr lang="hu-HU" dirty="0"/>
              <a:t> Aladár alkotta, aki Budapesten, az Operaházban, és Marosvásárhelyen a Kultúrpalota külső homlokzatán is ténykedett.</a:t>
            </a:r>
          </a:p>
        </p:txBody>
      </p:sp>
      <p:pic>
        <p:nvPicPr>
          <p:cNvPr id="4098" name="Picture 2">
            <a:extLst>
              <a:ext uri="{FF2B5EF4-FFF2-40B4-BE49-F238E27FC236}">
                <a16:creationId xmlns:a16="http://schemas.microsoft.com/office/drawing/2014/main" xmlns="" id="{DE47C24A-EE0A-3082-EA57-774CACD4D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93" y="200902"/>
            <a:ext cx="4097759" cy="61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460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7D79F9A9-91D7-1072-074A-DBB3CD7ED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93" y="379209"/>
            <a:ext cx="3943350" cy="591502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737AB97B-1080-EA95-0103-37B086A66652}"/>
              </a:ext>
            </a:extLst>
          </p:cNvPr>
          <p:cNvSpPr txBox="1"/>
          <p:nvPr/>
        </p:nvSpPr>
        <p:spPr>
          <a:xfrm>
            <a:off x="5042263" y="557350"/>
            <a:ext cx="6582344" cy="923330"/>
          </a:xfrm>
          <a:prstGeom prst="rect">
            <a:avLst/>
          </a:prstGeom>
          <a:noFill/>
        </p:spPr>
        <p:txBody>
          <a:bodyPr wrap="square" rtlCol="0">
            <a:spAutoFit/>
          </a:bodyPr>
          <a:lstStyle/>
          <a:p>
            <a:r>
              <a:rPr lang="hu-HU" dirty="0"/>
              <a:t>A Parlament étterméből, közismertebb nevén a Vadászteremből lehet kilépni erre a hatalmas teraszra, ahonnan csodálatos </a:t>
            </a:r>
            <a:r>
              <a:rPr lang="hu-HU" dirty="0" err="1"/>
              <a:t>anzix</a:t>
            </a:r>
            <a:r>
              <a:rPr lang="hu-HU" dirty="0"/>
              <a:t> tárul elénk.</a:t>
            </a:r>
          </a:p>
        </p:txBody>
      </p:sp>
    </p:spTree>
    <p:extLst>
      <p:ext uri="{BB962C8B-B14F-4D97-AF65-F5344CB8AC3E}">
        <p14:creationId xmlns:p14="http://schemas.microsoft.com/office/powerpoint/2010/main" val="1868172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023DBC9E-17CA-01AA-FB89-8018A5D5A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58" y="153361"/>
            <a:ext cx="9163050" cy="61150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3CFD6E4D-2A9D-484C-E005-0812E3716937}"/>
              </a:ext>
            </a:extLst>
          </p:cNvPr>
          <p:cNvSpPr txBox="1"/>
          <p:nvPr/>
        </p:nvSpPr>
        <p:spPr>
          <a:xfrm rot="10800000" flipV="1">
            <a:off x="9852511" y="153361"/>
            <a:ext cx="1764723" cy="2308324"/>
          </a:xfrm>
          <a:prstGeom prst="rect">
            <a:avLst/>
          </a:prstGeom>
          <a:noFill/>
        </p:spPr>
        <p:txBody>
          <a:bodyPr wrap="square" rtlCol="0">
            <a:spAutoFit/>
          </a:bodyPr>
          <a:lstStyle/>
          <a:p>
            <a:r>
              <a:rPr lang="hu-HU" dirty="0"/>
              <a:t>Ez a Parlament </a:t>
            </a:r>
            <a:r>
              <a:rPr lang="hu-HU" dirty="0" err="1"/>
              <a:t>Goblein</a:t>
            </a:r>
            <a:r>
              <a:rPr lang="hu-HU" dirty="0"/>
              <a:t>-terme, mely egy a Parlament társalkodó terei közül. Főként a média számára tartják fent.</a:t>
            </a:r>
          </a:p>
        </p:txBody>
      </p:sp>
    </p:spTree>
    <p:extLst>
      <p:ext uri="{BB962C8B-B14F-4D97-AF65-F5344CB8AC3E}">
        <p14:creationId xmlns:p14="http://schemas.microsoft.com/office/powerpoint/2010/main" val="3206400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8EBC279F-535A-5390-2117-23F559E3E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98" y="299601"/>
            <a:ext cx="6881595" cy="612457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277BF587-7038-4D7E-A158-6113E273D151}"/>
              </a:ext>
            </a:extLst>
          </p:cNvPr>
          <p:cNvSpPr txBox="1"/>
          <p:nvPr/>
        </p:nvSpPr>
        <p:spPr>
          <a:xfrm>
            <a:off x="8120543" y="1241571"/>
            <a:ext cx="2002343" cy="369332"/>
          </a:xfrm>
          <a:prstGeom prst="rect">
            <a:avLst/>
          </a:prstGeom>
          <a:noFill/>
        </p:spPr>
        <p:txBody>
          <a:bodyPr wrap="none" rtlCol="0">
            <a:spAutoFit/>
          </a:bodyPr>
          <a:lstStyle/>
          <a:p>
            <a:r>
              <a:rPr lang="hu-HU" dirty="0"/>
              <a:t>Félemeleti folyosó</a:t>
            </a:r>
          </a:p>
        </p:txBody>
      </p:sp>
    </p:spTree>
    <p:extLst>
      <p:ext uri="{BB962C8B-B14F-4D97-AF65-F5344CB8AC3E}">
        <p14:creationId xmlns:p14="http://schemas.microsoft.com/office/powerpoint/2010/main" val="1363084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8C00A7B4-25F1-AC3E-65EA-EF8B765AB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9" y="196645"/>
            <a:ext cx="9026013" cy="651387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28138429-DB51-38A7-3992-7AE11C2A4541}"/>
              </a:ext>
            </a:extLst>
          </p:cNvPr>
          <p:cNvSpPr txBox="1"/>
          <p:nvPr/>
        </p:nvSpPr>
        <p:spPr>
          <a:xfrm>
            <a:off x="9488129" y="776748"/>
            <a:ext cx="1826206" cy="646331"/>
          </a:xfrm>
          <a:prstGeom prst="rect">
            <a:avLst/>
          </a:prstGeom>
          <a:noFill/>
        </p:spPr>
        <p:txBody>
          <a:bodyPr wrap="none" rtlCol="0">
            <a:spAutoFit/>
          </a:bodyPr>
          <a:lstStyle/>
          <a:p>
            <a:r>
              <a:rPr lang="hu-HU" dirty="0"/>
              <a:t>Festetics palota </a:t>
            </a:r>
          </a:p>
          <a:p>
            <a:r>
              <a:rPr lang="hu-HU" dirty="0"/>
              <a:t>Márványterem</a:t>
            </a:r>
          </a:p>
        </p:txBody>
      </p:sp>
    </p:spTree>
    <p:extLst>
      <p:ext uri="{BB962C8B-B14F-4D97-AF65-F5344CB8AC3E}">
        <p14:creationId xmlns:p14="http://schemas.microsoft.com/office/powerpoint/2010/main" val="2821604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E407123A-2246-130E-83E5-84CBE0D50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2" y="304363"/>
            <a:ext cx="9163050" cy="61150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86BC1C2-C6DB-E548-A8E1-B9D7C7A9C97A}"/>
              </a:ext>
            </a:extLst>
          </p:cNvPr>
          <p:cNvSpPr txBox="1"/>
          <p:nvPr/>
        </p:nvSpPr>
        <p:spPr>
          <a:xfrm>
            <a:off x="9798341" y="679507"/>
            <a:ext cx="1400962" cy="1200329"/>
          </a:xfrm>
          <a:prstGeom prst="rect">
            <a:avLst/>
          </a:prstGeom>
          <a:noFill/>
        </p:spPr>
        <p:txBody>
          <a:bodyPr wrap="square" rtlCol="0">
            <a:spAutoFit/>
          </a:bodyPr>
          <a:lstStyle/>
          <a:p>
            <a:r>
              <a:rPr lang="hu-HU" dirty="0"/>
              <a:t>A Főrendiház előtti folyosó</a:t>
            </a:r>
          </a:p>
        </p:txBody>
      </p:sp>
    </p:spTree>
    <p:extLst>
      <p:ext uri="{BB962C8B-B14F-4D97-AF65-F5344CB8AC3E}">
        <p14:creationId xmlns:p14="http://schemas.microsoft.com/office/powerpoint/2010/main" val="381855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00AB356F-B721-2A35-44E7-80B1F7A5C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3" y="180052"/>
            <a:ext cx="9499893" cy="606343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xmlns="" id="{46ECCF61-723D-57CE-567F-D6888E8FF901}"/>
              </a:ext>
            </a:extLst>
          </p:cNvPr>
          <p:cNvSpPr txBox="1"/>
          <p:nvPr/>
        </p:nvSpPr>
        <p:spPr>
          <a:xfrm>
            <a:off x="10097729" y="698090"/>
            <a:ext cx="1946788" cy="646331"/>
          </a:xfrm>
          <a:prstGeom prst="rect">
            <a:avLst/>
          </a:prstGeom>
          <a:noFill/>
        </p:spPr>
        <p:txBody>
          <a:bodyPr wrap="square" rtlCol="0">
            <a:spAutoFit/>
          </a:bodyPr>
          <a:lstStyle/>
          <a:p>
            <a:r>
              <a:rPr lang="hu-HU" dirty="0"/>
              <a:t>Festetics Palota</a:t>
            </a:r>
          </a:p>
          <a:p>
            <a:r>
              <a:rPr lang="hu-HU" dirty="0"/>
              <a:t> Festetics terem</a:t>
            </a:r>
          </a:p>
        </p:txBody>
      </p:sp>
    </p:spTree>
    <p:extLst>
      <p:ext uri="{BB962C8B-B14F-4D97-AF65-F5344CB8AC3E}">
        <p14:creationId xmlns:p14="http://schemas.microsoft.com/office/powerpoint/2010/main" val="303384380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TotalTime>
  <Words>2243</Words>
  <Application>Microsoft Office PowerPoint</Application>
  <PresentationFormat>Egyéni</PresentationFormat>
  <Paragraphs>110</Paragraphs>
  <Slides>80</Slides>
  <Notes>1</Notes>
  <HiddenSlides>0</HiddenSlides>
  <MMClips>2</MMClips>
  <ScaleCrop>false</ScaleCrop>
  <HeadingPairs>
    <vt:vector size="4" baseType="variant">
      <vt:variant>
        <vt:lpstr>Téma</vt:lpstr>
      </vt:variant>
      <vt:variant>
        <vt:i4>1</vt:i4>
      </vt:variant>
      <vt:variant>
        <vt:lpstr>Diacímek</vt:lpstr>
      </vt:variant>
      <vt:variant>
        <vt:i4>80</vt:i4>
      </vt:variant>
    </vt:vector>
  </HeadingPairs>
  <TitlesOfParts>
    <vt:vector size="81" baseType="lpstr">
      <vt:lpstr>Office-téma</vt:lpstr>
      <vt:lpstr>Ybl Miklós Steindl Imre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Olasz Kulturintézet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Magyar állami Operaház</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Steindl Imre</vt:lpstr>
      <vt:lpstr>Pesti Új Városháza</vt:lpstr>
      <vt:lpstr>PowerPoint bemutató</vt:lpstr>
      <vt:lpstr>PowerPoint bemutató</vt:lpstr>
      <vt:lpstr>PowerPoint bemutató</vt:lpstr>
      <vt:lpstr>PowerPoint bemutató</vt:lpstr>
      <vt:lpstr>PowerPoint bemutató</vt:lpstr>
      <vt:lpstr>Országház</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Ybl Miklós Steindl Imre</dc:title>
  <dc:creator>Aszalai Magdolna</dc:creator>
  <cp:lastModifiedBy>Judit</cp:lastModifiedBy>
  <cp:revision>28</cp:revision>
  <dcterms:created xsi:type="dcterms:W3CDTF">2026-04-15T07:00:31Z</dcterms:created>
  <dcterms:modified xsi:type="dcterms:W3CDTF">2026-04-17T22:50:18Z</dcterms:modified>
</cp:coreProperties>
</file>