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304" r:id="rId10"/>
    <p:sldId id="305" r:id="rId11"/>
    <p:sldId id="290" r:id="rId12"/>
    <p:sldId id="291" r:id="rId13"/>
    <p:sldId id="292" r:id="rId14"/>
    <p:sldId id="293" r:id="rId15"/>
    <p:sldId id="294" r:id="rId16"/>
    <p:sldId id="295" r:id="rId17"/>
    <p:sldId id="306" r:id="rId18"/>
    <p:sldId id="296" r:id="rId19"/>
    <p:sldId id="298" r:id="rId20"/>
    <p:sldId id="297" r:id="rId21"/>
    <p:sldId id="300" r:id="rId22"/>
    <p:sldId id="301" r:id="rId23"/>
    <p:sldId id="302" r:id="rId24"/>
    <p:sldId id="303" r:id="rId25"/>
    <p:sldId id="386" r:id="rId26"/>
    <p:sldId id="387" r:id="rId27"/>
    <p:sldId id="388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90" r:id="rId53"/>
    <p:sldId id="392" r:id="rId54"/>
    <p:sldId id="331" r:id="rId55"/>
    <p:sldId id="332" r:id="rId56"/>
    <p:sldId id="391" r:id="rId57"/>
    <p:sldId id="333" r:id="rId58"/>
    <p:sldId id="389" r:id="rId5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1EF68-2D6C-4989-A069-4FA17C851440}" type="datetimeFigureOut">
              <a:rPr lang="hu-HU" smtClean="0"/>
              <a:t>2026. 05. 22.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D976C-AAE9-45C8-8B4E-E78D988701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37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C6ED-8306-40D0-93C1-3195E368D578}" type="datetime1">
              <a:rPr lang="hu-HU" smtClean="0"/>
              <a:t>2026. 05. 22.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633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22D-33DA-4C3C-9B21-4614EA14D87B}" type="datetime1">
              <a:rPr lang="hu-HU" smtClean="0"/>
              <a:t>2026. 05. 22.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2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B629-458B-41A5-B900-CA3F43A14549}" type="datetime1">
              <a:rPr lang="hu-HU" smtClean="0"/>
              <a:t>2026. 05. 22.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92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80A4-ECD8-4D66-8AAA-1A90888F1676}" type="datetime1">
              <a:rPr lang="hu-HU" smtClean="0"/>
              <a:t>2026. 05. 22.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12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E1FD-4727-4DA0-8C48-F9D7FDE7006E}" type="datetime1">
              <a:rPr lang="hu-HU" smtClean="0"/>
              <a:t>2026. 05. 22.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792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CC512-8DFF-433D-B64A-4AA4B00CF16B}" type="datetime1">
              <a:rPr lang="hu-HU" smtClean="0"/>
              <a:t>2026. 05. 22.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951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A80-3409-4A10-A2CE-A295A107FDC8}" type="datetime1">
              <a:rPr lang="hu-HU" smtClean="0"/>
              <a:t>2026. 05. 22.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16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1CE18-136D-4531-8E29-5F82713B2BC5}" type="datetime1">
              <a:rPr lang="hu-HU" smtClean="0"/>
              <a:t>2026. 05. 22.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69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2E4-7180-43E5-8AAE-6663B218C7BB}" type="datetime1">
              <a:rPr lang="hu-HU" smtClean="0"/>
              <a:t>2026. 05. 22.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93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61DF-5EEC-4EC0-9DDB-632A0958E603}" type="datetime1">
              <a:rPr lang="hu-HU" smtClean="0"/>
              <a:t>2026. 05. 22.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047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2EA-BC36-4E57-BDE5-147A8EAB6AF1}" type="datetime1">
              <a:rPr lang="hu-HU" smtClean="0"/>
              <a:t>2026. 05. 22.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133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7AFE2-1871-419A-99E4-35FD804546E3}" type="datetime1">
              <a:rPr lang="hu-HU" smtClean="0"/>
              <a:t>2026. 05. 22.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605B7-C8F1-4982-8BB0-B063C265FC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7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idx="4294967295"/>
          </p:nvPr>
        </p:nvSpPr>
        <p:spPr>
          <a:xfrm>
            <a:off x="211643" y="132493"/>
            <a:ext cx="7772400" cy="2387600"/>
          </a:xfrm>
        </p:spPr>
        <p:txBody>
          <a:bodyPr/>
          <a:lstStyle/>
          <a:p>
            <a:r>
              <a:rPr lang="hu-HU" dirty="0" err="1" smtClean="0"/>
              <a:t>Jungfer</a:t>
            </a:r>
            <a:r>
              <a:rPr lang="hu-HU" dirty="0" smtClean="0"/>
              <a:t> Gyula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493" y="168971"/>
            <a:ext cx="4267379" cy="622564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38383" y="27173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(Pest, 1841. január 9. – Budapest, 1908. november 21.) műlakatos, díszműkovács, vasárugyáros.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6077" y="6348549"/>
            <a:ext cx="446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2026 03. 08.k.nmeth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81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10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54" y="1479551"/>
            <a:ext cx="3845432" cy="51339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707" y="254834"/>
            <a:ext cx="4668362" cy="62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138" y="259882"/>
            <a:ext cx="6092364" cy="602541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70310" y="264043"/>
            <a:ext cx="26066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'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Schöner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Brunnen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 kút Nürnberg főterén. Az átlós fonatok mellett leveles spirálok, naturalista virágdíszek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Heinrich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Beheim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1385-1396.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507" y="208597"/>
            <a:ext cx="6630021" cy="40842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05" y="1578544"/>
            <a:ext cx="5960744" cy="50195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268097" y="4432784"/>
            <a:ext cx="26998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I.Ferninánd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siremléke, Prága, Szent Vitus székesegyház.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Mindegyik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rácsrész más-más spirálmintázattal van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elkészítve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 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1060-1096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58817" y="189382"/>
            <a:ext cx="2112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Felül-világitó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rács, Regensburg. Fonatok, spirálok, maszkok sziluettjei.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6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1" y="817264"/>
            <a:ext cx="8644253" cy="574842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69" y="824459"/>
            <a:ext cx="7634964" cy="572622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1722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Klosterneuburg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Ausztria (Bécstől északra kb. 20 km), az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Ágoston-kanonokrendi templomban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álló Verdun oltár zárórácsa, a reneszánszban elterjedt sziluett figurákkal.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(1150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kb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8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844" y="129138"/>
            <a:ext cx="4417629" cy="661817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6134" y="134753"/>
            <a:ext cx="3888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-kút,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Gdanszkban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Lengyelországban.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Spiláris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formák átlós fonat felett. 1633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4" y="1183907"/>
            <a:ext cx="4880491" cy="5568511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6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5069" y="147133"/>
            <a:ext cx="8274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Díszkút Bruck an der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főterén (Ausztria). Alsó részben S alakba tervezett spirál minták, fent nyolcas alakú, valamint átlós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fonatok, XVII.sz.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0" y="1097581"/>
            <a:ext cx="8233294" cy="549572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85" y="1105525"/>
            <a:ext cx="8124669" cy="541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459" y="216286"/>
            <a:ext cx="5563586" cy="639565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51490" y="-120447"/>
            <a:ext cx="29747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Moritz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választófejedelem sírja, 1543, az első német reneszánsz síremlék, aranyló levelekkel díszítve,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Freiberg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Németország. A jobb alsó sarokban a nyolcas alakú fonatos rácsrészlet.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74" y="3282846"/>
            <a:ext cx="3249529" cy="3316605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39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42" y="538566"/>
            <a:ext cx="8229600" cy="61722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43180" y="108488"/>
            <a:ext cx="7942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</a:t>
            </a:r>
            <a:r>
              <a:rPr lang="hu-HU" dirty="0"/>
              <a:t>I.Miksa császár siremlékén, Innsbruckban, a '</a:t>
            </a:r>
            <a:r>
              <a:rPr lang="hu-HU" dirty="0" err="1"/>
              <a:t>Hofkirche</a:t>
            </a:r>
            <a:r>
              <a:rPr lang="hu-HU" dirty="0"/>
              <a:t>'-</a:t>
            </a:r>
            <a:r>
              <a:rPr lang="hu-HU" dirty="0" err="1"/>
              <a:t>ben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60" y="414387"/>
            <a:ext cx="8384837" cy="62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175" y="866898"/>
            <a:ext cx="7147288" cy="587556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69074" y="168763"/>
            <a:ext cx="8247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Előzőhöz hasonló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rácsdiszítés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I.Miksa császár siremlékén, Innsbruckban, a '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Hofkirche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 rács egy részletét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lásd.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440" y="889993"/>
            <a:ext cx="4940136" cy="5859799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38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023" y="187234"/>
            <a:ext cx="3892366" cy="667076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31636" y="770957"/>
            <a:ext cx="2214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Budapest, Teréz körút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4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956" y="76000"/>
            <a:ext cx="2857500" cy="66675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3945" y="1685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spirál formák bűvöletében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Gyula, kapurács, 1885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Budapest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 kerület, Nádor utca 4.szám</a:t>
            </a:r>
          </a:p>
        </p:txBody>
      </p:sp>
      <p:sp>
        <p:nvSpPr>
          <p:cNvPr id="5" name="Téglalap 4"/>
          <p:cNvSpPr/>
          <p:nvPr/>
        </p:nvSpPr>
        <p:spPr>
          <a:xfrm>
            <a:off x="274320" y="199570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itt mellékelt képen látható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rácsot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még 1884-85-ben készítette a Magyar Országos Bank megrendelésére (ma a Belügyminisztériumhoz tartozik az épület, Budapest, Nádor utca 4.) A páratlan szépségű rács a német reneszánsz vasművesség stílusában készült.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munkásságára 1885-ig ez volt jellemző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négy spirális, S alakú tekercsből és az azokból leágazó fiókcsigákból áll össze,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96" y="1115393"/>
            <a:ext cx="5520690" cy="5595972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96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1" y="704625"/>
            <a:ext cx="8327108" cy="584607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70571" y="295258"/>
            <a:ext cx="7474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vesztfáliai </a:t>
            </a:r>
            <a:r>
              <a:rPr lang="hu-HU" dirty="0" err="1"/>
              <a:t>Vreden</a:t>
            </a:r>
            <a:r>
              <a:rPr lang="hu-HU" dirty="0"/>
              <a:t> templomának kovácsoltvas csillárja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7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7357" y="134194"/>
            <a:ext cx="8671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https://www.arcanum.com/hu/online-kiadvanyok/Lexikonok-a-pallas-nagy-lexikona-2/v-1A920/vasmuvesseg-1AD26/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02" y="803925"/>
            <a:ext cx="4010025" cy="216217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67911" y="3019481"/>
            <a:ext cx="300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Balkonrács XVI. Lajos idejéből.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478" y="915102"/>
            <a:ext cx="4286250" cy="140017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667696" y="2719678"/>
            <a:ext cx="298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Záradékrács </a:t>
            </a:r>
            <a:r>
              <a:rPr lang="hu-HU" dirty="0" err="1"/>
              <a:t>empire</a:t>
            </a:r>
            <a:r>
              <a:rPr lang="hu-HU" dirty="0"/>
              <a:t>-stílusban.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67" y="3468193"/>
            <a:ext cx="1971675" cy="32194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330971" y="3645481"/>
            <a:ext cx="2285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miskolci református templom két kapujának egy-egy fele. Készült 1809-ben.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17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7357" y="1977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https://www.facebook.com/photo?fbid=122166260918981113&amp;set=pcb.1604753287469561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240" y="321039"/>
            <a:ext cx="4750945" cy="633459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83" y="1689908"/>
            <a:ext cx="3772949" cy="502568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54832" y="914401"/>
            <a:ext cx="373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Terézváros, Szedő-ház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482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75" y="1195689"/>
            <a:ext cx="4106202" cy="54749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791" y="899410"/>
            <a:ext cx="4242281" cy="56563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56849" y="426183"/>
            <a:ext cx="2543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Budapest, Ráday utca 15.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24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17" y="363511"/>
            <a:ext cx="8399489" cy="629961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24656" y="119921"/>
            <a:ext cx="251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Hol is jártunk?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076137" y="0"/>
            <a:ext cx="68280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fertődi Esterházy-kastély díszkapuja, melyet Johann Karl </a:t>
            </a:r>
            <a:r>
              <a:rPr lang="hu-HU" dirty="0" err="1"/>
              <a:t>Franke</a:t>
            </a:r>
            <a:r>
              <a:rPr lang="hu-HU" dirty="0"/>
              <a:t> kovácsmester készített, s úgy tartjuk számon, mint az európai kovácsoltvas művészet egyik remekét. Esterházy Fényes Miklós jó sok pénzt fizetett érte,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4" y="2051349"/>
            <a:ext cx="8638014" cy="45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25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026" y="500672"/>
            <a:ext cx="6071017" cy="614746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55" y="449704"/>
            <a:ext cx="7813624" cy="6250899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05511" y="126380"/>
            <a:ext cx="7214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híres </a:t>
            </a:r>
            <a:r>
              <a:rPr lang="hu-HU" dirty="0" smtClean="0"/>
              <a:t>Fazola-kapu,  a </a:t>
            </a:r>
            <a:r>
              <a:rPr lang="hu-HU" dirty="0" err="1" smtClean="0"/>
              <a:t>címesres</a:t>
            </a:r>
            <a:r>
              <a:rPr lang="hu-HU" dirty="0" smtClean="0"/>
              <a:t>, 1761, Eger. Megyeháza épülete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2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26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07" y="1888760"/>
            <a:ext cx="8777294" cy="456419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42208" y="348283"/>
            <a:ext cx="8581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bejárati kapu fölötti világító ablakot fedő kovácsoltvas </a:t>
            </a:r>
            <a:r>
              <a:rPr lang="hu-HU" dirty="0" err="1"/>
              <a:t>lunettarács</a:t>
            </a:r>
            <a:r>
              <a:rPr lang="hu-HU" dirty="0"/>
              <a:t>. Fazola Henrik </a:t>
            </a:r>
            <a:r>
              <a:rPr lang="hu-HU" dirty="0" err="1"/>
              <a:t>remekműve</a:t>
            </a:r>
            <a:r>
              <a:rPr lang="hu-HU" dirty="0"/>
              <a:t> allegorikus szobraival: a Hit és a Remény alakjaival, valamint </a:t>
            </a:r>
            <a:r>
              <a:rPr lang="hu-HU" dirty="0" err="1"/>
              <a:t>Jusztíciával</a:t>
            </a:r>
            <a:r>
              <a:rPr lang="hu-HU" dirty="0"/>
              <a:t> együtt (</a:t>
            </a:r>
            <a:r>
              <a:rPr lang="hu-HU" dirty="0" err="1"/>
              <a:t>Iustitia</a:t>
            </a:r>
            <a:r>
              <a:rPr lang="hu-HU" dirty="0"/>
              <a:t> az igazságot megszemélyesítő római istennő), valóságos szobrászati munkák. </a:t>
            </a:r>
          </a:p>
        </p:txBody>
      </p:sp>
    </p:spTree>
    <p:extLst>
      <p:ext uri="{BB962C8B-B14F-4D97-AF65-F5344CB8AC3E}">
        <p14:creationId xmlns:p14="http://schemas.microsoft.com/office/powerpoint/2010/main" val="30881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27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916" y="169888"/>
            <a:ext cx="5016084" cy="66881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55" y="529653"/>
            <a:ext cx="4746260" cy="632834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62328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A gólya karmaiban szőlőfürtöt tart, mely a város déli, termékeny részének jelképe.</a:t>
            </a:r>
          </a:p>
        </p:txBody>
      </p:sp>
    </p:spTree>
    <p:extLst>
      <p:ext uri="{BB962C8B-B14F-4D97-AF65-F5344CB8AC3E}">
        <p14:creationId xmlns:p14="http://schemas.microsoft.com/office/powerpoint/2010/main" val="36184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46" y="1190575"/>
            <a:ext cx="7927014" cy="5545203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266" y="461727"/>
            <a:ext cx="4218372" cy="619257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93002" y="1340409"/>
            <a:ext cx="3680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Országos Iparegyesület igazgatósága, Vasárnapi újság 1893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48970" y="2707483"/>
            <a:ext cx="3906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Arcképe az Országos Iparegyesület igazgatósági tagjai között 1893-ban..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Keret 5"/>
          <p:cNvSpPr/>
          <p:nvPr/>
        </p:nvSpPr>
        <p:spPr>
          <a:xfrm>
            <a:off x="7686392" y="3476531"/>
            <a:ext cx="1095469" cy="1484768"/>
          </a:xfrm>
          <a:prstGeom prst="frame">
            <a:avLst>
              <a:gd name="adj1" fmla="val 2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87" y="1058780"/>
            <a:ext cx="7493149" cy="537184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804737" y="187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Spirálok, csigák, lombtekercsek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voluták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kezdetektől a német reneszánszig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XII. század - XVI. századi vasművesség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30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369" y="105148"/>
            <a:ext cx="4591669" cy="664873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12345" y="1316906"/>
            <a:ext cx="3517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-Budai királyi vár kapuja, Párizs, 1900.</a:t>
            </a:r>
          </a:p>
        </p:txBody>
      </p:sp>
      <p:sp>
        <p:nvSpPr>
          <p:cNvPr id="4" name="Téglalap 3"/>
          <p:cNvSpPr/>
          <p:nvPr/>
        </p:nvSpPr>
        <p:spPr>
          <a:xfrm>
            <a:off x="285185" y="2496555"/>
            <a:ext cx="3960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királyi palota rácsos díszkapuja a II. világháborúban megsemmisült (Forrás: Magyar Iparművészet, 1900/6)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9" y="681415"/>
            <a:ext cx="8029949" cy="607874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0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királyi palota készülő kapuját Ferenc József is megtekintette az üzemben tett látogatása alkalmával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(1900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március 18.) A józsefvárosi Berzsenyi utca 6. alatt 77 évig működött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-gyár.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4" y="529895"/>
            <a:ext cx="8625444" cy="514662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67077" y="63871"/>
            <a:ext cx="8587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Wenckheim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-palota díszkapui igazi ékességei az épületnek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83" y="759312"/>
            <a:ext cx="8703398" cy="593683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5184" y="109138"/>
            <a:ext cx="7600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kapu és a kandeláber is a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-üzem termékei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2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02468" y="63870"/>
            <a:ext cx="8406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egykori gyár homlokzatán ma is olvasható a korabeli felirat: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„Észnek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hódol az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ércz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67" y="434566"/>
            <a:ext cx="7981552" cy="630573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4" y="2332319"/>
            <a:ext cx="8024387" cy="443143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82669" y="89177"/>
            <a:ext cx="7713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józsefvárosi Berzsenyi utca 6. alatt 77 évig működött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-gyár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311" y="454305"/>
            <a:ext cx="5820478" cy="1915907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7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estbuda.hu/uploads/media/news/0001/04/thumb_3205_news_b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96" y="1152715"/>
            <a:ext cx="8725875" cy="44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02880" y="163459"/>
            <a:ext cx="8442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Gresham-palota szecessziós pávás kapuja (Fotó: Both Balázs/pestbuda.hu)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13" y="562069"/>
            <a:ext cx="4924425" cy="6096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62" y="534154"/>
            <a:ext cx="8110224" cy="608465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8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292" y="1"/>
            <a:ext cx="5091723" cy="67867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32" y="636737"/>
            <a:ext cx="8043474" cy="60345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64" y="733331"/>
            <a:ext cx="4516890" cy="60205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8506"/>
            <a:ext cx="4488873" cy="5983211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9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52" y="2083632"/>
            <a:ext cx="8702623" cy="391618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4695" y="869430"/>
            <a:ext cx="409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Várkert-bazár főbejárata, Budapest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8198"/>
            <a:ext cx="9112752" cy="45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7487" y="72428"/>
            <a:ext cx="8768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 budapesti sétáink során reprezentatív középületeinket is megtekintjük, lépten-nyomon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munkáival találkozhatunk. A hazai vasművesség újjáteremtője és iparművészeti rangra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emelője.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Munkássága napjainkig meghatározza fővárosunk arculatát.</a:t>
            </a:r>
          </a:p>
        </p:txBody>
      </p:sp>
      <p:sp>
        <p:nvSpPr>
          <p:cNvPr id="3" name="Téglalap 2"/>
          <p:cNvSpPr/>
          <p:nvPr/>
        </p:nvSpPr>
        <p:spPr>
          <a:xfrm>
            <a:off x="126750" y="901596"/>
            <a:ext cx="914400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műlakatos és díszműkovács német származású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nagyapja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András 1786-ban költözött Pestre, ahol lakatoscéhet alapított. Fia már önálló üzemmel is rendelkezett. Unokája, az 1841. január 9-én született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pedig többéves nyugat-európai tanulmányút után 1866-ban kapta meg az iparengedélyt.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önálló műhelye a Hatvani (Kossuth Lajos) utcában volt, mindössze egyetlen segéddel, utána rövidebb ideig az Esterházy utcába költözött. 1872-től székhelyét a józsefvárosi Berzsenyi (akkor Gázgyár) utca 6. számba tette át, az általa alapított iparművészeti fémárugyár egészen az 1949-es államosításig itt működött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Józsefvárosi műhelyét az egyre növekvő számú megrendelések miatt bővítenie kellett, 1887-ben már százötven munkást foglalkoztatott. A gyors ütemben fejlődő, terjeszkedő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polgárias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arculatát fokozatosan elnyerő fővárosban megnőtt az igény a művészi szintű épületlakatos-munkák iránt: ekkor emelték a gazdasági, kulturális és egyházi élet számos reprezentatív középületét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munkáinak egyediségét a korábbi öntöttvastechnikáról a művészi kovácsoltvas munkák előállítására való áttérés adta. Munkáival vissza akart térni a régi vasművesség hagyományaihoz, de a reneszánsz és a barokk formavilág naturalista növényi ornamentikával való, szecessziós stílusú bővítésével és a technikai újításaival (felhasznált majolikát, cserepeket is) egyben meg is haladta azokat.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igazi sikerét, amely egyben nemzetközi siker is volt, az 1878-as párizsi kiállításon aratta: kovácsoltvas, növényi mintázatú rácsai és gyertyatartói osztatlan elismerést váltottak ki. Ezután állandó rangos külföldi megrendelői is voltak, többek közt a szerb királyi pár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2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2505" y="0"/>
            <a:ext cx="89514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GÓTIKUS KOR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gótika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építészeti stílusa, a felfele ívelő csúcsíves formák, a misztikus fényű üvegablakok kitüntetett szerepe, a népszerű hármas és négyes karéjformák, a bőséges növényi és figurális ornamentika mellett kevesebb a spirál motívum. Ez a mintázat csak a reneszánsz kor kovácsművességében lesznek újból népszerűek. A román korra jellemző csigákat egyébként először a liliomok váltják fel, majd a rozetták.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Ettől függetlenül, azért a gótika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századaiban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fellelhetők szépen kidolgozott munkák csigaformákkal, mintegy a román kori vasművesség folytatásaként. Az ajtópántok és vasalások terén kiváló mestermunkát csodálhatunk meg többek közt Erfurtban, a megcsavarodó ágak kompozíciójában (negyedik kép). A második képen látható dekoráció azért különleges mert középen már gótikus formák, keretében viszont még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romanikus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lombtekercs látható, átmenetként a két korszak közt (igaz viszont, hogy ez nem vas, hanem fából készült pad dekoráció)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Ötödik képünkön egy a gótikában elterjedt új ajtó típust mutatunk be. Ezzel kapcsolatban írja a kovácsművészet történésze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Pereházy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Károly: "A Gótikában Európa-szerte megjelenik a vasalt ajtók másik típusa is: az egymást rendszerint átlósan keresztező laposvas pántok szinte teljesen behálózzák a fából készült ajtókat. A kimaradó négyzetes mezőket - gyakran trébelt díszű - fémlemezekkel borítják, így a pántokkal és lemezekkel tökéletesen befedett ajtót már vasajtónak nevezzük. Ornamentikájukra a régi kézírásos könyvek, az armálisok címerképei és az iniciálék díszei hatottak." (Az európai kovácsoltvas-művesség története, 6Bt.kiadó, Budapest, 2006)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10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2428" y="754950"/>
            <a:ext cx="89991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„Már maga a kiállított tárgyakat befoglaló vasrácsozat, a háttért képező és részben kovácsolt vasból készült, részben ily művekkel díszített óriás kapuk, a gazdag díszítésű csillárok, asztalkák: mindez a technikai ügyesség és műízlés rendkívül magas fokáról tanúskodik. Ha e derék műiparosunk kiállításához közelebb lépünk és a kovácsolt vasból készült asztalkán elhelyezett és szintén kovácsolt vasból készült rózsabokrétát megtekintjük, melyből az egyik rózsát Stefánia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trónörökösné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kegyes volt elfogadni, és így a közelből figyelemre méltatjuk a rézből kivert természetes nagyságú alakot is, úgy kész örömmel el kell ismernünk, hogy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kezében az ipar a művészet magaslatára emelkedett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cikkben idézett, rézből készült,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Fessler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Leó által tervezett domborított szobor a középkori műkovács figuráját idézte meg, és egyben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-műhely cégére is lett. Érdekesség, hogy modellül maga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szolgált a szoborhoz: 1882-ben a Műcsarnokban Munkácsy tiszteletére jelmezbált rendeztek,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ehhez hasonló középkori ruhában jelent meg. A cégér az államosítás után lekerült a Berzsenyi utcai épületről, ma az Iparművészeti Múzeum gyűjteményének része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legfontosabb munkái sorából elsőként az Országházat emelhetjük ki, amelynek elkészültében Steindl Imre vezetésével a kor számtalan neves művésze és műhelye dolgozott együtt. A legtöbb vasmunkát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készítette, amelyekből kiemelkedik a főkapu. Sokoldalúságát mutatja, hogy az Országház tetején álló, rézből készített vitézszobrok is az ő munkái, valamint a nagy munka elkészülte után, a Steindl Imre tiszteletére összeállított díszalbum ezüstvereteit is ő készítette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Hauszmann Alajos irányításával átépített királyi palota főkapuját (amely a II. világháborúban elpusztult), a reprezentatív és napjainkban újjáépülő Szent István-terem bronzdíszítéseit, továbbá a Várnegyedet és a várpalotát elválasztó neobarokk Habsburg-kapu díszrácsozatát is elkészítette.</a:t>
            </a:r>
          </a:p>
        </p:txBody>
      </p:sp>
      <p:sp>
        <p:nvSpPr>
          <p:cNvPr id="3" name="Téglalap 2"/>
          <p:cNvSpPr/>
          <p:nvPr/>
        </p:nvSpPr>
        <p:spPr>
          <a:xfrm>
            <a:off x="194649" y="117695"/>
            <a:ext cx="8487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1885-ös városligeti Országos Általános Kiállításon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két kategóriában is első helyezett lett. Az Iparcsarnokban kiállított munkáit a Vasárnapi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Ujság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így méltatta: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1810" y="527519"/>
            <a:ext cx="885881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Várkert Bazár neoreneszánsz hármas kapuja, az Operaház, a Műcsarnok, a Vigadó,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Fővámház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 Keleti pályaudvar, a Központi Vásárcsarnok és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Wenckheim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-palota vasmunkái is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-életmű jelentős alkotásai. A Gresham-palota látványos pávás kapui az épület szecessziós jellegét hangsúlyozzák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egyházi épületek közül elkészítette a Szent István-bazilika keleti kápolnájának reneszánsz stílusú, bronz ajtóvereteit, a Rózsák téri templom keresztelőmedencéjét és koronacsillárját, továbbá közreműködött 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Bakáts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téri, a pesti ferences templom és a kőbányai Szent László-templom díszítésében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Banképületekhez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készült vasmunkái sorából kiemelkedő a Magyar Általános Takarékpénztár (V. kerület, József Attila utca 6.) napraforgókkal díszített kapuja, a Magyar Leszámítoló és Pénzváltó Bank (V. kerület, Dorottya utca 6.) és a Magyar Országos Bank (V. kerület, Nádor utca 4.) műlakatos-alkotásai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Fontos megemlíteni, hogy számos Andrássy úti palota és más belvárosi bérház kapui is a termékeny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-életmű részei. A Kodály köröndön a MÁV Nyugdíjintézete egykori palotájának (VI. kerület, Andrássy út 88–90.) kerti díszkapuja, 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Saxlehner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-palota (VI. kerület, Andrássy út 3.), a Krausz-palota (VI. kerület, Andrássy út 12.), 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Kreische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-palota (VI. kerület, Andrássy út 14.) díszítése, a Teréz körúti Batthyány-palota és a Városligeti fasori Ráth György-villa vasmunkái, valamint a Málnai Béla által tervezett Kossuth Lajos téri Magyar Általános Kőszénbánya Nyugdíjintézete hatalmas bérházának dupla kapuja, a lépcsőkorlát díszítése és a csillár mind-mind 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életmű csodálatos alkotásai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műlakatosipari és a díszműkovácsmunkákra nagy volt a kereslet a XIX. század utolsó harmadában, a számtalan megrendelésnek köszönhetően egy idő után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saját villát építtetett. A Városligeti fasor 20. szám alatti (építésekor Városliget fasor 18/A alatti) egyemeletes épületet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Meinig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Artúr tervezte, itt élt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1892-től haláláig, 1908-ig. A villát ezt követően Ullmann Gyula építész vette meg, ma pedig a kínai nagykövetség használja. Természetesen a villa kerítését is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készítette, aki arra sétál, a kapun ma is láthatja a JG monogramot.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8642" y="136670"/>
            <a:ext cx="89267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1896-os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milleniumi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kiállításon megnyert aranyérem után pár évvel újabb fontos elismerésben volt része: 1900 márciusában Ferenc József király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Thék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Endre Üllői úti üzemének meglátogatása után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Berzsenyi utcai gyárát is felkereste. A látogatásról beszámolt a Lakatosok Lapja 1900. március 18-i száma is, amelyből kiderült, hogy az uralkodó nagy elismeréssel nyilatkozott a megtekintett és a készülőben lévő alkotásokról.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nemcsak szimbolikus elismerésben, hanem tényleges kitüntetésben is részesült: a királytól megkapta a Ferenc József-rend lovagkeresztjét és az udvari műlakatos címet, továbbá a francia Becsületrend és a belga Lipót-rend lovagkeresztjét. Az 1896-os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milleniumi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kiállítás mellett a brüsszeli, párizsi, Saint Louis-i kiállítások nagydíjait, aranyérmeit is elnyerte. Aktív közéleti szerepét a Lakatos Ipartestületben betöltött vezetői szerepe jól példázza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1908. november 21-én hunyt el, családi sírboltja a Kerepesi temető árkádsorában található. A munkásságát három fia vitte tovább: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-gyár 1949-ig, a kommunista államosításig sikeresen működött.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életműve máig felbecsülhetetlen értékű a műlakatosipar megújítása terén és a főváros arculatát tekintve is: kapui, kerítései, rácsai,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kandeláberei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és más iparművészeti műtárgyai megerősítik az egykori Berzsenyi utcai gyár homlokzatán ma is olvasható feliratot: „észnek hódol az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ércz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59" y="751438"/>
            <a:ext cx="7439530" cy="595888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2962" y="106440"/>
            <a:ext cx="8637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-gyár termékei az 1885-ös Országos Általános Kiállításon (Forrás: Vasárnapi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Ujság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1885. május 31.)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06" y="783361"/>
            <a:ext cx="8080765" cy="593431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75307" y="290208"/>
            <a:ext cx="7537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Országház főkapuja (Fotó: Both Balázs/pestbuda.hu)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16" y="572133"/>
            <a:ext cx="8748853" cy="60557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55" y="1565779"/>
            <a:ext cx="8711137" cy="501485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081888" y="281154"/>
            <a:ext cx="6577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Habsburg-kapu díszrácsozata is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munkája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3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" y="1271045"/>
            <a:ext cx="8933735" cy="53742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76131" y="323723"/>
            <a:ext cx="8578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egykori Magyar Általános Takarékpénztár napraforgókkal díszített kapuja a József Attila utca 6. szám alatt.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napraforgós kapu részletei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36" y="1195057"/>
            <a:ext cx="7384546" cy="5423026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99" y="1097874"/>
            <a:ext cx="8940720" cy="55835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4113" y="317367"/>
            <a:ext cx="8822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MÁV Nyugdíjintézete egykori bérpalotájának kerti díszkapuja, Andrássy út 88–90.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7" y="832870"/>
            <a:ext cx="7753972" cy="577615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47323" y="72427"/>
            <a:ext cx="7808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Magyar Általános Kőszénbánya Nyugdíjintézetének egykori bérpalotája: a monumentális dupla kapu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munkája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356" y="158816"/>
            <a:ext cx="5024388" cy="669918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15203" y="356755"/>
            <a:ext cx="3457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Budapest,: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Kossuth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Lajos tér 13-15.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kapualja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a kapu: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munkája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1" y="162827"/>
            <a:ext cx="7315200" cy="48768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105" y="182880"/>
            <a:ext cx="4514249" cy="644892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01065" y="4930889"/>
            <a:ext cx="4798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Spirális mintákkal kitöltött rács. Gótikus korszak.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Kiállítva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Viktória és Albert Múzeumban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7002" y="5522917"/>
            <a:ext cx="439874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Kiedrich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Szt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Valentin gótikus temploma, részlet egy pad dekorációjából. Kettős ornamentika,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mértanias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gótikus stílusú mintákat keretez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71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" y="801264"/>
            <a:ext cx="8893518" cy="592756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30039" y="190619"/>
            <a:ext cx="8397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lépcsőkorlát kovácsoltvas dísze a MÁK-bérházban, a Kossuth téren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9" y="760491"/>
            <a:ext cx="8856454" cy="590286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8642" y="160761"/>
            <a:ext cx="896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-villa a Városligeti fasor 20. szám alatt, a díszes kerítésen jól kivehető a J. G. monogram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6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52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91" y="327363"/>
            <a:ext cx="4762500" cy="635317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7318" y="782360"/>
            <a:ext cx="3770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Jungfer</a:t>
            </a:r>
            <a:r>
              <a:rPr lang="hu-HU" dirty="0"/>
              <a:t> Gyula alumínium bronz koronás csillár, Szent Erzsébet templom, 2016 Budapest  Neogótikus templom, épült 1896-1900 között, Steindl Imre tervei alapján. </a:t>
            </a:r>
          </a:p>
        </p:txBody>
      </p:sp>
    </p:spTree>
    <p:extLst>
      <p:ext uri="{BB962C8B-B14F-4D97-AF65-F5344CB8AC3E}">
        <p14:creationId xmlns:p14="http://schemas.microsoft.com/office/powerpoint/2010/main" val="34436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53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370" y="526529"/>
            <a:ext cx="4106056" cy="615908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07298" y="27755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Bizarr növény- és állatmotívumok a szecesszióban: </a:t>
            </a:r>
            <a:r>
              <a:rPr lang="hu-HU" dirty="0" err="1"/>
              <a:t>Jungfer</a:t>
            </a:r>
            <a:r>
              <a:rPr lang="hu-HU" dirty="0"/>
              <a:t> Gyula kovácsoltvas csillárján naturalisztikusan kialakított motívumokat láthatunk: madárláb, amely kérges faágat tart, makkos tölgylevél díszek között, az apró gallyakban végződő ágakat pedig fagyöngycsokor díszíti. | Látogass el a Ráth György-villába és csodáld meg ezt a különleges darabot közelebbről!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88" y="135446"/>
            <a:ext cx="3764630" cy="67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737857" y="173472"/>
            <a:ext cx="7844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Gázcsillárok és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petroleum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lámpás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Készítette: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Udvari műlakatos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Budapesten  1896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1" y="768834"/>
            <a:ext cx="7795204" cy="5908765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14" y="736270"/>
            <a:ext cx="8731518" cy="6033741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56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56" y="104931"/>
            <a:ext cx="4744031" cy="67530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111" y="118470"/>
            <a:ext cx="5924861" cy="673953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32347" y="527527"/>
            <a:ext cx="2510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Szent István-bazilika főbejáratának kovácsoltvas kapuja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03" y="60953"/>
            <a:ext cx="8464873" cy="66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59" y="749902"/>
            <a:ext cx="7989252" cy="567014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44893" y="77002"/>
            <a:ext cx="788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Szabó Tamás; Levéldíszek és sárkányfejek. Papp Mihály kaposvári és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 budapesti munkáin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605B7-C8F1-4982-8BB0-B063C265FC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0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9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mmer.wav"/>
          </p:stSnd>
        </p:sndAc>
      </p:transition>
    </mc:Choice>
    <mc:Fallback xmlns="">
      <p:transition spd="slow">
        <p:sndAc>
          <p:stSnd>
            <p:snd r:embed="rId3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401" y="232109"/>
            <a:ext cx="4029075" cy="52387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69507" y="5823284"/>
            <a:ext cx="353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Ajtópánt leveles csigákkal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26572" y="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Bruck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der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plébániatemplom, a sekrestye vasajtaja, részlet. Az ajtó felületét átlósan kereszteződő laposvas pántok borítják, köztük díszített lemezek. Az átlós szerkezet a reneszánsz vasrácsok egyik alapszerkezeti formája lesz, és később is népszerű, igy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Jungfer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Gyula, Berzsenyi utcai kapurácsán is látható. Forrás: austria-forum.org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61" y="729108"/>
            <a:ext cx="8601025" cy="5014465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2" y="0"/>
            <a:ext cx="7991475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43" y="379328"/>
            <a:ext cx="8571719" cy="633429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04261" y="0"/>
            <a:ext cx="894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erfurti katedrális ajtaja. A katedrális a 14. század első felében készült, kapuján csigás vasalás.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46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1508" y="783772"/>
            <a:ext cx="87686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RENESZÁNSZ KOR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reneszánsz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 a kereskedelem, a pénzügyi tranzakciók, a városok felvirágzását hozta meg. A kereskedők, a bankárok, a városvezetők közül többen erősen meggazdagodtak, a művészet sokkal több támogatóra talált az addigi uralkodó osztályok képviselői mellett. A vasművesség remekei az egyházi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műveken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túl kiterjedtek a városi közösségi és családi tulajdonú alkotásokig. Nem egy város főterét díszítették kovácsoltvas rácsokkal körbevett dísz kutak, nem egy tehetős család kapuját fedte művészi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vasalat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minket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itt érdeklő német reneszánsz Itáliához képest később, az 1500-as évekkel kezdődött el. A vasművességben pedig a már jól ismert, az északi népeknél hagyományosnak is mondható spirál formának volt vezető szerepe. Ennek viszont ekkor több, képzeletgazdagságról tanúságot tevő változata valósult meg. Másik alapformaként a - főleg átlós - fonatokat említhetjük, amelyek a spirális részekkel együtt egy szakaszban, vagy egymást váltva több szakaszban látványos alkotásokat képeztek. Ezekre nem egyszer aranyozott leveleket vagy figurális sziluetteket helyeztek, ilyet látunk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Löcsén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Spillenberg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ház folyosó korlátján.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210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05B7-C8F1-4982-8BB0-B063C265FCF5}" type="slidenum">
              <a:rPr lang="hu-HU" smtClean="0"/>
              <a:t>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940" y="1980888"/>
            <a:ext cx="4242217" cy="461783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84" y="1984556"/>
            <a:ext cx="4077324" cy="463477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62327" y="0"/>
            <a:ext cx="86268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gyönyörű szökőkutat 1385 és 1396 között Heinrich </a:t>
            </a:r>
            <a:r>
              <a:rPr lang="hu-HU" dirty="0" err="1"/>
              <a:t>Beheim</a:t>
            </a:r>
            <a:r>
              <a:rPr lang="hu-HU" dirty="0"/>
              <a:t> építtette. ,</a:t>
            </a:r>
          </a:p>
          <a:p>
            <a:r>
              <a:rPr lang="hu-HU" dirty="0" smtClean="0"/>
              <a:t>Az </a:t>
            </a:r>
            <a:r>
              <a:rPr lang="hu-HU" dirty="0"/>
              <a:t>évszázadok során többször restaurálták, de még mindig megtartotta eredeti formáját. Még a második világháborúban Nürnberg bombázását is sértetlenül vészelte át, mivel egy betonszarkofágba zárták.</a:t>
            </a:r>
          </a:p>
          <a:p>
            <a:r>
              <a:rPr lang="hu-HU" dirty="0" smtClean="0"/>
              <a:t>A </a:t>
            </a:r>
            <a:r>
              <a:rPr lang="hu-HU" dirty="0"/>
              <a:t>szökőkutat a gótikus templomok tornyát formázó oszlop díszíti, amelyet 40 színes és aranyozott figura díszít. Ezek a Szent Római Birodalom világképét szimbolizálják, amelynek Nürnberg hosszú évtizedekig egyik fő központja volt.</a:t>
            </a:r>
          </a:p>
        </p:txBody>
      </p:sp>
    </p:spTree>
    <p:extLst>
      <p:ext uri="{BB962C8B-B14F-4D97-AF65-F5344CB8AC3E}">
        <p14:creationId xmlns:p14="http://schemas.microsoft.com/office/powerpoint/2010/main" val="28774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1805</TotalTime>
  <Words>2671</Words>
  <Application>Microsoft Office PowerPoint</Application>
  <PresentationFormat>Diavetítés a képernyőre (4:3 oldalarány)</PresentationFormat>
  <Paragraphs>159</Paragraphs>
  <Slides>58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Office-téma</vt:lpstr>
      <vt:lpstr>Jungfer Gyula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Jungfer Gyula</dc:title>
  <dc:creator>NK-2205-PC</dc:creator>
  <cp:lastModifiedBy>NK-2205-PC</cp:lastModifiedBy>
  <cp:revision>90</cp:revision>
  <dcterms:created xsi:type="dcterms:W3CDTF">2026-03-07T23:27:56Z</dcterms:created>
  <dcterms:modified xsi:type="dcterms:W3CDTF">2026-05-22T15:27:35Z</dcterms:modified>
</cp:coreProperties>
</file>