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86" r:id="rId4"/>
    <p:sldId id="282" r:id="rId5"/>
    <p:sldId id="312" r:id="rId6"/>
    <p:sldId id="325" r:id="rId7"/>
    <p:sldId id="297" r:id="rId8"/>
    <p:sldId id="302" r:id="rId9"/>
    <p:sldId id="285" r:id="rId10"/>
    <p:sldId id="308" r:id="rId11"/>
    <p:sldId id="289" r:id="rId12"/>
    <p:sldId id="298" r:id="rId13"/>
    <p:sldId id="274" r:id="rId14"/>
    <p:sldId id="296" r:id="rId15"/>
    <p:sldId id="261" r:id="rId16"/>
    <p:sldId id="314" r:id="rId17"/>
    <p:sldId id="292" r:id="rId18"/>
    <p:sldId id="318" r:id="rId19"/>
    <p:sldId id="271" r:id="rId20"/>
    <p:sldId id="277" r:id="rId21"/>
    <p:sldId id="300" r:id="rId22"/>
    <p:sldId id="278" r:id="rId23"/>
    <p:sldId id="267" r:id="rId24"/>
    <p:sldId id="266" r:id="rId25"/>
    <p:sldId id="315" r:id="rId26"/>
    <p:sldId id="316" r:id="rId27"/>
    <p:sldId id="317" r:id="rId28"/>
    <p:sldId id="319" r:id="rId29"/>
    <p:sldId id="265" r:id="rId30"/>
    <p:sldId id="269" r:id="rId31"/>
    <p:sldId id="287" r:id="rId32"/>
    <p:sldId id="264" r:id="rId33"/>
    <p:sldId id="263" r:id="rId34"/>
    <p:sldId id="260" r:id="rId35"/>
    <p:sldId id="320" r:id="rId36"/>
    <p:sldId id="321" r:id="rId37"/>
    <p:sldId id="283" r:id="rId38"/>
    <p:sldId id="299" r:id="rId39"/>
    <p:sldId id="304" r:id="rId40"/>
    <p:sldId id="294" r:id="rId41"/>
    <p:sldId id="275" r:id="rId42"/>
    <p:sldId id="293" r:id="rId43"/>
    <p:sldId id="280" r:id="rId44"/>
    <p:sldId id="305" r:id="rId45"/>
    <p:sldId id="322" r:id="rId46"/>
    <p:sldId id="311" r:id="rId47"/>
    <p:sldId id="291" r:id="rId48"/>
    <p:sldId id="288" r:id="rId49"/>
    <p:sldId id="323" r:id="rId50"/>
    <p:sldId id="290" r:id="rId51"/>
    <p:sldId id="259" r:id="rId52"/>
    <p:sldId id="279" r:id="rId53"/>
    <p:sldId id="270" r:id="rId54"/>
    <p:sldId id="307" r:id="rId55"/>
    <p:sldId id="301" r:id="rId56"/>
    <p:sldId id="324" r:id="rId57"/>
    <p:sldId id="276" r:id="rId58"/>
    <p:sldId id="273" r:id="rId59"/>
    <p:sldId id="295" r:id="rId60"/>
    <p:sldId id="284" r:id="rId61"/>
  </p:sldIdLst>
  <p:sldSz cx="9144000" cy="6858000" type="screen4x3"/>
  <p:notesSz cx="6858000" cy="9144000"/>
  <p:photoAlbum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-452" y="-6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ABB2D-BC19-46BE-948B-26A017E496D8}" type="datetimeFigureOut">
              <a:rPr lang="hu-HU" smtClean="0"/>
              <a:pPr/>
              <a:t>2026. 05. 04.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721EA-A5B0-47AD-8FAD-4C79660FD8AE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ABB2D-BC19-46BE-948B-26A017E496D8}" type="datetimeFigureOut">
              <a:rPr lang="hu-HU" smtClean="0"/>
              <a:pPr/>
              <a:t>2026. 05. 04.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721EA-A5B0-47AD-8FAD-4C79660FD8AE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ABB2D-BC19-46BE-948B-26A017E496D8}" type="datetimeFigureOut">
              <a:rPr lang="hu-HU" smtClean="0"/>
              <a:pPr/>
              <a:t>2026. 05. 04.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721EA-A5B0-47AD-8FAD-4C79660FD8AE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ABB2D-BC19-46BE-948B-26A017E496D8}" type="datetimeFigureOut">
              <a:rPr lang="hu-HU" smtClean="0"/>
              <a:pPr/>
              <a:t>2026. 05. 04.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721EA-A5B0-47AD-8FAD-4C79660FD8AE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ABB2D-BC19-46BE-948B-26A017E496D8}" type="datetimeFigureOut">
              <a:rPr lang="hu-HU" smtClean="0"/>
              <a:pPr/>
              <a:t>2026. 05. 04.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721EA-A5B0-47AD-8FAD-4C79660FD8AE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ABB2D-BC19-46BE-948B-26A017E496D8}" type="datetimeFigureOut">
              <a:rPr lang="hu-HU" smtClean="0"/>
              <a:pPr/>
              <a:t>2026. 05. 04.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721EA-A5B0-47AD-8FAD-4C79660FD8AE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ABB2D-BC19-46BE-948B-26A017E496D8}" type="datetimeFigureOut">
              <a:rPr lang="hu-HU" smtClean="0"/>
              <a:pPr/>
              <a:t>2026. 05. 04.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721EA-A5B0-47AD-8FAD-4C79660FD8AE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ABB2D-BC19-46BE-948B-26A017E496D8}" type="datetimeFigureOut">
              <a:rPr lang="hu-HU" smtClean="0"/>
              <a:pPr/>
              <a:t>2026. 05. 04.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721EA-A5B0-47AD-8FAD-4C79660FD8AE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ABB2D-BC19-46BE-948B-26A017E496D8}" type="datetimeFigureOut">
              <a:rPr lang="hu-HU" smtClean="0"/>
              <a:pPr/>
              <a:t>2026. 05. 04.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721EA-A5B0-47AD-8FAD-4C79660FD8AE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ABB2D-BC19-46BE-948B-26A017E496D8}" type="datetimeFigureOut">
              <a:rPr lang="hu-HU" smtClean="0"/>
              <a:pPr/>
              <a:t>2026. 05. 04.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721EA-A5B0-47AD-8FAD-4C79660FD8AE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ABB2D-BC19-46BE-948B-26A017E496D8}" type="datetimeFigureOut">
              <a:rPr lang="hu-HU" smtClean="0"/>
              <a:pPr/>
              <a:t>2026. 05. 04.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721EA-A5B0-47AD-8FAD-4C79660FD8AE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0ABB2D-BC19-46BE-948B-26A017E496D8}" type="datetimeFigureOut">
              <a:rPr lang="hu-HU" smtClean="0"/>
              <a:pPr/>
              <a:t>2026. 05. 04.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8721EA-A5B0-47AD-8FAD-4C79660FD8AE}" type="slidenum">
              <a:rPr lang="hu-HU" smtClean="0"/>
              <a:pPr/>
              <a:t>‹#›</a:t>
            </a:fld>
            <a:endParaRPr 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hu-HU" dirty="0" smtClean="0"/>
              <a:t>MAGYARORSZÁGI SZECESSZIÓ LECHNER ÖDÖN MUNKÁSSÁGA (2)</a:t>
            </a:r>
            <a:endParaRPr lang="hu-HU" dirty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hu-HU" dirty="0" smtClean="0"/>
              <a:t>szerző: Windows-felhasználó</a:t>
            </a:r>
            <a:endParaRPr lang="hu-HU" dirty="0"/>
          </a:p>
        </p:txBody>
      </p:sp>
      <p:sp>
        <p:nvSpPr>
          <p:cNvPr id="5" name="Szövegdoboz 4"/>
          <p:cNvSpPr txBox="1"/>
          <p:nvPr/>
        </p:nvSpPr>
        <p:spPr>
          <a:xfrm>
            <a:off x="323528" y="5949280"/>
            <a:ext cx="65527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FoEr.2026.március</a:t>
            </a:r>
            <a:endParaRPr lang="hu-HU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Szent István tér 3.sz bérház-Lechner osszes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7078663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Szövegdoboz 3"/>
          <p:cNvSpPr txBox="1"/>
          <p:nvPr/>
        </p:nvSpPr>
        <p:spPr>
          <a:xfrm>
            <a:off x="7308304" y="332656"/>
            <a:ext cx="16561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Bérház Bp. Szent István tér 3. 1871-1874</a:t>
            </a:r>
            <a:endParaRPr lang="hu-HU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Kecskemét város bérháza-Lechner össszes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5237163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zövegdoboz 2"/>
          <p:cNvSpPr txBox="1"/>
          <p:nvPr/>
        </p:nvSpPr>
        <p:spPr>
          <a:xfrm>
            <a:off x="5508104" y="332656"/>
            <a:ext cx="345638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Kecskemét város bérháza Bp. Veres Pálné u 9  1872-1874</a:t>
            </a:r>
          </a:p>
          <a:p>
            <a:endParaRPr lang="hu-HU" dirty="0"/>
          </a:p>
          <a:p>
            <a:r>
              <a:rPr lang="hu-HU" dirty="0" smtClean="0"/>
              <a:t>Saroképület, két utcára néző homlokzata gazdagságról árulkodik</a:t>
            </a:r>
            <a:endParaRPr lang="hu-HU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Milkó-palota,_Roosevelt_tér_5,_Hid_utca,_1._-_2012_Szeged,_Hungary_-_panoramio_(13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620688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zövegdoboz 2"/>
          <p:cNvSpPr txBox="1"/>
          <p:nvPr/>
        </p:nvSpPr>
        <p:spPr>
          <a:xfrm>
            <a:off x="827584" y="0"/>
            <a:ext cx="43924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 smtClean="0"/>
              <a:t>Milkó-</a:t>
            </a:r>
            <a:r>
              <a:rPr lang="hu-HU" dirty="0" smtClean="0"/>
              <a:t> ház Szeged Roosevelt tér 5. 1882-1883</a:t>
            </a:r>
            <a:endParaRPr lang="hu-HU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9AFDlOlW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0907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Szövegdoboz 3"/>
          <p:cNvSpPr txBox="1"/>
          <p:nvPr/>
        </p:nvSpPr>
        <p:spPr>
          <a:xfrm>
            <a:off x="7308304" y="2996952"/>
            <a:ext cx="16561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 smtClean="0"/>
              <a:t>Bp.Andrássy</a:t>
            </a:r>
            <a:r>
              <a:rPr lang="hu-HU" dirty="0" smtClean="0"/>
              <a:t> út 23  1883-1884 </a:t>
            </a:r>
            <a:endParaRPr lang="hu-HU" dirty="0"/>
          </a:p>
        </p:txBody>
      </p:sp>
      <p:sp>
        <p:nvSpPr>
          <p:cNvPr id="5" name="Szövegdoboz 4"/>
          <p:cNvSpPr txBox="1"/>
          <p:nvPr/>
        </p:nvSpPr>
        <p:spPr>
          <a:xfrm>
            <a:off x="1115616" y="476672"/>
            <a:ext cx="47525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MÁV. Nyugdíjas bérház</a:t>
            </a:r>
            <a:endParaRPr lang="hu-HU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Maison_Thonet,_Váci_utca_Budapest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474663"/>
            <a:ext cx="9144000" cy="590708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zövegdoboz 2"/>
          <p:cNvSpPr txBox="1"/>
          <p:nvPr/>
        </p:nvSpPr>
        <p:spPr>
          <a:xfrm>
            <a:off x="539552" y="0"/>
            <a:ext cx="74888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 smtClean="0"/>
              <a:t>Thonet-ház</a:t>
            </a:r>
            <a:r>
              <a:rPr lang="hu-HU" dirty="0" smtClean="0"/>
              <a:t> </a:t>
            </a:r>
            <a:r>
              <a:rPr lang="hu-HU" dirty="0" err="1" smtClean="0"/>
              <a:t>Bp</a:t>
            </a:r>
            <a:r>
              <a:rPr lang="hu-HU" dirty="0" smtClean="0"/>
              <a:t>, Váci utca 11/A  1888-1889  francia reneszánsz stílusú épület</a:t>
            </a:r>
            <a:endParaRPr lang="hu-HU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Deutsch-palota Szege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5763"/>
            <a:ext cx="9144000" cy="608647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zövegdoboz 2"/>
          <p:cNvSpPr txBox="1"/>
          <p:nvPr/>
        </p:nvSpPr>
        <p:spPr>
          <a:xfrm>
            <a:off x="4932040" y="188640"/>
            <a:ext cx="41044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Deutsch testvérek háza Szeged  Dózsa </a:t>
            </a:r>
            <a:r>
              <a:rPr lang="hu-HU" dirty="0" err="1" smtClean="0"/>
              <a:t>Gíörgy</a:t>
            </a:r>
            <a:r>
              <a:rPr lang="hu-HU" dirty="0" smtClean="0"/>
              <a:t> u 2  1900</a:t>
            </a:r>
            <a:endParaRPr lang="hu-HU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C:\Users\user\Desktop\lzpEph5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500" y="-136525"/>
            <a:ext cx="19507200" cy="146875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Lechner Gyula háza Bp.Bartók B 40 műemlék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zövegdoboz 2"/>
          <p:cNvSpPr txBox="1"/>
          <p:nvPr/>
        </p:nvSpPr>
        <p:spPr>
          <a:xfrm>
            <a:off x="3347864" y="260648"/>
            <a:ext cx="49685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Lechner Gyula háza Bp. Bartók Béla u 4o.sz.  műemlék</a:t>
            </a:r>
            <a:endParaRPr lang="hu-HU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/>
          <p:cNvSpPr txBox="1"/>
          <p:nvPr/>
        </p:nvSpPr>
        <p:spPr>
          <a:xfrm>
            <a:off x="323528" y="404664"/>
            <a:ext cx="7704856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000" dirty="0" smtClean="0"/>
              <a:t>2.A közigazgatás palotái</a:t>
            </a:r>
          </a:p>
          <a:p>
            <a:endParaRPr lang="hu-HU" sz="2000" dirty="0" smtClean="0"/>
          </a:p>
          <a:p>
            <a:pPr>
              <a:buFontTx/>
              <a:buChar char="-"/>
            </a:pPr>
            <a:r>
              <a:rPr lang="hu-HU" sz="2000" dirty="0" smtClean="0"/>
              <a:t>Szeged Városháza</a:t>
            </a:r>
          </a:p>
          <a:p>
            <a:pPr>
              <a:buFontTx/>
              <a:buChar char="-"/>
            </a:pPr>
            <a:endParaRPr lang="hu-HU" sz="2000" dirty="0" smtClean="0"/>
          </a:p>
          <a:p>
            <a:pPr>
              <a:buFontTx/>
              <a:buChar char="-"/>
            </a:pPr>
            <a:r>
              <a:rPr lang="hu-HU" sz="2000" dirty="0" smtClean="0"/>
              <a:t>Nagybecskereki Megyeháza</a:t>
            </a:r>
          </a:p>
          <a:p>
            <a:pPr>
              <a:buFontTx/>
              <a:buChar char="-"/>
            </a:pPr>
            <a:endParaRPr lang="hu-HU" sz="2000" dirty="0" smtClean="0"/>
          </a:p>
          <a:p>
            <a:pPr>
              <a:buFontTx/>
              <a:buChar char="-"/>
            </a:pPr>
            <a:r>
              <a:rPr lang="hu-HU" sz="2000" dirty="0" smtClean="0"/>
              <a:t>Aradi Városháza</a:t>
            </a:r>
          </a:p>
          <a:p>
            <a:pPr>
              <a:buFontTx/>
              <a:buChar char="-"/>
            </a:pPr>
            <a:endParaRPr lang="hu-HU" sz="2000" dirty="0" smtClean="0"/>
          </a:p>
          <a:p>
            <a:pPr>
              <a:buFontTx/>
              <a:buChar char="-"/>
            </a:pPr>
            <a:r>
              <a:rPr lang="hu-HU" sz="2000" dirty="0" smtClean="0"/>
              <a:t>Kecskeméti Városháza</a:t>
            </a:r>
          </a:p>
          <a:p>
            <a:pPr>
              <a:buFontTx/>
              <a:buChar char="-"/>
            </a:pPr>
            <a:endParaRPr lang="hu-HU" sz="2000" dirty="0" smtClean="0"/>
          </a:p>
          <a:p>
            <a:pPr>
              <a:buFontTx/>
              <a:buChar char="-"/>
            </a:pPr>
            <a:r>
              <a:rPr lang="hu-HU" sz="2000" dirty="0" smtClean="0"/>
              <a:t>Szabadkai Városháza</a:t>
            </a:r>
          </a:p>
          <a:p>
            <a:pPr>
              <a:buFontTx/>
              <a:buChar char="-"/>
            </a:pPr>
            <a:endParaRPr lang="hu-HU" sz="2000" dirty="0" smtClean="0"/>
          </a:p>
          <a:p>
            <a:pPr>
              <a:buFontTx/>
              <a:buChar char="-"/>
            </a:pPr>
            <a:r>
              <a:rPr lang="hu-HU" sz="2000" dirty="0" smtClean="0"/>
              <a:t>Rudolf Lovassági Laktanya</a:t>
            </a:r>
          </a:p>
          <a:p>
            <a:pPr>
              <a:buFontTx/>
              <a:buChar char="-"/>
            </a:pPr>
            <a:endParaRPr lang="hu-HU" sz="2000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Szeged-varoshaza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404664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zövegdoboz 2"/>
          <p:cNvSpPr txBox="1"/>
          <p:nvPr/>
        </p:nvSpPr>
        <p:spPr>
          <a:xfrm>
            <a:off x="3995936" y="116632"/>
            <a:ext cx="4824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Szeged Városháza 1882-1883</a:t>
            </a:r>
            <a:endParaRPr lang="hu-HU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375px-Lechner_ödön_Strelisky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79512" y="0"/>
            <a:ext cx="474503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zövegdoboz 2"/>
          <p:cNvSpPr txBox="1"/>
          <p:nvPr/>
        </p:nvSpPr>
        <p:spPr>
          <a:xfrm>
            <a:off x="5148064" y="332656"/>
            <a:ext cx="3744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Lechner Ödön 1845-1914</a:t>
            </a:r>
            <a:endParaRPr lang="hu-HU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A szegedi városháza konflisokkal -MTI fotó-Vadas Ernő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467544" y="0"/>
            <a:ext cx="47498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zövegdoboz 2"/>
          <p:cNvSpPr txBox="1"/>
          <p:nvPr/>
        </p:nvSpPr>
        <p:spPr>
          <a:xfrm>
            <a:off x="5508104" y="620688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Szeged Városháza konflissal</a:t>
            </a:r>
            <a:endParaRPr lang="hu-HU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Nagybecskerek-megyeháza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zövegdoboz 2"/>
          <p:cNvSpPr txBox="1"/>
          <p:nvPr/>
        </p:nvSpPr>
        <p:spPr>
          <a:xfrm>
            <a:off x="3779912" y="188640"/>
            <a:ext cx="5040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Nagybecskerek Megyeháza (Szerbia)</a:t>
            </a:r>
            <a:endParaRPr lang="hu-HU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Arad,_Romania_-_Aradi városháza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zövegdoboz 2"/>
          <p:cNvSpPr txBox="1"/>
          <p:nvPr/>
        </p:nvSpPr>
        <p:spPr>
          <a:xfrm>
            <a:off x="5364088" y="260648"/>
            <a:ext cx="3672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Aradi városháza</a:t>
            </a:r>
            <a:endParaRPr lang="hu-HU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kecskemétivárosházahomlokzata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zövegdoboz 2"/>
          <p:cNvSpPr txBox="1"/>
          <p:nvPr/>
        </p:nvSpPr>
        <p:spPr>
          <a:xfrm>
            <a:off x="3131840" y="260648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Kecskemét Városháza</a:t>
            </a:r>
            <a:endParaRPr lang="hu-HU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kecskemétivárosházaéletmfamotívum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12725" y="0"/>
            <a:ext cx="871855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zövegdoboz 2"/>
          <p:cNvSpPr txBox="1"/>
          <p:nvPr/>
        </p:nvSpPr>
        <p:spPr>
          <a:xfrm>
            <a:off x="5940152" y="1700808"/>
            <a:ext cx="295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Kecskemét Városháza</a:t>
            </a:r>
            <a:endParaRPr lang="hu-HU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LG-EMmm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0"/>
            <a:ext cx="5166114" cy="6858000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6084168" y="476672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Rudolf Lovassági Laktanya</a:t>
            </a:r>
            <a:endParaRPr lang="hu-HU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szabadkai városháza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3707904" y="332656"/>
            <a:ext cx="4680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Szabadkai Városháza   1908</a:t>
            </a:r>
            <a:endParaRPr lang="hu-HU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szabadkai városház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45920" y="1491996"/>
            <a:ext cx="5852160" cy="3874008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1115616" y="620688"/>
            <a:ext cx="65527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Szabadkai Városháza egyik ékessége (Róth Miksa munkája)</a:t>
            </a:r>
            <a:endParaRPr lang="hu-HU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323528" y="404664"/>
            <a:ext cx="756084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000" dirty="0" smtClean="0"/>
              <a:t>3. Gyarapodó Magyarország</a:t>
            </a:r>
          </a:p>
          <a:p>
            <a:pPr algn="ctr"/>
            <a:endParaRPr lang="hu-HU" sz="2000" dirty="0" smtClean="0"/>
          </a:p>
          <a:p>
            <a:r>
              <a:rPr lang="hu-HU" sz="2000" dirty="0" err="1" smtClean="0"/>
              <a:t>-Iparművészeti</a:t>
            </a:r>
            <a:r>
              <a:rPr lang="hu-HU" sz="2000" dirty="0" smtClean="0"/>
              <a:t> Múzeum és Iskola</a:t>
            </a:r>
          </a:p>
          <a:p>
            <a:endParaRPr lang="hu-HU" sz="2000" dirty="0" smtClean="0"/>
          </a:p>
          <a:p>
            <a:r>
              <a:rPr lang="hu-HU" sz="2000" dirty="0" err="1" smtClean="0"/>
              <a:t>-Földtani</a:t>
            </a:r>
            <a:r>
              <a:rPr lang="hu-HU" sz="2000" dirty="0" smtClean="0"/>
              <a:t> Intézet</a:t>
            </a:r>
          </a:p>
          <a:p>
            <a:endParaRPr lang="hu-HU" sz="2000" dirty="0" smtClean="0"/>
          </a:p>
          <a:p>
            <a:r>
              <a:rPr lang="hu-HU" sz="2000" dirty="0" err="1" smtClean="0"/>
              <a:t>-Postatakarékpénztár</a:t>
            </a:r>
            <a:endParaRPr lang="hu-HU" sz="2000" dirty="0" smtClean="0"/>
          </a:p>
          <a:p>
            <a:endParaRPr lang="hu-HU" sz="2000" dirty="0" smtClean="0"/>
          </a:p>
          <a:p>
            <a:endParaRPr lang="hu-HU" sz="2000" dirty="0" smtClean="0"/>
          </a:p>
          <a:p>
            <a:endParaRPr lang="hu-HU" sz="2000" dirty="0" smtClean="0"/>
          </a:p>
          <a:p>
            <a:endParaRPr lang="hu-HU" sz="2000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iparmuveszeti_muzeum_c-600x45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zövegdoboz 2"/>
          <p:cNvSpPr txBox="1"/>
          <p:nvPr/>
        </p:nvSpPr>
        <p:spPr>
          <a:xfrm>
            <a:off x="6084168" y="188640"/>
            <a:ext cx="2520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Iparművészeti Múzeum és Iskola Bp. 1891-1896</a:t>
            </a:r>
            <a:endParaRPr lang="hu-HU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fVzsBjYQ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53975"/>
            <a:ext cx="9144000" cy="674846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zövegdoboz 2"/>
          <p:cNvSpPr txBox="1"/>
          <p:nvPr/>
        </p:nvSpPr>
        <p:spPr>
          <a:xfrm>
            <a:off x="323528" y="332656"/>
            <a:ext cx="6840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Lechner Ödön szülőháza, Bp. </a:t>
            </a:r>
            <a:r>
              <a:rPr lang="hu-HU" dirty="0" err="1" smtClean="0"/>
              <a:t>VIII.ker</a:t>
            </a:r>
            <a:r>
              <a:rPr lang="hu-HU" dirty="0" smtClean="0"/>
              <a:t>. Rákóczi (Kerepesi út) 13.sz.</a:t>
            </a:r>
            <a:endParaRPr lang="hu-HU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LECHNER_IPARMŰV_M_49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1113" y="0"/>
            <a:ext cx="912018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zövegdoboz 2"/>
          <p:cNvSpPr txBox="1"/>
          <p:nvPr/>
        </p:nvSpPr>
        <p:spPr>
          <a:xfrm>
            <a:off x="5796136" y="188640"/>
            <a:ext cx="31683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 smtClean="0"/>
              <a:t>Iparműv.Múzeum</a:t>
            </a:r>
            <a:r>
              <a:rPr lang="hu-HU" dirty="0" smtClean="0"/>
              <a:t> kupolacsarnok</a:t>
            </a:r>
            <a:endParaRPr lang="hu-HU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Iparművészeti_múzeum_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747713"/>
            <a:ext cx="9144000" cy="53609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Földtaniintézet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74613"/>
            <a:ext cx="9144000" cy="670877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zövegdoboz 2"/>
          <p:cNvSpPr txBox="1"/>
          <p:nvPr/>
        </p:nvSpPr>
        <p:spPr>
          <a:xfrm>
            <a:off x="7236296" y="332656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1896-1899</a:t>
            </a:r>
            <a:endParaRPr lang="hu-HU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földtani intézet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47625" y="0"/>
            <a:ext cx="904875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zövegdoboz 2"/>
          <p:cNvSpPr txBox="1"/>
          <p:nvPr/>
        </p:nvSpPr>
        <p:spPr>
          <a:xfrm>
            <a:off x="2627784" y="6165304"/>
            <a:ext cx="4464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Földtani Intézet</a:t>
            </a:r>
            <a:endParaRPr lang="hu-HU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BagyinsziZoltánfotójapostatakarék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703263"/>
            <a:ext cx="9144000" cy="615473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zövegdoboz 2"/>
          <p:cNvSpPr txBox="1"/>
          <p:nvPr/>
        </p:nvSpPr>
        <p:spPr>
          <a:xfrm>
            <a:off x="179512" y="260648"/>
            <a:ext cx="720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Postatakarékpénztár (Magyar Államkincstár) 1899-1901</a:t>
            </a:r>
            <a:endParaRPr lang="hu-HU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395536" y="332656"/>
            <a:ext cx="8424936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000" dirty="0" smtClean="0"/>
              <a:t>4. Kastélyok , paloták, villák</a:t>
            </a:r>
          </a:p>
          <a:p>
            <a:endParaRPr lang="hu-HU" sz="2000" dirty="0" smtClean="0"/>
          </a:p>
          <a:p>
            <a:r>
              <a:rPr lang="hu-HU" sz="2000" dirty="0" err="1" smtClean="0"/>
              <a:t>-Leovics</a:t>
            </a:r>
            <a:r>
              <a:rPr lang="hu-HU" sz="2000" dirty="0" smtClean="0"/>
              <a:t> Simon palotája Szabadka</a:t>
            </a:r>
          </a:p>
          <a:p>
            <a:endParaRPr lang="hu-HU" sz="2000" dirty="0" smtClean="0"/>
          </a:p>
          <a:p>
            <a:r>
              <a:rPr lang="hu-HU" sz="2000" dirty="0" err="1" smtClean="0"/>
              <a:t>-Drechsler</a:t>
            </a:r>
            <a:r>
              <a:rPr lang="hu-HU" sz="2000" dirty="0" smtClean="0"/>
              <a:t> palota Bp.</a:t>
            </a:r>
          </a:p>
          <a:p>
            <a:endParaRPr lang="hu-HU" sz="2000" dirty="0" smtClean="0"/>
          </a:p>
          <a:p>
            <a:r>
              <a:rPr lang="hu-HU" sz="2000" dirty="0" err="1" smtClean="0"/>
              <a:t>Biedermann</a:t>
            </a:r>
            <a:r>
              <a:rPr lang="hu-HU" sz="2000" dirty="0" smtClean="0"/>
              <a:t> Ottó kastélya  Mozsgó</a:t>
            </a:r>
          </a:p>
          <a:p>
            <a:endParaRPr lang="hu-HU" sz="2000" dirty="0" smtClean="0"/>
          </a:p>
          <a:p>
            <a:r>
              <a:rPr lang="hu-HU" sz="2000" dirty="0" err="1" smtClean="0"/>
              <a:t>-Lechner</a:t>
            </a:r>
            <a:r>
              <a:rPr lang="hu-HU" sz="2000" dirty="0" smtClean="0"/>
              <a:t> Ilka nyaralója Pécel</a:t>
            </a:r>
          </a:p>
          <a:p>
            <a:endParaRPr lang="hu-HU" sz="2000" dirty="0" smtClean="0"/>
          </a:p>
          <a:p>
            <a:r>
              <a:rPr lang="hu-HU" sz="2000" dirty="0" err="1" smtClean="0"/>
              <a:t>-Lechner</a:t>
            </a:r>
            <a:r>
              <a:rPr lang="hu-HU" sz="2000" dirty="0" smtClean="0"/>
              <a:t> Károly villája Kolozsvár</a:t>
            </a:r>
          </a:p>
          <a:p>
            <a:endParaRPr lang="hu-HU" sz="2000" dirty="0" smtClean="0"/>
          </a:p>
          <a:p>
            <a:pPr>
              <a:buFontTx/>
              <a:buChar char="-"/>
            </a:pPr>
            <a:r>
              <a:rPr lang="hu-HU" sz="2000" dirty="0" smtClean="0"/>
              <a:t>Zala villa Bp.</a:t>
            </a:r>
          </a:p>
          <a:p>
            <a:pPr>
              <a:buFontTx/>
              <a:buChar char="-"/>
            </a:pPr>
            <a:endParaRPr lang="hu-HU" sz="2000" dirty="0" smtClean="0"/>
          </a:p>
          <a:p>
            <a:pPr>
              <a:buFontTx/>
              <a:buChar char="-"/>
            </a:pPr>
            <a:r>
              <a:rPr lang="hu-HU" sz="2000" dirty="0" err="1" smtClean="0"/>
              <a:t>-Sipkei</a:t>
            </a:r>
            <a:r>
              <a:rPr lang="hu-HU" sz="2000" dirty="0" smtClean="0"/>
              <a:t> villa Bp. (Magyar Vakok és </a:t>
            </a:r>
            <a:r>
              <a:rPr lang="hu-HU" sz="2000" dirty="0" err="1" smtClean="0"/>
              <a:t>Gyengénlátok</a:t>
            </a:r>
            <a:r>
              <a:rPr lang="hu-HU" sz="2000" dirty="0" smtClean="0"/>
              <a:t> Székháza)</a:t>
            </a:r>
          </a:p>
          <a:p>
            <a:endParaRPr lang="hu-HU" sz="2000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Leovics palota Szabadka részle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87624" y="1196752"/>
            <a:ext cx="4536504" cy="5112568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5940152" y="620688"/>
            <a:ext cx="29523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 smtClean="0"/>
              <a:t>Leovics</a:t>
            </a:r>
            <a:r>
              <a:rPr lang="hu-HU" dirty="0" smtClean="0"/>
              <a:t> palota (részlet) Szabadka</a:t>
            </a:r>
            <a:endParaRPr lang="hu-HU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Drechsler-palota (Balettintézet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zövegdoboz 2"/>
          <p:cNvSpPr txBox="1"/>
          <p:nvPr/>
        </p:nvSpPr>
        <p:spPr>
          <a:xfrm>
            <a:off x="3635896" y="260648"/>
            <a:ext cx="540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 smtClean="0"/>
              <a:t>Drechsler</a:t>
            </a:r>
            <a:r>
              <a:rPr lang="hu-HU" dirty="0" smtClean="0"/>
              <a:t> palota (Állami Balett Intézet) – Magyar Táncművészeti Főiskola</a:t>
            </a:r>
            <a:endParaRPr lang="hu-HU"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Mozsgó,_családi_bölcsőde,_templom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zövegdoboz 2"/>
          <p:cNvSpPr txBox="1"/>
          <p:nvPr/>
        </p:nvSpPr>
        <p:spPr>
          <a:xfrm>
            <a:off x="3059832" y="260648"/>
            <a:ext cx="36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Mozsgó , templom , bölcsőde</a:t>
            </a:r>
            <a:endParaRPr lang="hu-HU" dirty="0"/>
          </a:p>
        </p:txBody>
      </p:sp>
      <p:sp>
        <p:nvSpPr>
          <p:cNvPr id="4" name="Szövegdoboz 3"/>
          <p:cNvSpPr txBox="1"/>
          <p:nvPr/>
        </p:nvSpPr>
        <p:spPr>
          <a:xfrm>
            <a:off x="2915816" y="332656"/>
            <a:ext cx="36724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u-HU" dirty="0" smtClean="0"/>
          </a:p>
          <a:p>
            <a:r>
              <a:rPr lang="hu-HU" dirty="0" err="1" smtClean="0"/>
              <a:t>Biedermann</a:t>
            </a:r>
            <a:r>
              <a:rPr lang="hu-HU" dirty="0" smtClean="0"/>
              <a:t> Ottó kastélya  1892-1896</a:t>
            </a:r>
            <a:endParaRPr lang="hu-HU"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Ráday-kastély_(7216._számú_műemlék)Lechner Ilka nyaralója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768350"/>
            <a:ext cx="9144000" cy="608965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zövegdoboz 2"/>
          <p:cNvSpPr txBox="1"/>
          <p:nvPr/>
        </p:nvSpPr>
        <p:spPr>
          <a:xfrm>
            <a:off x="1475656" y="188640"/>
            <a:ext cx="55446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Ráday kastély – Lechner Ilka nyaralója Pécel</a:t>
            </a:r>
            <a:endParaRPr lang="hu-HU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Dr. Kismarty-Lechner Jenő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79512" y="0"/>
            <a:ext cx="46228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zövegdoboz 2"/>
          <p:cNvSpPr txBox="1"/>
          <p:nvPr/>
        </p:nvSpPr>
        <p:spPr>
          <a:xfrm>
            <a:off x="5148064" y="332656"/>
            <a:ext cx="3816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Dr.  </a:t>
            </a:r>
            <a:r>
              <a:rPr lang="hu-HU" dirty="0" err="1" smtClean="0"/>
              <a:t>Kismarty-Lechner</a:t>
            </a:r>
            <a:r>
              <a:rPr lang="hu-HU" dirty="0" smtClean="0"/>
              <a:t> </a:t>
            </a:r>
            <a:r>
              <a:rPr lang="hu-HU" dirty="0" err="1" smtClean="0"/>
              <a:t>jenő</a:t>
            </a:r>
            <a:endParaRPr lang="hu-HU"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Lechner Ödön, magyar Vakok és gyengénlátók szöv.Székh.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890587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zövegdoboz 2"/>
          <p:cNvSpPr txBox="1"/>
          <p:nvPr/>
        </p:nvSpPr>
        <p:spPr>
          <a:xfrm>
            <a:off x="3347864" y="0"/>
            <a:ext cx="42484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Magyar Vakok és </a:t>
            </a:r>
            <a:r>
              <a:rPr lang="hu-HU" dirty="0" err="1"/>
              <a:t>G</a:t>
            </a:r>
            <a:r>
              <a:rPr lang="hu-HU" dirty="0" err="1" smtClean="0"/>
              <a:t>yengénlátók</a:t>
            </a:r>
            <a:r>
              <a:rPr lang="hu-HU" dirty="0" smtClean="0"/>
              <a:t> Székháza Bp. </a:t>
            </a:r>
            <a:r>
              <a:rPr lang="hu-HU" dirty="0" err="1" smtClean="0"/>
              <a:t>Sipeki</a:t>
            </a:r>
            <a:r>
              <a:rPr lang="hu-HU" dirty="0" smtClean="0"/>
              <a:t> Balás Béla villája</a:t>
            </a:r>
            <a:endParaRPr lang="hu-HU" dirty="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330px-Budapest_Gresham_Hotel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9525" y="0"/>
            <a:ext cx="912495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zövegdoboz 2"/>
          <p:cNvSpPr txBox="1"/>
          <p:nvPr/>
        </p:nvSpPr>
        <p:spPr>
          <a:xfrm>
            <a:off x="2123728" y="260648"/>
            <a:ext cx="7020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Budapest Gresham Hotel</a:t>
            </a:r>
            <a:endParaRPr lang="hu-HU" dirty="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Tündérpalota (Kőrössy Albert Kálmán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850900"/>
            <a:ext cx="9144000" cy="515461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zövegdoboz 2"/>
          <p:cNvSpPr txBox="1"/>
          <p:nvPr/>
        </p:nvSpPr>
        <p:spPr>
          <a:xfrm>
            <a:off x="971600" y="332656"/>
            <a:ext cx="66247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Tündérpalota Kőrösi Albert Kálmán</a:t>
            </a:r>
            <a:endParaRPr lang="hu-HU" dirty="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Cifra_Palota Márkus Géza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9525" y="0"/>
            <a:ext cx="912495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zövegdoboz 2"/>
          <p:cNvSpPr txBox="1"/>
          <p:nvPr/>
        </p:nvSpPr>
        <p:spPr>
          <a:xfrm>
            <a:off x="6228184" y="116632"/>
            <a:ext cx="29158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Cifra palota Márkus Géza</a:t>
            </a:r>
            <a:endParaRPr lang="hu-HU" dirty="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Raichle palota Szabadka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03213"/>
            <a:ext cx="9144000" cy="625157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zövegdoboz 2"/>
          <p:cNvSpPr txBox="1"/>
          <p:nvPr/>
        </p:nvSpPr>
        <p:spPr>
          <a:xfrm>
            <a:off x="4067944" y="188640"/>
            <a:ext cx="4536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 smtClean="0"/>
              <a:t>Raichle-palota</a:t>
            </a:r>
            <a:r>
              <a:rPr lang="hu-HU" dirty="0" smtClean="0"/>
              <a:t> (Szerbia)</a:t>
            </a:r>
            <a:endParaRPr lang="hu-HU" dirty="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251520" y="0"/>
            <a:ext cx="828092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000" dirty="0" smtClean="0"/>
              <a:t>Iskolaépítések időszaka</a:t>
            </a:r>
          </a:p>
          <a:p>
            <a:pPr algn="ctr"/>
            <a:endParaRPr lang="hu-HU" sz="2000" dirty="0" smtClean="0"/>
          </a:p>
          <a:p>
            <a:r>
              <a:rPr lang="hu-HU" sz="2000" dirty="0" err="1" smtClean="0"/>
              <a:t>-Zombori</a:t>
            </a:r>
            <a:r>
              <a:rPr lang="hu-HU" sz="2000" dirty="0" smtClean="0"/>
              <a:t> Elemi Fiúiskola</a:t>
            </a:r>
          </a:p>
          <a:p>
            <a:endParaRPr lang="hu-HU" sz="2000" dirty="0" smtClean="0"/>
          </a:p>
          <a:p>
            <a:r>
              <a:rPr lang="hu-HU" sz="2000" dirty="0" err="1" smtClean="0"/>
              <a:t>-Szerb</a:t>
            </a:r>
            <a:r>
              <a:rPr lang="hu-HU" sz="2000" dirty="0" smtClean="0"/>
              <a:t> Görögkeleti Főgimnázium Bp.</a:t>
            </a:r>
          </a:p>
          <a:p>
            <a:endParaRPr lang="hu-HU" sz="2000" dirty="0" smtClean="0"/>
          </a:p>
          <a:p>
            <a:r>
              <a:rPr lang="hu-HU" sz="2000" dirty="0" err="1" smtClean="0"/>
              <a:t>-Római</a:t>
            </a:r>
            <a:r>
              <a:rPr lang="hu-HU" sz="2000" dirty="0" smtClean="0"/>
              <a:t> Katolikus Főgimnázium Pozsony </a:t>
            </a:r>
          </a:p>
          <a:p>
            <a:endParaRPr lang="hu-HU" sz="2000" dirty="0" smtClean="0"/>
          </a:p>
          <a:p>
            <a:pPr>
              <a:buFontTx/>
              <a:buChar char="-"/>
            </a:pPr>
            <a:r>
              <a:rPr lang="hu-HU" sz="2000" dirty="0" smtClean="0"/>
              <a:t>Elemi Iskola Bp.</a:t>
            </a:r>
          </a:p>
          <a:p>
            <a:pPr>
              <a:buFontTx/>
              <a:buChar char="-"/>
            </a:pPr>
            <a:endParaRPr lang="hu-HU" sz="2000" dirty="0" smtClean="0"/>
          </a:p>
          <a:p>
            <a:pPr>
              <a:buFontTx/>
              <a:buChar char="-"/>
            </a:pPr>
            <a:r>
              <a:rPr lang="hu-HU" sz="2000" dirty="0" smtClean="0"/>
              <a:t>Szent László Gimnázium </a:t>
            </a:r>
            <a:r>
              <a:rPr lang="hu-HU" sz="2000" dirty="0" err="1" smtClean="0"/>
              <a:t>Bp</a:t>
            </a:r>
            <a:endParaRPr lang="hu-HU" sz="2000" dirty="0" smtClean="0"/>
          </a:p>
          <a:p>
            <a:pPr>
              <a:buFontTx/>
              <a:buChar char="-"/>
            </a:pPr>
            <a:endParaRPr lang="hu-HU" sz="2000" dirty="0" smtClean="0"/>
          </a:p>
          <a:p>
            <a:pPr>
              <a:buFontTx/>
              <a:buChar char="-"/>
            </a:pPr>
            <a:r>
              <a:rPr lang="hu-HU" sz="2000" dirty="0" smtClean="0"/>
              <a:t>Karlóca Főgimnázium (Szerbia</a:t>
            </a:r>
          </a:p>
          <a:p>
            <a:endParaRPr lang="hu-HU" sz="2000" dirty="0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Zombor iskola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620688"/>
            <a:ext cx="9144000" cy="608965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Szövegdoboz 4"/>
          <p:cNvSpPr txBox="1"/>
          <p:nvPr/>
        </p:nvSpPr>
        <p:spPr>
          <a:xfrm>
            <a:off x="1691680" y="260648"/>
            <a:ext cx="4464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Zombor (Szerbia) Elemi fiúiskola</a:t>
            </a:r>
            <a:endParaRPr lang="hu-HU" dirty="0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Kőbányai Szent László gimnázium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zövegdoboz 2"/>
          <p:cNvSpPr txBox="1"/>
          <p:nvPr/>
        </p:nvSpPr>
        <p:spPr>
          <a:xfrm>
            <a:off x="2411760" y="0"/>
            <a:ext cx="55446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Kőbányai Szent László Gimnázium</a:t>
            </a:r>
            <a:endParaRPr lang="hu-HU" dirty="0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Karlóca főgimnázium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49213" y="0"/>
            <a:ext cx="904398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zövegdoboz 2"/>
          <p:cNvSpPr txBox="1"/>
          <p:nvPr/>
        </p:nvSpPr>
        <p:spPr>
          <a:xfrm>
            <a:off x="3347864" y="188640"/>
            <a:ext cx="4104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Karlóca (Szerbia) Főgimnázium</a:t>
            </a:r>
            <a:endParaRPr lang="hu-HU" dirty="0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539552" y="332656"/>
            <a:ext cx="777686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000" dirty="0" smtClean="0"/>
              <a:t>6. Szakrális építmények</a:t>
            </a:r>
          </a:p>
          <a:p>
            <a:endParaRPr lang="hu-HU" sz="2000" dirty="0" smtClean="0"/>
          </a:p>
          <a:p>
            <a:r>
              <a:rPr lang="hu-HU" sz="2000" dirty="0" err="1" smtClean="0"/>
              <a:t>-Szent</a:t>
            </a:r>
            <a:r>
              <a:rPr lang="hu-HU" sz="2000" dirty="0" smtClean="0"/>
              <a:t> Erzsébet templom Pozsony  (kék templom)</a:t>
            </a:r>
          </a:p>
          <a:p>
            <a:r>
              <a:rPr lang="hu-HU" sz="2000" dirty="0" err="1" smtClean="0"/>
              <a:t>-Kőbányai</a:t>
            </a:r>
            <a:r>
              <a:rPr lang="hu-HU" sz="2000" dirty="0" smtClean="0"/>
              <a:t> Szent László plébániatemplom</a:t>
            </a:r>
          </a:p>
          <a:p>
            <a:r>
              <a:rPr lang="hu-HU" sz="2000" dirty="0" err="1" smtClean="0"/>
              <a:t>-Szabadkai</a:t>
            </a:r>
            <a:r>
              <a:rPr lang="hu-HU" sz="2000" dirty="0" smtClean="0"/>
              <a:t> Zsinagóga</a:t>
            </a:r>
          </a:p>
          <a:p>
            <a:r>
              <a:rPr lang="hu-HU" sz="2000" dirty="0" err="1" smtClean="0"/>
              <a:t>-Primayer</a:t>
            </a:r>
            <a:r>
              <a:rPr lang="hu-HU" sz="2000" dirty="0" smtClean="0"/>
              <a:t> Irma síremléke</a:t>
            </a:r>
            <a:endParaRPr lang="hu-HU" sz="20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539552" y="476672"/>
            <a:ext cx="7776864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hu-HU" dirty="0" smtClean="0"/>
              <a:t>1.Bérházak</a:t>
            </a:r>
          </a:p>
          <a:p>
            <a:pPr>
              <a:buFontTx/>
              <a:buChar char="-"/>
            </a:pPr>
            <a:endParaRPr lang="hu-HU" dirty="0"/>
          </a:p>
          <a:p>
            <a:pPr>
              <a:buFontTx/>
              <a:buChar char="-"/>
            </a:pPr>
            <a:r>
              <a:rPr lang="hu-HU" dirty="0"/>
              <a:t> </a:t>
            </a:r>
            <a:r>
              <a:rPr lang="hu-HU" dirty="0" smtClean="0"/>
              <a:t>2.Közigazgatás palotái</a:t>
            </a:r>
          </a:p>
          <a:p>
            <a:pPr>
              <a:buFontTx/>
              <a:buChar char="-"/>
            </a:pPr>
            <a:endParaRPr lang="hu-HU" dirty="0"/>
          </a:p>
          <a:p>
            <a:pPr>
              <a:buFontTx/>
              <a:buChar char="-"/>
            </a:pPr>
            <a:r>
              <a:rPr lang="hu-HU" dirty="0" smtClean="0"/>
              <a:t>3.Gyarapodó Magyarország</a:t>
            </a:r>
          </a:p>
          <a:p>
            <a:pPr>
              <a:buFontTx/>
              <a:buChar char="-"/>
            </a:pPr>
            <a:endParaRPr lang="hu-HU" dirty="0"/>
          </a:p>
          <a:p>
            <a:pPr>
              <a:buFontTx/>
              <a:buChar char="-"/>
            </a:pPr>
            <a:r>
              <a:rPr lang="hu-HU" dirty="0" smtClean="0"/>
              <a:t>4.Kastélyok, paloták villák</a:t>
            </a:r>
          </a:p>
          <a:p>
            <a:pPr>
              <a:buFontTx/>
              <a:buChar char="-"/>
            </a:pPr>
            <a:endParaRPr lang="hu-HU" dirty="0"/>
          </a:p>
          <a:p>
            <a:pPr>
              <a:buFontTx/>
              <a:buChar char="-"/>
            </a:pPr>
            <a:r>
              <a:rPr lang="hu-HU" dirty="0" smtClean="0"/>
              <a:t>5.Iskolaépítések időszaka</a:t>
            </a:r>
          </a:p>
          <a:p>
            <a:pPr>
              <a:buFontTx/>
              <a:buChar char="-"/>
            </a:pPr>
            <a:endParaRPr lang="hu-HU" dirty="0"/>
          </a:p>
          <a:p>
            <a:pPr>
              <a:buFontTx/>
              <a:buChar char="-"/>
            </a:pPr>
            <a:r>
              <a:rPr lang="hu-HU" dirty="0" smtClean="0"/>
              <a:t>6.Szakrális építmények</a:t>
            </a:r>
          </a:p>
          <a:p>
            <a:pPr>
              <a:buFontTx/>
              <a:buChar char="-"/>
            </a:pPr>
            <a:endParaRPr lang="hu-HU" dirty="0" smtClean="0"/>
          </a:p>
          <a:p>
            <a:r>
              <a:rPr lang="hu-HU" dirty="0" smtClean="0"/>
              <a:t>-7. Egyéb építmények</a:t>
            </a:r>
            <a:endParaRPr lang="hu-HU" dirty="0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Kék templom, Pozsony Gyukics Péter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484187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zövegdoboz 2"/>
          <p:cNvSpPr txBox="1"/>
          <p:nvPr/>
        </p:nvSpPr>
        <p:spPr>
          <a:xfrm>
            <a:off x="5148064" y="332656"/>
            <a:ext cx="33843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Szent Erzsébet templom Pozsony  1909-1913 ( Kék templom)</a:t>
            </a:r>
            <a:endParaRPr lang="hu-HU" dirty="0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ArpádháziSzenterzsébettemplom Pozsony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zövegdoboz 2"/>
          <p:cNvSpPr txBox="1"/>
          <p:nvPr/>
        </p:nvSpPr>
        <p:spPr>
          <a:xfrm>
            <a:off x="1547664" y="260648"/>
            <a:ext cx="42484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Szent Erzsébet templom Pozsony kapu részlet</a:t>
            </a:r>
            <a:endParaRPr lang="hu-HU" dirty="0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Az 1900-ban felszent.kőbányai Sz.László t. MTI fotó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931988" y="0"/>
            <a:ext cx="52800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Lecnerödön szobra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zövegdoboz 2"/>
          <p:cNvSpPr txBox="1"/>
          <p:nvPr/>
        </p:nvSpPr>
        <p:spPr>
          <a:xfrm>
            <a:off x="1907704" y="260648"/>
            <a:ext cx="41764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Lechner Ödön szobra a  kőbányai Szent László templomnál</a:t>
            </a:r>
            <a:endParaRPr lang="hu-HU" dirty="0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Szabadkai zsinagóga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zövegdoboz 2"/>
          <p:cNvSpPr txBox="1"/>
          <p:nvPr/>
        </p:nvSpPr>
        <p:spPr>
          <a:xfrm>
            <a:off x="0" y="0"/>
            <a:ext cx="6732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Szabadkai Zsinagóga</a:t>
            </a:r>
            <a:endParaRPr lang="hu-HU" dirty="0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Primayer Irma síremléke a Fiumei úti temetőben-lechner összes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729773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zövegdoboz 2"/>
          <p:cNvSpPr txBox="1"/>
          <p:nvPr/>
        </p:nvSpPr>
        <p:spPr>
          <a:xfrm>
            <a:off x="7452320" y="332656"/>
            <a:ext cx="15121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 smtClean="0"/>
              <a:t>Primayer</a:t>
            </a:r>
            <a:r>
              <a:rPr lang="hu-HU" dirty="0" smtClean="0"/>
              <a:t> Irma síremléke Bp. Fiumei úti temető</a:t>
            </a:r>
            <a:endParaRPr lang="hu-HU" dirty="0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467544" y="404664"/>
            <a:ext cx="792088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000" dirty="0" smtClean="0"/>
              <a:t>7.Egyéb épületek, építmények</a:t>
            </a:r>
          </a:p>
          <a:p>
            <a:pPr algn="ctr"/>
            <a:endParaRPr lang="hu-HU" sz="2000" dirty="0" smtClean="0"/>
          </a:p>
          <a:p>
            <a:pPr>
              <a:buFontTx/>
              <a:buChar char="-"/>
            </a:pPr>
            <a:r>
              <a:rPr lang="hu-HU" sz="2000" dirty="0" smtClean="0"/>
              <a:t>Bécsi Vadászati Kiállítás Magyar Pavilon</a:t>
            </a:r>
          </a:p>
          <a:p>
            <a:pPr>
              <a:buFontTx/>
              <a:buChar char="-"/>
            </a:pPr>
            <a:endParaRPr lang="hu-HU" sz="2000" dirty="0" smtClean="0"/>
          </a:p>
          <a:p>
            <a:pPr>
              <a:buFontTx/>
              <a:buChar char="-"/>
            </a:pPr>
            <a:r>
              <a:rPr lang="hu-HU" sz="2000" dirty="0" smtClean="0"/>
              <a:t>Korcsolyacsarnok Bp.</a:t>
            </a:r>
          </a:p>
          <a:p>
            <a:pPr>
              <a:buFontTx/>
              <a:buChar char="-"/>
            </a:pPr>
            <a:endParaRPr lang="hu-HU" sz="2000" dirty="0" smtClean="0"/>
          </a:p>
          <a:p>
            <a:pPr>
              <a:buFontTx/>
              <a:buChar char="-"/>
            </a:pPr>
            <a:endParaRPr lang="hu-HU" sz="2000" dirty="0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330px-Bécsi_vadászati_kiállítás,_1910,_magyar_pavilon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512763"/>
            <a:ext cx="9144000" cy="634523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zövegdoboz 2"/>
          <p:cNvSpPr txBox="1"/>
          <p:nvPr/>
        </p:nvSpPr>
        <p:spPr>
          <a:xfrm>
            <a:off x="251520" y="0"/>
            <a:ext cx="73448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Bécsi Vadászati Kiállítás magyar Pavilon 1910</a:t>
            </a:r>
            <a:endParaRPr lang="hu-HU" dirty="0"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07 Korcsolyacsarnok_fortepan_82202_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625475"/>
            <a:ext cx="9144000" cy="623252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zövegdoboz 2"/>
          <p:cNvSpPr txBox="1"/>
          <p:nvPr/>
        </p:nvSpPr>
        <p:spPr>
          <a:xfrm>
            <a:off x="611560" y="260648"/>
            <a:ext cx="56166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Korcsolyacsarnok Budapest</a:t>
            </a:r>
            <a:endParaRPr lang="hu-HU" dirty="0"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Lechner_Ödön_sírja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Kép 2" descr="qu2KBGRl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83968" y="0"/>
            <a:ext cx="5166114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79512" y="332656"/>
            <a:ext cx="8496944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AutoNum type="arabicPeriod"/>
            </a:pPr>
            <a:r>
              <a:rPr lang="hu-HU" dirty="0" smtClean="0"/>
              <a:t>Bérházak</a:t>
            </a:r>
          </a:p>
          <a:p>
            <a:pPr marL="342900" indent="-342900">
              <a:buFontTx/>
              <a:buChar char="-"/>
            </a:pPr>
            <a:r>
              <a:rPr lang="hu-HU" dirty="0" err="1" smtClean="0"/>
              <a:t>Mándl</a:t>
            </a:r>
            <a:r>
              <a:rPr lang="hu-HU" dirty="0" smtClean="0"/>
              <a:t> Béla bérháza</a:t>
            </a:r>
          </a:p>
          <a:p>
            <a:pPr marL="342900" indent="-342900">
              <a:buFontTx/>
              <a:buChar char="-"/>
            </a:pPr>
            <a:r>
              <a:rPr lang="hu-HU" dirty="0" err="1" smtClean="0"/>
              <a:t>Primayer</a:t>
            </a:r>
            <a:r>
              <a:rPr lang="hu-HU" dirty="0" smtClean="0"/>
              <a:t> János háza</a:t>
            </a:r>
          </a:p>
          <a:p>
            <a:pPr marL="342900" indent="-342900">
              <a:buFontTx/>
              <a:buChar char="-"/>
            </a:pPr>
            <a:endParaRPr lang="hu-HU" dirty="0" smtClean="0"/>
          </a:p>
          <a:p>
            <a:pPr marL="342900" indent="-342900">
              <a:buFontTx/>
              <a:buChar char="-"/>
            </a:pPr>
            <a:r>
              <a:rPr lang="hu-HU" dirty="0" smtClean="0"/>
              <a:t>Bérház</a:t>
            </a:r>
          </a:p>
          <a:p>
            <a:pPr marL="342900" indent="-342900">
              <a:buFontTx/>
              <a:buChar char="-"/>
            </a:pPr>
            <a:endParaRPr lang="hu-HU" dirty="0" smtClean="0"/>
          </a:p>
          <a:p>
            <a:pPr marL="342900" indent="-342900">
              <a:buFontTx/>
              <a:buChar char="-"/>
            </a:pPr>
            <a:r>
              <a:rPr lang="hu-HU" dirty="0" smtClean="0"/>
              <a:t>Kecskemét város bérháza Bp.</a:t>
            </a:r>
          </a:p>
          <a:p>
            <a:pPr marL="342900" indent="-342900">
              <a:buFontTx/>
              <a:buChar char="-"/>
            </a:pPr>
            <a:endParaRPr lang="hu-HU" dirty="0" smtClean="0"/>
          </a:p>
          <a:p>
            <a:pPr marL="342900" indent="-342900">
              <a:buFontTx/>
              <a:buChar char="-"/>
            </a:pPr>
            <a:r>
              <a:rPr lang="hu-HU" dirty="0" err="1" smtClean="0"/>
              <a:t>Milkó-ház</a:t>
            </a:r>
            <a:r>
              <a:rPr lang="hu-HU" dirty="0" smtClean="0"/>
              <a:t> Szeged</a:t>
            </a:r>
          </a:p>
          <a:p>
            <a:pPr marL="342900" indent="-342900">
              <a:buFontTx/>
              <a:buChar char="-"/>
            </a:pPr>
            <a:endParaRPr lang="hu-HU" dirty="0" smtClean="0"/>
          </a:p>
          <a:p>
            <a:pPr marL="342900" indent="-342900">
              <a:buFontTx/>
              <a:buChar char="-"/>
            </a:pPr>
            <a:r>
              <a:rPr lang="hu-HU" dirty="0" smtClean="0"/>
              <a:t>MÁV Nyugdíjintézet bérháza</a:t>
            </a:r>
          </a:p>
          <a:p>
            <a:pPr marL="342900" indent="-342900">
              <a:buFontTx/>
              <a:buChar char="-"/>
            </a:pPr>
            <a:endParaRPr lang="hu-HU" dirty="0" smtClean="0"/>
          </a:p>
          <a:p>
            <a:pPr marL="342900" indent="-342900">
              <a:buFontTx/>
              <a:buChar char="-"/>
            </a:pPr>
            <a:r>
              <a:rPr lang="hu-HU" dirty="0" err="1" smtClean="0"/>
              <a:t>Thoner-ház</a:t>
            </a:r>
            <a:endParaRPr lang="hu-HU" dirty="0" smtClean="0"/>
          </a:p>
          <a:p>
            <a:pPr marL="342900" indent="-342900">
              <a:buFontTx/>
              <a:buChar char="-"/>
            </a:pPr>
            <a:endParaRPr lang="hu-HU" dirty="0" smtClean="0"/>
          </a:p>
          <a:p>
            <a:pPr marL="342900" indent="-342900">
              <a:buFontTx/>
              <a:buChar char="-"/>
            </a:pPr>
            <a:r>
              <a:rPr lang="hu-HU" dirty="0" smtClean="0"/>
              <a:t>Deutsch testvérek háza Szeged </a:t>
            </a:r>
          </a:p>
          <a:p>
            <a:pPr marL="342900" indent="-342900">
              <a:buFontTx/>
              <a:buChar char="-"/>
            </a:pPr>
            <a:endParaRPr lang="hu-HU" dirty="0" smtClean="0"/>
          </a:p>
          <a:p>
            <a:pPr marL="342900" indent="-342900">
              <a:buFontTx/>
              <a:buChar char="-"/>
            </a:pPr>
            <a:r>
              <a:rPr lang="hu-HU" dirty="0" smtClean="0"/>
              <a:t>Lechner Ödön bérháza</a:t>
            </a:r>
          </a:p>
          <a:p>
            <a:pPr marL="342900" indent="-342900">
              <a:buFontTx/>
              <a:buChar char="-"/>
            </a:pPr>
            <a:endParaRPr lang="hu-HU" dirty="0" smtClean="0"/>
          </a:p>
          <a:p>
            <a:pPr marL="342900" indent="-342900">
              <a:buFontTx/>
              <a:buChar char="-"/>
            </a:pPr>
            <a:r>
              <a:rPr lang="hu-HU" dirty="0" smtClean="0"/>
              <a:t>Vermes Gyula háza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EAGXMkx8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3889375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Kép 2" descr="4qBuPuQ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77886" y="0"/>
            <a:ext cx="5166114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Mándl Béla bérháza Bajcsy Zs.u.43- Lechner összes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1750"/>
            <a:ext cx="9144000" cy="67945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zövegdoboz 2"/>
          <p:cNvSpPr txBox="1"/>
          <p:nvPr/>
        </p:nvSpPr>
        <p:spPr>
          <a:xfrm>
            <a:off x="2699792" y="2636912"/>
            <a:ext cx="3960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Mádl Béla bérháza Bp. 1871-1876</a:t>
            </a:r>
            <a:endParaRPr lang="hu-HU" dirty="0"/>
          </a:p>
        </p:txBody>
      </p:sp>
      <p:sp>
        <p:nvSpPr>
          <p:cNvPr id="4" name="Szövegdoboz 3"/>
          <p:cNvSpPr txBox="1"/>
          <p:nvPr/>
        </p:nvSpPr>
        <p:spPr>
          <a:xfrm>
            <a:off x="2771800" y="3861048"/>
            <a:ext cx="4032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Tipikus neoreneszánsz</a:t>
            </a:r>
            <a:endParaRPr lang="hu-HU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Primayer János bérháza Sas u 9. Lechner összes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825658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zövegdoboz 2"/>
          <p:cNvSpPr txBox="1"/>
          <p:nvPr/>
        </p:nvSpPr>
        <p:spPr>
          <a:xfrm>
            <a:off x="7524328" y="548680"/>
            <a:ext cx="16196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 smtClean="0"/>
              <a:t>Primayer</a:t>
            </a:r>
            <a:r>
              <a:rPr lang="hu-HU" dirty="0" smtClean="0"/>
              <a:t> János háza1871-1872</a:t>
            </a:r>
            <a:endParaRPr lang="hu-HU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Fl1erSyO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414463" y="0"/>
            <a:ext cx="631507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zövegdoboz 2"/>
          <p:cNvSpPr txBox="1"/>
          <p:nvPr/>
        </p:nvSpPr>
        <p:spPr>
          <a:xfrm>
            <a:off x="1691680" y="5013176"/>
            <a:ext cx="58326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Öntöttvas homlokzati dísz a </a:t>
            </a:r>
            <a:r>
              <a:rPr lang="hu-HU" dirty="0" err="1" smtClean="0"/>
              <a:t>Primayer</a:t>
            </a:r>
            <a:r>
              <a:rPr lang="hu-HU" dirty="0" smtClean="0"/>
              <a:t> házon</a:t>
            </a:r>
            <a:endParaRPr lang="hu-HU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332</TotalTime>
  <Words>481</Words>
  <Application>Microsoft Office PowerPoint</Application>
  <PresentationFormat>Diavetítés a képernyőre (4:3 oldalarány)</PresentationFormat>
  <Paragraphs>148</Paragraphs>
  <Slides>60</Slides>
  <Notes>0</Notes>
  <HiddenSlides>0</HiddenSlides>
  <MMClips>0</MMClips>
  <ScaleCrop>false</ScaleCrop>
  <HeadingPairs>
    <vt:vector size="4" baseType="variant">
      <vt:variant>
        <vt:lpstr>Téma</vt:lpstr>
      </vt:variant>
      <vt:variant>
        <vt:i4>1</vt:i4>
      </vt:variant>
      <vt:variant>
        <vt:lpstr>Diacímek</vt:lpstr>
      </vt:variant>
      <vt:variant>
        <vt:i4>60</vt:i4>
      </vt:variant>
    </vt:vector>
  </HeadingPairs>
  <TitlesOfParts>
    <vt:vector size="61" baseType="lpstr">
      <vt:lpstr>Office-téma</vt:lpstr>
      <vt:lpstr>MAGYARORSZÁGI SZECESSZIÓ LECHNER ÖDÖN MUNKÁSSÁGA (2)</vt:lpstr>
      <vt:lpstr>2. dia</vt:lpstr>
      <vt:lpstr>3. dia</vt:lpstr>
      <vt:lpstr>4. dia</vt:lpstr>
      <vt:lpstr>5. dia</vt:lpstr>
      <vt:lpstr>6. dia</vt:lpstr>
      <vt:lpstr>7. dia</vt:lpstr>
      <vt:lpstr>8. dia</vt:lpstr>
      <vt:lpstr>9. dia</vt:lpstr>
      <vt:lpstr>10. dia</vt:lpstr>
      <vt:lpstr>11. dia</vt:lpstr>
      <vt:lpstr>12. dia</vt:lpstr>
      <vt:lpstr>13. dia</vt:lpstr>
      <vt:lpstr>14. dia</vt:lpstr>
      <vt:lpstr>15. dia</vt:lpstr>
      <vt:lpstr>16. dia</vt:lpstr>
      <vt:lpstr>17. dia</vt:lpstr>
      <vt:lpstr>18. dia</vt:lpstr>
      <vt:lpstr>19. dia</vt:lpstr>
      <vt:lpstr>20. dia</vt:lpstr>
      <vt:lpstr>21. dia</vt:lpstr>
      <vt:lpstr>22. dia</vt:lpstr>
      <vt:lpstr>23. dia</vt:lpstr>
      <vt:lpstr>24. dia</vt:lpstr>
      <vt:lpstr>25. dia</vt:lpstr>
      <vt:lpstr>26. dia</vt:lpstr>
      <vt:lpstr>27. dia</vt:lpstr>
      <vt:lpstr>28. dia</vt:lpstr>
      <vt:lpstr>29. dia</vt:lpstr>
      <vt:lpstr>30. dia</vt:lpstr>
      <vt:lpstr>31. dia</vt:lpstr>
      <vt:lpstr>32. dia</vt:lpstr>
      <vt:lpstr>33. dia</vt:lpstr>
      <vt:lpstr>34. dia</vt:lpstr>
      <vt:lpstr>35. dia</vt:lpstr>
      <vt:lpstr>36. dia</vt:lpstr>
      <vt:lpstr>37. dia</vt:lpstr>
      <vt:lpstr>38. dia</vt:lpstr>
      <vt:lpstr>39. dia</vt:lpstr>
      <vt:lpstr>40. dia</vt:lpstr>
      <vt:lpstr>41. dia</vt:lpstr>
      <vt:lpstr>42. dia</vt:lpstr>
      <vt:lpstr>43. dia</vt:lpstr>
      <vt:lpstr>44. dia</vt:lpstr>
      <vt:lpstr>45. dia</vt:lpstr>
      <vt:lpstr>46. dia</vt:lpstr>
      <vt:lpstr>47. dia</vt:lpstr>
      <vt:lpstr>48. dia</vt:lpstr>
      <vt:lpstr>49. dia</vt:lpstr>
      <vt:lpstr>50. dia</vt:lpstr>
      <vt:lpstr>51. dia</vt:lpstr>
      <vt:lpstr>52. dia</vt:lpstr>
      <vt:lpstr>53. dia</vt:lpstr>
      <vt:lpstr>54. dia</vt:lpstr>
      <vt:lpstr>55. dia</vt:lpstr>
      <vt:lpstr>56. dia</vt:lpstr>
      <vt:lpstr>57. dia</vt:lpstr>
      <vt:lpstr>58. dia</vt:lpstr>
      <vt:lpstr>59. dia</vt:lpstr>
      <vt:lpstr>60. dia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MAGYARORSZÁGI SZECESSZIÓ LECHNER ÖDÖN MUNKÁSSÁGA (2)</dc:title>
  <dc:creator>Windows-felhasználó</dc:creator>
  <cp:lastModifiedBy>Windows-felhasználó</cp:lastModifiedBy>
  <cp:revision>38</cp:revision>
  <dcterms:created xsi:type="dcterms:W3CDTF">2026-03-01T15:39:54Z</dcterms:created>
  <dcterms:modified xsi:type="dcterms:W3CDTF">2026-05-04T18:27:35Z</dcterms:modified>
</cp:coreProperties>
</file>