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7"/>
  </p:notesMasterIdLst>
  <p:sldIdLst>
    <p:sldId id="256" r:id="rId2"/>
    <p:sldId id="257" r:id="rId3"/>
    <p:sldId id="276" r:id="rId4"/>
    <p:sldId id="317" r:id="rId5"/>
    <p:sldId id="267" r:id="rId6"/>
    <p:sldId id="425" r:id="rId7"/>
    <p:sldId id="427" r:id="rId8"/>
    <p:sldId id="426" r:id="rId9"/>
    <p:sldId id="422" r:id="rId10"/>
    <p:sldId id="428" r:id="rId11"/>
    <p:sldId id="429" r:id="rId12"/>
    <p:sldId id="430" r:id="rId13"/>
    <p:sldId id="434" r:id="rId14"/>
    <p:sldId id="431" r:id="rId15"/>
    <p:sldId id="432" r:id="rId16"/>
    <p:sldId id="433" r:id="rId17"/>
    <p:sldId id="285" r:id="rId18"/>
    <p:sldId id="333" r:id="rId19"/>
    <p:sldId id="286" r:id="rId20"/>
    <p:sldId id="287" r:id="rId21"/>
    <p:sldId id="290" r:id="rId22"/>
    <p:sldId id="288" r:id="rId23"/>
    <p:sldId id="289" r:id="rId24"/>
    <p:sldId id="268" r:id="rId25"/>
    <p:sldId id="277" r:id="rId26"/>
    <p:sldId id="279" r:id="rId27"/>
    <p:sldId id="284" r:id="rId28"/>
    <p:sldId id="280" r:id="rId29"/>
    <p:sldId id="283" r:id="rId30"/>
    <p:sldId id="282" r:id="rId31"/>
    <p:sldId id="271" r:id="rId32"/>
    <p:sldId id="272" r:id="rId33"/>
    <p:sldId id="301" r:id="rId34"/>
    <p:sldId id="300" r:id="rId35"/>
    <p:sldId id="273" r:id="rId36"/>
    <p:sldId id="304" r:id="rId37"/>
    <p:sldId id="302" r:id="rId38"/>
    <p:sldId id="303" r:id="rId39"/>
    <p:sldId id="298" r:id="rId40"/>
    <p:sldId id="299" r:id="rId41"/>
    <p:sldId id="274" r:id="rId42"/>
    <p:sldId id="275" r:id="rId43"/>
    <p:sldId id="269" r:id="rId44"/>
    <p:sldId id="278" r:id="rId45"/>
    <p:sldId id="270" r:id="rId46"/>
    <p:sldId id="325" r:id="rId47"/>
    <p:sldId id="326" r:id="rId48"/>
    <p:sldId id="327" r:id="rId49"/>
    <p:sldId id="328" r:id="rId50"/>
    <p:sldId id="329" r:id="rId51"/>
    <p:sldId id="330" r:id="rId52"/>
    <p:sldId id="331" r:id="rId53"/>
    <p:sldId id="332" r:id="rId54"/>
    <p:sldId id="334" r:id="rId55"/>
    <p:sldId id="335" r:id="rId56"/>
    <p:sldId id="354" r:id="rId57"/>
    <p:sldId id="355" r:id="rId58"/>
    <p:sldId id="356" r:id="rId59"/>
    <p:sldId id="357" r:id="rId60"/>
    <p:sldId id="358" r:id="rId61"/>
    <p:sldId id="421" r:id="rId62"/>
    <p:sldId id="305" r:id="rId63"/>
    <p:sldId id="292" r:id="rId64"/>
    <p:sldId id="315" r:id="rId65"/>
    <p:sldId id="314" r:id="rId66"/>
    <p:sldId id="291" r:id="rId67"/>
    <p:sldId id="293" r:id="rId68"/>
    <p:sldId id="306" r:id="rId69"/>
    <p:sldId id="307" r:id="rId70"/>
    <p:sldId id="308" r:id="rId71"/>
    <p:sldId id="309" r:id="rId72"/>
    <p:sldId id="310" r:id="rId73"/>
    <p:sldId id="316" r:id="rId74"/>
    <p:sldId id="311" r:id="rId75"/>
    <p:sldId id="318" r:id="rId76"/>
    <p:sldId id="319" r:id="rId77"/>
    <p:sldId id="320" r:id="rId78"/>
    <p:sldId id="312" r:id="rId79"/>
    <p:sldId id="313" r:id="rId80"/>
    <p:sldId id="294" r:id="rId81"/>
    <p:sldId id="295" r:id="rId82"/>
    <p:sldId id="296" r:id="rId83"/>
    <p:sldId id="321" r:id="rId84"/>
    <p:sldId id="322" r:id="rId85"/>
    <p:sldId id="323" r:id="rId86"/>
    <p:sldId id="324" r:id="rId87"/>
    <p:sldId id="336" r:id="rId88"/>
    <p:sldId id="337" r:id="rId89"/>
    <p:sldId id="338" r:id="rId90"/>
    <p:sldId id="339" r:id="rId91"/>
    <p:sldId id="340" r:id="rId92"/>
    <p:sldId id="341" r:id="rId93"/>
    <p:sldId id="297" r:id="rId94"/>
    <p:sldId id="342" r:id="rId95"/>
    <p:sldId id="343" r:id="rId96"/>
    <p:sldId id="344" r:id="rId97"/>
    <p:sldId id="345" r:id="rId98"/>
    <p:sldId id="346" r:id="rId99"/>
    <p:sldId id="348" r:id="rId100"/>
    <p:sldId id="359" r:id="rId101"/>
    <p:sldId id="349" r:id="rId102"/>
    <p:sldId id="350" r:id="rId103"/>
    <p:sldId id="351" r:id="rId104"/>
    <p:sldId id="352" r:id="rId105"/>
    <p:sldId id="360" r:id="rId106"/>
    <p:sldId id="361" r:id="rId107"/>
    <p:sldId id="362" r:id="rId108"/>
    <p:sldId id="368" r:id="rId109"/>
    <p:sldId id="363" r:id="rId110"/>
    <p:sldId id="364" r:id="rId111"/>
    <p:sldId id="365" r:id="rId112"/>
    <p:sldId id="366" r:id="rId113"/>
    <p:sldId id="367" r:id="rId114"/>
    <p:sldId id="369" r:id="rId115"/>
    <p:sldId id="424" r:id="rId116"/>
    <p:sldId id="380" r:id="rId117"/>
    <p:sldId id="381" r:id="rId118"/>
    <p:sldId id="353" r:id="rId119"/>
    <p:sldId id="371" r:id="rId120"/>
    <p:sldId id="378" r:id="rId121"/>
    <p:sldId id="379" r:id="rId122"/>
    <p:sldId id="370" r:id="rId123"/>
    <p:sldId id="382" r:id="rId124"/>
    <p:sldId id="383" r:id="rId125"/>
    <p:sldId id="385" r:id="rId126"/>
    <p:sldId id="419" r:id="rId127"/>
    <p:sldId id="420" r:id="rId128"/>
    <p:sldId id="386" r:id="rId129"/>
    <p:sldId id="391" r:id="rId130"/>
    <p:sldId id="395" r:id="rId131"/>
    <p:sldId id="396" r:id="rId132"/>
    <p:sldId id="418" r:id="rId133"/>
    <p:sldId id="389" r:id="rId134"/>
    <p:sldId id="401" r:id="rId135"/>
    <p:sldId id="402" r:id="rId136"/>
    <p:sldId id="403" r:id="rId137"/>
    <p:sldId id="423" r:id="rId138"/>
    <p:sldId id="388" r:id="rId139"/>
    <p:sldId id="347" r:id="rId140"/>
    <p:sldId id="392" r:id="rId141"/>
    <p:sldId id="393" r:id="rId142"/>
    <p:sldId id="397" r:id="rId143"/>
    <p:sldId id="400" r:id="rId144"/>
    <p:sldId id="398" r:id="rId145"/>
    <p:sldId id="399" r:id="rId146"/>
    <p:sldId id="372" r:id="rId147"/>
    <p:sldId id="373" r:id="rId148"/>
    <p:sldId id="374" r:id="rId149"/>
    <p:sldId id="375" r:id="rId150"/>
    <p:sldId id="376" r:id="rId151"/>
    <p:sldId id="404" r:id="rId152"/>
    <p:sldId id="405" r:id="rId153"/>
    <p:sldId id="406" r:id="rId154"/>
    <p:sldId id="407" r:id="rId155"/>
    <p:sldId id="409" r:id="rId156"/>
    <p:sldId id="408" r:id="rId157"/>
    <p:sldId id="410" r:id="rId158"/>
    <p:sldId id="411" r:id="rId159"/>
    <p:sldId id="412" r:id="rId160"/>
    <p:sldId id="413" r:id="rId161"/>
    <p:sldId id="414" r:id="rId162"/>
    <p:sldId id="415" r:id="rId163"/>
    <p:sldId id="416" r:id="rId164"/>
    <p:sldId id="417" r:id="rId165"/>
    <p:sldId id="377" r:id="rId166"/>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397" y="-82"/>
      </p:cViewPr>
      <p:guideLst>
        <p:guide orient="horz" pos="2160"/>
        <p:guide pos="2880"/>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87DA9C-287F-437A-9CD7-91F61FA3F799}" type="datetimeFigureOut">
              <a:rPr lang="hu-HU" smtClean="0"/>
              <a:t>2026. 05. 16.</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5E7F5-0E89-40E3-9DE5-89F1249A6604}" type="slidenum">
              <a:rPr lang="hu-HU" smtClean="0"/>
              <a:t>‹#›</a:t>
            </a:fld>
            <a:endParaRPr lang="hu-HU"/>
          </a:p>
        </p:txBody>
      </p:sp>
    </p:spTree>
    <p:extLst>
      <p:ext uri="{BB962C8B-B14F-4D97-AF65-F5344CB8AC3E}">
        <p14:creationId xmlns:p14="http://schemas.microsoft.com/office/powerpoint/2010/main" val="131040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C085E7F5-0E89-40E3-9DE5-89F1249A6604}" type="slidenum">
              <a:rPr lang="hu-HU" smtClean="0"/>
              <a:t>1</a:t>
            </a:fld>
            <a:endParaRPr lang="hu-HU"/>
          </a:p>
        </p:txBody>
      </p:sp>
    </p:spTree>
    <p:extLst>
      <p:ext uri="{BB962C8B-B14F-4D97-AF65-F5344CB8AC3E}">
        <p14:creationId xmlns:p14="http://schemas.microsoft.com/office/powerpoint/2010/main" val="422986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C085E7F5-0E89-40E3-9DE5-89F1249A6604}" type="slidenum">
              <a:rPr lang="hu-HU" smtClean="0"/>
              <a:t>137</a:t>
            </a:fld>
            <a:endParaRPr lang="hu-HU"/>
          </a:p>
        </p:txBody>
      </p:sp>
    </p:spTree>
    <p:extLst>
      <p:ext uri="{BB962C8B-B14F-4D97-AF65-F5344CB8AC3E}">
        <p14:creationId xmlns:p14="http://schemas.microsoft.com/office/powerpoint/2010/main" val="306462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FF5F1CBE-8B5D-4687-A35F-D41BA96A1EDA}" type="datetimeFigureOut">
              <a:rPr lang="hu-HU" smtClean="0"/>
              <a:t>2026. 05. 16.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175984B-F5E7-4B29-BC5E-63A9FD683FC8}" type="slidenum">
              <a:rPr lang="hu-HU" smtClean="0"/>
              <a:t>‹#›</a:t>
            </a:fld>
            <a:endParaRPr lang="hu-HU"/>
          </a:p>
        </p:txBody>
      </p:sp>
    </p:spTree>
    <p:extLst>
      <p:ext uri="{BB962C8B-B14F-4D97-AF65-F5344CB8AC3E}">
        <p14:creationId xmlns:p14="http://schemas.microsoft.com/office/powerpoint/2010/main" val="369740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F5F1CBE-8B5D-4687-A35F-D41BA96A1EDA}" type="datetimeFigureOut">
              <a:rPr lang="hu-HU" smtClean="0"/>
              <a:t>2026. 05. 16.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175984B-F5E7-4B29-BC5E-63A9FD683FC8}" type="slidenum">
              <a:rPr lang="hu-HU" smtClean="0"/>
              <a:t>‹#›</a:t>
            </a:fld>
            <a:endParaRPr lang="hu-HU"/>
          </a:p>
        </p:txBody>
      </p:sp>
    </p:spTree>
    <p:extLst>
      <p:ext uri="{BB962C8B-B14F-4D97-AF65-F5344CB8AC3E}">
        <p14:creationId xmlns:p14="http://schemas.microsoft.com/office/powerpoint/2010/main" val="393221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F5F1CBE-8B5D-4687-A35F-D41BA96A1EDA}" type="datetimeFigureOut">
              <a:rPr lang="hu-HU" smtClean="0"/>
              <a:t>2026. 05. 16.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175984B-F5E7-4B29-BC5E-63A9FD683FC8}" type="slidenum">
              <a:rPr lang="hu-HU" smtClean="0"/>
              <a:t>‹#›</a:t>
            </a:fld>
            <a:endParaRPr lang="hu-HU"/>
          </a:p>
        </p:txBody>
      </p:sp>
    </p:spTree>
    <p:extLst>
      <p:ext uri="{BB962C8B-B14F-4D97-AF65-F5344CB8AC3E}">
        <p14:creationId xmlns:p14="http://schemas.microsoft.com/office/powerpoint/2010/main" val="377200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F5F1CBE-8B5D-4687-A35F-D41BA96A1EDA}" type="datetimeFigureOut">
              <a:rPr lang="hu-HU" smtClean="0"/>
              <a:t>2026. 05. 16.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175984B-F5E7-4B29-BC5E-63A9FD683FC8}" type="slidenum">
              <a:rPr lang="hu-HU" smtClean="0"/>
              <a:t>‹#›</a:t>
            </a:fld>
            <a:endParaRPr lang="hu-HU"/>
          </a:p>
        </p:txBody>
      </p:sp>
    </p:spTree>
    <p:extLst>
      <p:ext uri="{BB962C8B-B14F-4D97-AF65-F5344CB8AC3E}">
        <p14:creationId xmlns:p14="http://schemas.microsoft.com/office/powerpoint/2010/main" val="3866350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FF5F1CBE-8B5D-4687-A35F-D41BA96A1EDA}" type="datetimeFigureOut">
              <a:rPr lang="hu-HU" smtClean="0"/>
              <a:t>2026. 05. 16.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175984B-F5E7-4B29-BC5E-63A9FD683FC8}" type="slidenum">
              <a:rPr lang="hu-HU" smtClean="0"/>
              <a:t>‹#›</a:t>
            </a:fld>
            <a:endParaRPr lang="hu-HU"/>
          </a:p>
        </p:txBody>
      </p:sp>
    </p:spTree>
    <p:extLst>
      <p:ext uri="{BB962C8B-B14F-4D97-AF65-F5344CB8AC3E}">
        <p14:creationId xmlns:p14="http://schemas.microsoft.com/office/powerpoint/2010/main" val="102843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FF5F1CBE-8B5D-4687-A35F-D41BA96A1EDA}" type="datetimeFigureOut">
              <a:rPr lang="hu-HU" smtClean="0"/>
              <a:t>2026. 05. 16.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175984B-F5E7-4B29-BC5E-63A9FD683FC8}" type="slidenum">
              <a:rPr lang="hu-HU" smtClean="0"/>
              <a:t>‹#›</a:t>
            </a:fld>
            <a:endParaRPr lang="hu-HU"/>
          </a:p>
        </p:txBody>
      </p:sp>
    </p:spTree>
    <p:extLst>
      <p:ext uri="{BB962C8B-B14F-4D97-AF65-F5344CB8AC3E}">
        <p14:creationId xmlns:p14="http://schemas.microsoft.com/office/powerpoint/2010/main" val="86101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FF5F1CBE-8B5D-4687-A35F-D41BA96A1EDA}" type="datetimeFigureOut">
              <a:rPr lang="hu-HU" smtClean="0"/>
              <a:t>2026. 05. 16.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9175984B-F5E7-4B29-BC5E-63A9FD683FC8}" type="slidenum">
              <a:rPr lang="hu-HU" smtClean="0"/>
              <a:t>‹#›</a:t>
            </a:fld>
            <a:endParaRPr lang="hu-HU"/>
          </a:p>
        </p:txBody>
      </p:sp>
    </p:spTree>
    <p:extLst>
      <p:ext uri="{BB962C8B-B14F-4D97-AF65-F5344CB8AC3E}">
        <p14:creationId xmlns:p14="http://schemas.microsoft.com/office/powerpoint/2010/main" val="136630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FF5F1CBE-8B5D-4687-A35F-D41BA96A1EDA}" type="datetimeFigureOut">
              <a:rPr lang="hu-HU" smtClean="0"/>
              <a:t>2026. 05. 16.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9175984B-F5E7-4B29-BC5E-63A9FD683FC8}" type="slidenum">
              <a:rPr lang="hu-HU" smtClean="0"/>
              <a:t>‹#›</a:t>
            </a:fld>
            <a:endParaRPr lang="hu-HU"/>
          </a:p>
        </p:txBody>
      </p:sp>
    </p:spTree>
    <p:extLst>
      <p:ext uri="{BB962C8B-B14F-4D97-AF65-F5344CB8AC3E}">
        <p14:creationId xmlns:p14="http://schemas.microsoft.com/office/powerpoint/2010/main" val="273419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F5F1CBE-8B5D-4687-A35F-D41BA96A1EDA}" type="datetimeFigureOut">
              <a:rPr lang="hu-HU" smtClean="0"/>
              <a:t>2026. 05. 16.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9175984B-F5E7-4B29-BC5E-63A9FD683FC8}" type="slidenum">
              <a:rPr lang="hu-HU" smtClean="0"/>
              <a:t>‹#›</a:t>
            </a:fld>
            <a:endParaRPr lang="hu-HU"/>
          </a:p>
        </p:txBody>
      </p:sp>
    </p:spTree>
    <p:extLst>
      <p:ext uri="{BB962C8B-B14F-4D97-AF65-F5344CB8AC3E}">
        <p14:creationId xmlns:p14="http://schemas.microsoft.com/office/powerpoint/2010/main" val="85414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F5F1CBE-8B5D-4687-A35F-D41BA96A1EDA}" type="datetimeFigureOut">
              <a:rPr lang="hu-HU" smtClean="0"/>
              <a:t>2026. 05. 16.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175984B-F5E7-4B29-BC5E-63A9FD683FC8}" type="slidenum">
              <a:rPr lang="hu-HU" smtClean="0"/>
              <a:t>‹#›</a:t>
            </a:fld>
            <a:endParaRPr lang="hu-HU"/>
          </a:p>
        </p:txBody>
      </p:sp>
    </p:spTree>
    <p:extLst>
      <p:ext uri="{BB962C8B-B14F-4D97-AF65-F5344CB8AC3E}">
        <p14:creationId xmlns:p14="http://schemas.microsoft.com/office/powerpoint/2010/main" val="116575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F5F1CBE-8B5D-4687-A35F-D41BA96A1EDA}" type="datetimeFigureOut">
              <a:rPr lang="hu-HU" smtClean="0"/>
              <a:t>2026. 05. 16.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175984B-F5E7-4B29-BC5E-63A9FD683FC8}" type="slidenum">
              <a:rPr lang="hu-HU" smtClean="0"/>
              <a:t>‹#›</a:t>
            </a:fld>
            <a:endParaRPr lang="hu-HU"/>
          </a:p>
        </p:txBody>
      </p:sp>
    </p:spTree>
    <p:extLst>
      <p:ext uri="{BB962C8B-B14F-4D97-AF65-F5344CB8AC3E}">
        <p14:creationId xmlns:p14="http://schemas.microsoft.com/office/powerpoint/2010/main" val="331542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F1CBE-8B5D-4687-A35F-D41BA96A1EDA}" type="datetimeFigureOut">
              <a:rPr lang="hu-HU" smtClean="0"/>
              <a:t>2026. 05. 16.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5984B-F5E7-4B29-BC5E-63A9FD683FC8}" type="slidenum">
              <a:rPr lang="hu-HU" smtClean="0"/>
              <a:t>‹#›</a:t>
            </a:fld>
            <a:endParaRPr lang="hu-HU"/>
          </a:p>
        </p:txBody>
      </p:sp>
    </p:spTree>
    <p:extLst>
      <p:ext uri="{BB962C8B-B14F-4D97-AF65-F5344CB8AC3E}">
        <p14:creationId xmlns:p14="http://schemas.microsoft.com/office/powerpoint/2010/main" val="236696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7.xml"/><Relationship Id="rId5" Type="http://schemas.openxmlformats.org/officeDocument/2006/relationships/image" Target="../media/image117.jpeg"/><Relationship Id="rId4" Type="http://schemas.openxmlformats.org/officeDocument/2006/relationships/image" Target="../media/image116.jpeg"/></Relationships>
</file>

<file path=ppt/slides/_rels/slide107.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hyperlink" Target="https://www.google.com/search?q=Pohjola+Biztos%C3%ADt%C3%B3+Sz%C3%A9kh%C3%A1za&amp;oq=herman+gesllius,+armas+lindgren,+eliel+saarinen&amp;gs_lcrp=EgZjaHJvbWUyBggAEEUYOTIICAEQABgNGB4yCggCEAAYgAQYogQyBwgDEAAY7wUyBwgEEAAY7wUyCggFEAAYgAQYogTSAQkzODMyNmowajeoAgiwAgHxBbyscW57HWne&amp;sourceid=chrome&amp;ie=UTF-8&amp;mstk=AUtExfAOGgONmTncIWt51_Xb5bnbZiSRUNMauSB9jANqlXfcDn6KhV23WgRtqzSSS7sdPkeCRACXYlacoykHFZi60QpD-4dcZH8lS9O-o5zF62GeUnzKbcWV7GvqNLYkne0f1KZO5gfFbqXHHp1ArAf0IFkA0Cm21c6eB2qfj8ce14xGpAU&amp;csui=3&amp;ved=2ahUKEwjkmreRn_KTAxX9QfEDHWWQMj8QgK4QegQIAxAH" TargetMode="External"/><Relationship Id="rId2" Type="http://schemas.openxmlformats.org/officeDocument/2006/relationships/hyperlink" Target="https://www.google.com/search?q=Finn+Nemzeti+M%C3%BAzeum&amp;oq=herman+gesllius,+armas+lindgren,+eliel+saarinen&amp;gs_lcrp=EgZjaHJvbWUyBggAEEUYOTIICAEQABgNGB4yCggCEAAYgAQYogQyBwgDEAAY7wUyBwgEEAAY7wUyCggFEAAYgAQYogTSAQkzODMyNmowajeoAgiwAgHxBbyscW57HWne&amp;sourceid=chrome&amp;ie=UTF-8&amp;mstk=AUtExfAOGgONmTncIWt51_Xb5bnbZiSRUNMauSB9jANqlXfcDn6KhV23WgRtqzSSS7sdPkeCRACXYlacoykHFZi60QpD-4dcZH8lS9O-o5zF62GeUnzKbcWV7GvqNLYkne0f1KZO5gfFbqXHHp1ArAf0IFkA0Cm21c6eB2qfj8ce14xGpAU&amp;csui=3&amp;ved=2ahUKEwjkmreRn_KTAxX9QfEDHWWQMj8QgK4QegQIAxAF" TargetMode="External"/><Relationship Id="rId1" Type="http://schemas.openxmlformats.org/officeDocument/2006/relationships/slideLayout" Target="../slideLayouts/slideLayout7.xml"/><Relationship Id="rId4" Type="http://schemas.openxmlformats.org/officeDocument/2006/relationships/hyperlink" Target="https://www.google.com/search?q=Helsinki+F%C5%91p%C3%A1lyaudvar&amp;oq=herman+gesllius,+armas+lindgren,+eliel+saarinen&amp;gs_lcrp=EgZjaHJvbWUyBggAEEUYOTIICAEQABgNGB4yCggCEAAYgAQYogQyBwgDEAAY7wUyBwgEEAAY7wUyCggFEAAYgAQYogTSAQkzODMyNmowajeoAgiwAgHxBbyscW57HWne&amp;sourceid=chrome&amp;ie=UTF-8&amp;mstk=AUtExfAOGgONmTncIWt51_Xb5bnbZiSRUNMauSB9jANqlXfcDn6KhV23WgRtqzSSS7sdPkeCRACXYlacoykHFZi60QpD-4dcZH8lS9O-o5zF62GeUnzKbcWV7GvqNLYkne0f1KZO5gfFbqXHHp1ArAf0IFkA0Cm21c6eB2qfj8ce14xGpAU&amp;csui=3&amp;ved=2ahUKEwjkmreRn_KTAxX9QfEDHWWQMj8QgK4QegQIAxAJ"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56.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5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158.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image" Target="../media/image161.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163.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166.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170.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171.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hyperlink" Target="https://www.facebook.com/reel/1333885095423840" TargetMode="Externa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tif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s://en.wikipedia.org/wiki/Museum_of_Fine_Arts_of_Lyon" TargetMode="External"/><Relationship Id="rId7" Type="http://schemas.openxmlformats.org/officeDocument/2006/relationships/image" Target="../media/image77.jpeg"/><Relationship Id="rId2" Type="http://schemas.openxmlformats.org/officeDocument/2006/relationships/hyperlink" Target="https://en.wikipedia.org/wiki/Petit_Palais" TargetMode="External"/><Relationship Id="rId1" Type="http://schemas.openxmlformats.org/officeDocument/2006/relationships/slideLayout" Target="../slideLayouts/slideLayout7.xml"/><Relationship Id="rId6" Type="http://schemas.openxmlformats.org/officeDocument/2006/relationships/hyperlink" Target="https://en.wikipedia.org/wiki/Museum_of_Modern_Art" TargetMode="External"/><Relationship Id="rId5" Type="http://schemas.openxmlformats.org/officeDocument/2006/relationships/hyperlink" Target="https://en.wikipedia.org/wiki/Cooper_Union" TargetMode="External"/><Relationship Id="rId4" Type="http://schemas.openxmlformats.org/officeDocument/2006/relationships/hyperlink" Target="https://en.wikipedia.org/wiki/Mus%C3%A9e_de_l'%C3%89cole_de_Nancy"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hyperlink" Target="https://freunde-weissenhof.de/die-weissenhofsiedlung/" TargetMode="Externa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hyperlink" Target="https://www.britannica.com/technology/factory" TargetMode="Externa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620688" y="1196752"/>
            <a:ext cx="7772400" cy="1470025"/>
          </a:xfrm>
        </p:spPr>
        <p:txBody>
          <a:bodyPr>
            <a:normAutofit fontScale="90000"/>
          </a:bodyPr>
          <a:lstStyle/>
          <a:p>
            <a:r>
              <a:rPr lang="hu-HU" b="1" dirty="0" smtClean="0">
                <a:latin typeface="Arial" panose="020B0604020202020204" pitchFamily="34" charset="0"/>
                <a:cs typeface="Arial" panose="020B0604020202020204" pitchFamily="34" charset="0"/>
              </a:rPr>
              <a:t>Századforduló</a:t>
            </a:r>
            <a:br>
              <a:rPr lang="hu-HU" b="1" dirty="0" smtClean="0">
                <a:latin typeface="Arial" panose="020B0604020202020204" pitchFamily="34" charset="0"/>
                <a:cs typeface="Arial" panose="020B0604020202020204" pitchFamily="34" charset="0"/>
              </a:rPr>
            </a:br>
            <a:r>
              <a:rPr lang="hu-HU" b="1" dirty="0" smtClean="0">
                <a:latin typeface="Arial" panose="020B0604020202020204" pitchFamily="34" charset="0"/>
                <a:cs typeface="Arial" panose="020B0604020202020204" pitchFamily="34" charset="0"/>
              </a:rPr>
              <a:t>(19-20.)</a:t>
            </a:r>
            <a:br>
              <a:rPr lang="hu-HU" b="1" dirty="0" smtClean="0">
                <a:latin typeface="Arial" panose="020B0604020202020204" pitchFamily="34" charset="0"/>
                <a:cs typeface="Arial" panose="020B0604020202020204" pitchFamily="34" charset="0"/>
              </a:rPr>
            </a:br>
            <a:r>
              <a:rPr lang="hu-HU" sz="2700" b="1" dirty="0" smtClean="0">
                <a:latin typeface="Arial" panose="020B0604020202020204" pitchFamily="34" charset="0"/>
                <a:cs typeface="Arial" panose="020B0604020202020204" pitchFamily="34" charset="0"/>
              </a:rPr>
              <a:t>Új irányzatok az </a:t>
            </a:r>
            <a:r>
              <a:rPr lang="hu-HU" sz="2700" b="1" dirty="0" smtClean="0">
                <a:latin typeface="Arial" panose="020B0604020202020204" pitchFamily="34" charset="0"/>
                <a:cs typeface="Arial" panose="020B0604020202020204" pitchFamily="34" charset="0"/>
              </a:rPr>
              <a:t>építészetben</a:t>
            </a:r>
            <a:br>
              <a:rPr lang="hu-HU" sz="2700" b="1" dirty="0" smtClean="0">
                <a:latin typeface="Arial" panose="020B0604020202020204" pitchFamily="34" charset="0"/>
                <a:cs typeface="Arial" panose="020B0604020202020204" pitchFamily="34" charset="0"/>
              </a:rPr>
            </a:br>
            <a:r>
              <a:rPr lang="hu-HU" sz="2700" b="1" dirty="0" smtClean="0">
                <a:latin typeface="Arial" panose="020B0604020202020204" pitchFamily="34" charset="0"/>
                <a:cs typeface="Arial" panose="020B0604020202020204" pitchFamily="34" charset="0"/>
              </a:rPr>
              <a:t>Európában</a:t>
            </a:r>
            <a:r>
              <a:rPr lang="hu-HU" sz="2700" b="1" dirty="0" smtClean="0">
                <a:latin typeface="Arial" panose="020B0604020202020204" pitchFamily="34" charset="0"/>
                <a:cs typeface="Arial" panose="020B0604020202020204" pitchFamily="34" charset="0"/>
              </a:rPr>
              <a:t/>
            </a:r>
            <a:br>
              <a:rPr lang="hu-HU" sz="2700" b="1" dirty="0" smtClean="0">
                <a:latin typeface="Arial" panose="020B0604020202020204" pitchFamily="34" charset="0"/>
                <a:cs typeface="Arial" panose="020B0604020202020204" pitchFamily="34" charset="0"/>
              </a:rPr>
            </a:br>
            <a:endParaRPr lang="hu-HU" sz="2700" b="1" dirty="0">
              <a:latin typeface="Arial" panose="020B0604020202020204" pitchFamily="34" charset="0"/>
              <a:cs typeface="Arial" panose="020B0604020202020204" pitchFamily="34" charset="0"/>
            </a:endParaRPr>
          </a:p>
        </p:txBody>
      </p:sp>
      <p:pic>
        <p:nvPicPr>
          <p:cNvPr id="3" name="Kép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0"/>
            <a:ext cx="4434336" cy="3375194"/>
          </a:xfrm>
          <a:prstGeom prst="rect">
            <a:avLst/>
          </a:prstGeom>
        </p:spPr>
      </p:pic>
      <p:sp>
        <p:nvSpPr>
          <p:cNvPr id="5" name="Szövegdoboz 4"/>
          <p:cNvSpPr txBox="1"/>
          <p:nvPr/>
        </p:nvSpPr>
        <p:spPr>
          <a:xfrm>
            <a:off x="179512" y="6453336"/>
            <a:ext cx="1274708" cy="369332"/>
          </a:xfrm>
          <a:prstGeom prst="rect">
            <a:avLst/>
          </a:prstGeom>
          <a:noFill/>
        </p:spPr>
        <p:txBody>
          <a:bodyPr wrap="none" rtlCol="0">
            <a:spAutoFit/>
          </a:bodyPr>
          <a:lstStyle/>
          <a:p>
            <a:r>
              <a:rPr lang="hu-HU" b="1" dirty="0" smtClean="0">
                <a:latin typeface="Arial" panose="020B0604020202020204" pitchFamily="34" charset="0"/>
                <a:cs typeface="Arial" panose="020B0604020202020204" pitchFamily="34" charset="0"/>
              </a:rPr>
              <a:t>szaju2026</a:t>
            </a:r>
            <a:endParaRPr lang="hu-HU" b="1" dirty="0">
              <a:latin typeface="Arial" panose="020B0604020202020204" pitchFamily="34" charset="0"/>
              <a:cs typeface="Arial" panose="020B0604020202020204" pitchFamily="34" charset="0"/>
            </a:endParaRPr>
          </a:p>
        </p:txBody>
      </p:sp>
      <p:sp>
        <p:nvSpPr>
          <p:cNvPr id="6" name="Téglalap 5"/>
          <p:cNvSpPr/>
          <p:nvPr/>
        </p:nvSpPr>
        <p:spPr>
          <a:xfrm>
            <a:off x="4747556" y="0"/>
            <a:ext cx="4572000" cy="1477328"/>
          </a:xfrm>
          <a:prstGeom prst="rect">
            <a:avLst/>
          </a:prstGeom>
        </p:spPr>
        <p:txBody>
          <a:bodyPr>
            <a:spAutoFit/>
          </a:bodyPr>
          <a:lstStyle/>
          <a:p>
            <a:r>
              <a:rPr lang="hu-HU" b="1" dirty="0">
                <a:solidFill>
                  <a:srgbClr val="FF0000"/>
                </a:solidFill>
                <a:latin typeface="Arial" panose="020B0604020202020204" pitchFamily="34" charset="0"/>
                <a:cs typeface="Arial" panose="020B0604020202020204" pitchFamily="34" charset="0"/>
              </a:rPr>
              <a:t>Erzsébet híd </a:t>
            </a:r>
          </a:p>
          <a:p>
            <a:r>
              <a:rPr lang="hu-HU" b="1" dirty="0">
                <a:latin typeface="Arial" panose="020B0604020202020204" pitchFamily="34" charset="0"/>
                <a:cs typeface="Arial" panose="020B0604020202020204" pitchFamily="34" charset="0"/>
              </a:rPr>
              <a:t>1898-1903</a:t>
            </a:r>
          </a:p>
          <a:p>
            <a:r>
              <a:rPr lang="hu-HU" b="1" dirty="0" err="1">
                <a:solidFill>
                  <a:srgbClr val="00B050"/>
                </a:solidFill>
                <a:latin typeface="Arial" panose="020B0604020202020204" pitchFamily="34" charset="0"/>
                <a:cs typeface="Arial" panose="020B0604020202020204" pitchFamily="34" charset="0"/>
              </a:rPr>
              <a:t>Czekelius</a:t>
            </a:r>
            <a:r>
              <a:rPr lang="hu-HU" b="1" dirty="0">
                <a:solidFill>
                  <a:srgbClr val="00B050"/>
                </a:solidFill>
                <a:latin typeface="Arial" panose="020B0604020202020204" pitchFamily="34" charset="0"/>
                <a:cs typeface="Arial" panose="020B0604020202020204" pitchFamily="34" charset="0"/>
              </a:rPr>
              <a:t> Aurél</a:t>
            </a:r>
            <a:r>
              <a:rPr lang="hu-HU" b="1" dirty="0">
                <a:latin typeface="Arial" panose="020B0604020202020204" pitchFamily="34" charset="0"/>
                <a:cs typeface="Arial" panose="020B0604020202020204" pitchFamily="34" charset="0"/>
              </a:rPr>
              <a:t> </a:t>
            </a:r>
          </a:p>
          <a:p>
            <a:r>
              <a:rPr lang="hu-HU" b="1" dirty="0">
                <a:latin typeface="Arial" panose="020B0604020202020204" pitchFamily="34" charset="0"/>
                <a:cs typeface="Arial" panose="020B0604020202020204" pitchFamily="34" charset="0"/>
              </a:rPr>
              <a:t>merevített lánchíd</a:t>
            </a:r>
          </a:p>
          <a:p>
            <a:r>
              <a:rPr lang="hu-HU" b="1" dirty="0">
                <a:latin typeface="Arial" panose="020B0604020202020204" pitchFamily="34" charset="0"/>
                <a:cs typeface="Arial" panose="020B0604020202020204" pitchFamily="34" charset="0"/>
              </a:rPr>
              <a:t>Budapest</a:t>
            </a:r>
          </a:p>
        </p:txBody>
      </p:sp>
      <p:pic>
        <p:nvPicPr>
          <p:cNvPr id="1026" name="Picture 2" descr="Fájl:Kilátás a Citadelláról Budapestre 2005 15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3537010"/>
            <a:ext cx="4427984" cy="3320989"/>
          </a:xfrm>
          <a:prstGeom prst="rect">
            <a:avLst/>
          </a:prstGeom>
          <a:noFill/>
          <a:extLst>
            <a:ext uri="{909E8E84-426E-40DD-AFC4-6F175D3DCCD1}">
              <a14:hiddenFill xmlns:a14="http://schemas.microsoft.com/office/drawing/2010/main">
                <a:solidFill>
                  <a:srgbClr val="FFFFFF"/>
                </a:solidFill>
              </a14:hiddenFill>
            </a:ext>
          </a:extLst>
        </p:spPr>
      </p:pic>
      <p:sp>
        <p:nvSpPr>
          <p:cNvPr id="7" name="Téglalap 6"/>
          <p:cNvSpPr/>
          <p:nvPr/>
        </p:nvSpPr>
        <p:spPr>
          <a:xfrm>
            <a:off x="4742556" y="3541422"/>
            <a:ext cx="2326278" cy="2031325"/>
          </a:xfrm>
          <a:prstGeom prst="rect">
            <a:avLst/>
          </a:prstGeom>
        </p:spPr>
        <p:txBody>
          <a:bodyPr wrap="none">
            <a:spAutoFit/>
          </a:bodyPr>
          <a:lstStyle/>
          <a:p>
            <a:r>
              <a:rPr lang="hu-HU" b="1" dirty="0">
                <a:solidFill>
                  <a:srgbClr val="FF0000"/>
                </a:solidFill>
                <a:latin typeface="Arial" panose="020B0604020202020204" pitchFamily="34" charset="0"/>
                <a:cs typeface="Arial" panose="020B0604020202020204" pitchFamily="34" charset="0"/>
              </a:rPr>
              <a:t>Erzsébet </a:t>
            </a:r>
            <a:r>
              <a:rPr lang="hu-HU" b="1" dirty="0" smtClean="0">
                <a:solidFill>
                  <a:srgbClr val="FF0000"/>
                </a:solidFill>
                <a:latin typeface="Arial" panose="020B0604020202020204" pitchFamily="34" charset="0"/>
                <a:cs typeface="Arial" panose="020B0604020202020204" pitchFamily="34" charset="0"/>
              </a:rPr>
              <a:t>híd</a:t>
            </a:r>
          </a:p>
          <a:p>
            <a:r>
              <a:rPr lang="hu-HU" b="1" dirty="0" smtClean="0">
                <a:latin typeface="Arial" panose="020B0604020202020204" pitchFamily="34" charset="0"/>
                <a:cs typeface="Arial" panose="020B0604020202020204" pitchFamily="34" charset="0"/>
              </a:rPr>
              <a:t>1961-1964</a:t>
            </a:r>
          </a:p>
          <a:p>
            <a:r>
              <a:rPr lang="hu-HU" b="1" dirty="0">
                <a:solidFill>
                  <a:srgbClr val="00B050"/>
                </a:solidFill>
                <a:latin typeface="Arial" panose="020B0604020202020204" pitchFamily="34" charset="0"/>
                <a:cs typeface="Arial" panose="020B0604020202020204" pitchFamily="34" charset="0"/>
              </a:rPr>
              <a:t>Sávoly </a:t>
            </a:r>
            <a:r>
              <a:rPr lang="hu-HU" b="1" dirty="0" smtClean="0">
                <a:solidFill>
                  <a:srgbClr val="00B050"/>
                </a:solidFill>
                <a:latin typeface="Arial" panose="020B0604020202020204" pitchFamily="34" charset="0"/>
                <a:cs typeface="Arial" panose="020B0604020202020204" pitchFamily="34" charset="0"/>
              </a:rPr>
              <a:t>Pál</a:t>
            </a:r>
          </a:p>
          <a:p>
            <a:r>
              <a:rPr lang="hu-HU" b="1" dirty="0">
                <a:latin typeface="Arial" panose="020B0604020202020204" pitchFamily="34" charset="0"/>
                <a:cs typeface="Arial" panose="020B0604020202020204" pitchFamily="34" charset="0"/>
              </a:rPr>
              <a:t>kábelhíd (függőhíd</a:t>
            </a:r>
            <a:r>
              <a:rPr lang="hu-HU" b="1" dirty="0" smtClean="0">
                <a:latin typeface="Arial" panose="020B0604020202020204" pitchFamily="34" charset="0"/>
                <a:cs typeface="Arial" panose="020B0604020202020204" pitchFamily="34" charset="0"/>
              </a:rPr>
              <a:t>)</a:t>
            </a:r>
          </a:p>
          <a:p>
            <a:r>
              <a:rPr lang="hu-HU" b="1" dirty="0" smtClean="0">
                <a:latin typeface="Arial" panose="020B0604020202020204" pitchFamily="34" charset="0"/>
                <a:cs typeface="Arial" panose="020B0604020202020204" pitchFamily="34" charset="0"/>
              </a:rPr>
              <a:t>Budapest</a:t>
            </a:r>
          </a:p>
          <a:p>
            <a:endParaRPr lang="hu-HU" b="1" dirty="0" smtClean="0"/>
          </a:p>
          <a:p>
            <a:endParaRPr lang="hu-HU" dirty="0"/>
          </a:p>
        </p:txBody>
      </p:sp>
    </p:spTree>
    <p:extLst>
      <p:ext uri="{BB962C8B-B14F-4D97-AF65-F5344CB8AC3E}">
        <p14:creationId xmlns:p14="http://schemas.microsoft.com/office/powerpoint/2010/main" val="2051040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331640" y="1556792"/>
            <a:ext cx="6696744" cy="2092881"/>
          </a:xfrm>
          <a:prstGeom prst="rect">
            <a:avLst/>
          </a:prstGeom>
        </p:spPr>
        <p:txBody>
          <a:bodyPr wrap="square">
            <a:spAutoFit/>
          </a:bodyPr>
          <a:lstStyle/>
          <a:p>
            <a:pPr lvl="0"/>
            <a:r>
              <a:rPr lang="hu-HU" sz="2000" b="1" dirty="0">
                <a:solidFill>
                  <a:srgbClr val="FF0000"/>
                </a:solidFill>
                <a:latin typeface="Arial" panose="020B0604020202020204" pitchFamily="34" charset="0"/>
                <a:cs typeface="Arial" panose="020B0604020202020204" pitchFamily="34" charset="0"/>
              </a:rPr>
              <a:t>A budapesti Nyugati pályaudvar </a:t>
            </a:r>
            <a:r>
              <a:rPr lang="hu-HU" b="1" dirty="0">
                <a:latin typeface="Arial" panose="020B0604020202020204" pitchFamily="34" charset="0"/>
                <a:cs typeface="Arial" panose="020B0604020202020204" pitchFamily="34" charset="0"/>
              </a:rPr>
              <a:t>(1877):</a:t>
            </a:r>
            <a:r>
              <a:rPr lang="hu-HU" dirty="0">
                <a:latin typeface="Arial" panose="020B0604020202020204" pitchFamily="34" charset="0"/>
                <a:cs typeface="Arial" panose="020B0604020202020204" pitchFamily="34" charset="0"/>
              </a:rPr>
              <a:t> </a:t>
            </a:r>
            <a:endParaRPr lang="hu-HU" dirty="0" smtClean="0">
              <a:latin typeface="Arial" panose="020B0604020202020204" pitchFamily="34" charset="0"/>
              <a:cs typeface="Arial" panose="020B0604020202020204" pitchFamily="34" charset="0"/>
            </a:endParaRPr>
          </a:p>
          <a:p>
            <a:pPr lvl="0"/>
            <a:endParaRPr lang="hu-HU" dirty="0">
              <a:latin typeface="Arial" panose="020B0604020202020204" pitchFamily="34" charset="0"/>
              <a:cs typeface="Arial" panose="020B0604020202020204" pitchFamily="34" charset="0"/>
            </a:endParaRPr>
          </a:p>
          <a:p>
            <a:pPr lvl="0"/>
            <a:endParaRPr lang="hu-HU" dirty="0" smtClean="0">
              <a:latin typeface="Arial" panose="020B0604020202020204" pitchFamily="34" charset="0"/>
              <a:cs typeface="Arial" panose="020B0604020202020204" pitchFamily="34" charset="0"/>
            </a:endParaRPr>
          </a:p>
          <a:p>
            <a:pPr lvl="0"/>
            <a:r>
              <a:rPr lang="hu-HU" dirty="0" smtClean="0">
                <a:latin typeface="Arial" panose="020B0604020202020204" pitchFamily="34" charset="0"/>
                <a:cs typeface="Arial" panose="020B0604020202020204" pitchFamily="34" charset="0"/>
              </a:rPr>
              <a:t>Szintén </a:t>
            </a:r>
            <a:r>
              <a:rPr lang="hu-HU" dirty="0">
                <a:latin typeface="Arial" panose="020B0604020202020204" pitchFamily="34" charset="0"/>
                <a:cs typeface="Arial" panose="020B0604020202020204" pitchFamily="34" charset="0"/>
              </a:rPr>
              <a:t>az </a:t>
            </a:r>
            <a:r>
              <a:rPr lang="hu-HU" sz="2000" b="1" dirty="0">
                <a:solidFill>
                  <a:srgbClr val="00B050"/>
                </a:solidFill>
                <a:latin typeface="Arial" panose="020B0604020202020204" pitchFamily="34" charset="0"/>
                <a:cs typeface="Arial" panose="020B0604020202020204" pitchFamily="34" charset="0"/>
              </a:rPr>
              <a:t>Eiffel-cég</a:t>
            </a:r>
            <a:r>
              <a:rPr lang="hu-HU" dirty="0">
                <a:latin typeface="Arial" panose="020B0604020202020204" pitchFamily="34" charset="0"/>
                <a:cs typeface="Arial" panose="020B0604020202020204" pitchFamily="34" charset="0"/>
              </a:rPr>
              <a:t> tervezte és kivitelezte. Zsenialitása abban rejlett, hogy a hatalmas, 25 méter fesztávolságú vas-üveg vonatcsarnokot úgy húzták fel a régi indóház köré, hogy a vasúti forgalom egyetlen napra sem állt le.</a:t>
            </a:r>
          </a:p>
        </p:txBody>
      </p:sp>
    </p:spTree>
    <p:extLst>
      <p:ext uri="{BB962C8B-B14F-4D97-AF65-F5344CB8AC3E}">
        <p14:creationId xmlns:p14="http://schemas.microsoft.com/office/powerpoint/2010/main" val="170734601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églalap 2"/>
          <p:cNvSpPr/>
          <p:nvPr/>
        </p:nvSpPr>
        <p:spPr>
          <a:xfrm>
            <a:off x="251520" y="188640"/>
            <a:ext cx="4572000" cy="2031325"/>
          </a:xfrm>
          <a:prstGeom prst="rect">
            <a:avLst/>
          </a:prstGeom>
        </p:spPr>
        <p:txBody>
          <a:bodyPr>
            <a:spAutoFit/>
          </a:bodyPr>
          <a:lstStyle/>
          <a:p>
            <a:r>
              <a:rPr lang="hu-HU" b="1" dirty="0">
                <a:solidFill>
                  <a:srgbClr val="00B050"/>
                </a:solidFill>
                <a:latin typeface="Arial" panose="020B0604020202020204" pitchFamily="34" charset="0"/>
                <a:cs typeface="Arial" panose="020B0604020202020204" pitchFamily="34" charset="0"/>
              </a:rPr>
              <a:t>Otto Wagner </a:t>
            </a:r>
            <a:r>
              <a:rPr lang="hu-HU" dirty="0">
                <a:latin typeface="Arial" panose="020B0604020202020204" pitchFamily="34" charset="0"/>
                <a:cs typeface="Arial" panose="020B0604020202020204" pitchFamily="34" charset="0"/>
              </a:rPr>
              <a:t>(1841 </a:t>
            </a:r>
            <a:r>
              <a:rPr lang="hu-HU" b="1" dirty="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1918)</a:t>
            </a:r>
          </a:p>
          <a:p>
            <a:r>
              <a:rPr lang="hu-HU" b="1" dirty="0" smtClean="0">
                <a:solidFill>
                  <a:srgbClr val="FF0000"/>
                </a:solidFill>
                <a:latin typeface="Arial" panose="020B0604020202020204" pitchFamily="34" charset="0"/>
                <a:cs typeface="Arial" panose="020B0604020202020204" pitchFamily="34" charset="0"/>
              </a:rPr>
              <a:t>Otto </a:t>
            </a:r>
            <a:r>
              <a:rPr lang="hu-HU" b="1" dirty="0">
                <a:solidFill>
                  <a:srgbClr val="FF0000"/>
                </a:solidFill>
                <a:latin typeface="Arial" panose="020B0604020202020204" pitchFamily="34" charset="0"/>
                <a:cs typeface="Arial" panose="020B0604020202020204" pitchFamily="34" charset="0"/>
              </a:rPr>
              <a:t>Wagner-pavilon</a:t>
            </a:r>
          </a:p>
          <a:p>
            <a:r>
              <a:rPr lang="hu-HU" b="1" dirty="0">
                <a:latin typeface="Arial" panose="020B0604020202020204" pitchFamily="34" charset="0"/>
                <a:cs typeface="Arial" panose="020B0604020202020204" pitchFamily="34" charset="0"/>
              </a:rPr>
              <a:t>Bécs </a:t>
            </a:r>
            <a:r>
              <a:rPr lang="hu-HU" b="1" dirty="0" err="1">
                <a:latin typeface="Arial" panose="020B0604020202020204" pitchFamily="34" charset="0"/>
                <a:cs typeface="Arial" panose="020B0604020202020204" pitchFamily="34" charset="0"/>
              </a:rPr>
              <a:t>Karlsplatz</a:t>
            </a:r>
            <a:endParaRPr lang="hu-HU" b="1" dirty="0">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a bécsi </a:t>
            </a:r>
            <a:r>
              <a:rPr lang="hu-HU" b="1" dirty="0" err="1">
                <a:latin typeface="Arial" panose="020B0604020202020204" pitchFamily="34" charset="0"/>
                <a:cs typeface="Arial" panose="020B0604020202020204" pitchFamily="34" charset="0"/>
              </a:rPr>
              <a:t>Stadtbahn</a:t>
            </a:r>
            <a:r>
              <a:rPr lang="hu-HU" b="1" dirty="0">
                <a:latin typeface="Arial" panose="020B0604020202020204" pitchFamily="34" charset="0"/>
                <a:cs typeface="Arial" panose="020B0604020202020204" pitchFamily="34" charset="0"/>
              </a:rPr>
              <a:t> egykori állomása volt. </a:t>
            </a:r>
          </a:p>
          <a:p>
            <a:r>
              <a:rPr lang="hu-HU" b="1" dirty="0" smtClean="0">
                <a:latin typeface="Arial" panose="020B0604020202020204" pitchFamily="34" charset="0"/>
                <a:cs typeface="Arial" panose="020B0604020202020204" pitchFamily="34" charset="0"/>
              </a:rPr>
              <a:t>1899</a:t>
            </a:r>
          </a:p>
          <a:p>
            <a:r>
              <a:rPr lang="hu-HU" b="1" dirty="0" smtClean="0">
                <a:latin typeface="Arial" panose="020B0604020202020204" pitchFamily="34" charset="0"/>
                <a:cs typeface="Arial" panose="020B0604020202020204" pitchFamily="34" charset="0"/>
              </a:rPr>
              <a:t>Múzeum</a:t>
            </a:r>
            <a:endParaRPr lang="hu-H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69824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ájl:Wien - Karlsplatz Stadtbahnstation (4393926028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407" y="761999"/>
            <a:ext cx="9144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2483768" y="116632"/>
            <a:ext cx="3890809" cy="369332"/>
          </a:xfrm>
          <a:prstGeom prst="rect">
            <a:avLst/>
          </a:prstGeom>
        </p:spPr>
        <p:txBody>
          <a:bodyPr wrap="none">
            <a:spAutoFit/>
          </a:bodyPr>
          <a:lstStyle/>
          <a:p>
            <a:r>
              <a:rPr lang="hu-HU" b="1" dirty="0">
                <a:latin typeface="Arial" panose="020B0604020202020204" pitchFamily="34" charset="0"/>
                <a:cs typeface="Arial" panose="020B0604020202020204" pitchFamily="34" charset="0"/>
              </a:rPr>
              <a:t>Az esztétika jelképe, a napraforgó</a:t>
            </a:r>
          </a:p>
        </p:txBody>
      </p:sp>
    </p:spTree>
    <p:extLst>
      <p:ext uri="{BB962C8B-B14F-4D97-AF65-F5344CB8AC3E}">
        <p14:creationId xmlns:p14="http://schemas.microsoft.com/office/powerpoint/2010/main" val="43535298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188640"/>
            <a:ext cx="7876452" cy="923330"/>
          </a:xfrm>
          <a:prstGeom prst="rect">
            <a:avLst/>
          </a:prstGeom>
        </p:spPr>
        <p:txBody>
          <a:bodyPr wrap="none">
            <a:spAutoFit/>
          </a:bodyPr>
          <a:lstStyle/>
          <a:p>
            <a:r>
              <a:rPr lang="hu-HU" b="1" dirty="0">
                <a:solidFill>
                  <a:srgbClr val="00B050"/>
                </a:solidFill>
                <a:latin typeface="Arial" panose="020B0604020202020204" pitchFamily="34" charset="0"/>
                <a:cs typeface="Arial" panose="020B0604020202020204" pitchFamily="34" charset="0"/>
              </a:rPr>
              <a:t>Otto Wagner </a:t>
            </a:r>
            <a:r>
              <a:rPr lang="hu-HU" dirty="0">
                <a:latin typeface="Arial" panose="020B0604020202020204" pitchFamily="34" charset="0"/>
                <a:cs typeface="Arial" panose="020B0604020202020204" pitchFamily="34" charset="0"/>
              </a:rPr>
              <a:t>(1841 </a:t>
            </a:r>
            <a:r>
              <a:rPr lang="hu-HU" b="1" dirty="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1918)</a:t>
            </a:r>
          </a:p>
          <a:p>
            <a:r>
              <a:rPr lang="hu-HU" b="1" dirty="0" smtClean="0">
                <a:solidFill>
                  <a:srgbClr val="FF0000"/>
                </a:solidFill>
              </a:rPr>
              <a:t>Osztrák Postatakarékpénztár</a:t>
            </a:r>
            <a:r>
              <a:rPr lang="hu-HU" dirty="0" smtClean="0"/>
              <a:t>, </a:t>
            </a:r>
            <a:r>
              <a:rPr lang="hu-HU" dirty="0"/>
              <a:t>1904 és 1906 között épült vasbeton </a:t>
            </a:r>
            <a:r>
              <a:rPr lang="hu-HU" dirty="0" smtClean="0"/>
              <a:t>felhasználásával</a:t>
            </a:r>
          </a:p>
          <a:p>
            <a:endParaRPr lang="hu-HU" dirty="0"/>
          </a:p>
        </p:txBody>
      </p:sp>
      <p:pic>
        <p:nvPicPr>
          <p:cNvPr id="2052" name="Picture 4" descr="Fájl: Otto Wagner Postsparkasse Hauptfro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855026"/>
            <a:ext cx="8316416" cy="602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3374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67853" y="332656"/>
            <a:ext cx="8424936" cy="3970318"/>
          </a:xfrm>
          <a:prstGeom prst="rect">
            <a:avLst/>
          </a:prstGeom>
        </p:spPr>
        <p:txBody>
          <a:bodyPr wrap="square">
            <a:spAutoFit/>
          </a:bodyPr>
          <a:lstStyle/>
          <a:p>
            <a:r>
              <a:rPr lang="hu-HU" b="1" dirty="0">
                <a:latin typeface="Arial" panose="020B0604020202020204" pitchFamily="34" charset="0"/>
                <a:cs typeface="Arial" panose="020B0604020202020204" pitchFamily="34" charset="0"/>
              </a:rPr>
              <a:t>A bank jelentősen leegyszerűsített homlokzata egyértelműen a klasszicizmusnak köszönhető. </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Wagner </a:t>
            </a:r>
            <a:r>
              <a:rPr lang="hu-HU" b="1" dirty="0">
                <a:latin typeface="Arial" panose="020B0604020202020204" pitchFamily="34" charset="0"/>
                <a:cs typeface="Arial" panose="020B0604020202020204" pitchFamily="34" charset="0"/>
              </a:rPr>
              <a:t>fő gondolata a </a:t>
            </a:r>
            <a:r>
              <a:rPr lang="hu-HU" b="1" dirty="0">
                <a:solidFill>
                  <a:schemeClr val="accent6">
                    <a:lumMod val="75000"/>
                  </a:schemeClr>
                </a:solidFill>
                <a:latin typeface="Arial" panose="020B0604020202020204" pitchFamily="34" charset="0"/>
                <a:cs typeface="Arial" panose="020B0604020202020204" pitchFamily="34" charset="0"/>
              </a:rPr>
              <a:t>modern anyagok </a:t>
            </a:r>
            <a:r>
              <a:rPr lang="hu-HU" b="1" dirty="0">
                <a:latin typeface="Arial" panose="020B0604020202020204" pitchFamily="34" charset="0"/>
                <a:cs typeface="Arial" panose="020B0604020202020204" pitchFamily="34" charset="0"/>
              </a:rPr>
              <a:t>ünneplése volt </a:t>
            </a:r>
            <a:r>
              <a:rPr lang="hu-HU" b="1" dirty="0">
                <a:solidFill>
                  <a:schemeClr val="accent6">
                    <a:lumMod val="75000"/>
                  </a:schemeClr>
                </a:solidFill>
                <a:latin typeface="Arial" panose="020B0604020202020204" pitchFamily="34" charset="0"/>
                <a:cs typeface="Arial" panose="020B0604020202020204" pitchFamily="34" charset="0"/>
              </a:rPr>
              <a:t>új formák </a:t>
            </a:r>
            <a:r>
              <a:rPr lang="hu-HU" b="1" dirty="0">
                <a:latin typeface="Arial" panose="020B0604020202020204" pitchFamily="34" charset="0"/>
                <a:cs typeface="Arial" panose="020B0604020202020204" pitchFamily="34" charset="0"/>
              </a:rPr>
              <a:t>kidolgozásával. A teljes homlokzatot </a:t>
            </a:r>
            <a:r>
              <a:rPr lang="hu-HU" b="1" dirty="0">
                <a:solidFill>
                  <a:schemeClr val="accent6">
                    <a:lumMod val="75000"/>
                  </a:schemeClr>
                </a:solidFill>
                <a:latin typeface="Arial" panose="020B0604020202020204" pitchFamily="34" charset="0"/>
                <a:cs typeface="Arial" panose="020B0604020202020204" pitchFamily="34" charset="0"/>
              </a:rPr>
              <a:t>négyzet alakú márványlapok </a:t>
            </a:r>
            <a:r>
              <a:rPr lang="hu-HU" b="1" dirty="0">
                <a:latin typeface="Arial" panose="020B0604020202020204" pitchFamily="34" charset="0"/>
                <a:cs typeface="Arial" panose="020B0604020202020204" pitchFamily="34" charset="0"/>
              </a:rPr>
              <a:t>borítják. Ezeket habarcs segítségével rögzítik a fő téglaszerkezethez, és </a:t>
            </a:r>
            <a:r>
              <a:rPr lang="hu-HU" b="1" dirty="0">
                <a:solidFill>
                  <a:schemeClr val="accent6">
                    <a:lumMod val="75000"/>
                  </a:schemeClr>
                </a:solidFill>
                <a:latin typeface="Arial" panose="020B0604020202020204" pitchFamily="34" charset="0"/>
                <a:cs typeface="Arial" panose="020B0604020202020204" pitchFamily="34" charset="0"/>
              </a:rPr>
              <a:t>alumínium kupakos vascsavarokkal díszítik</a:t>
            </a:r>
            <a:r>
              <a:rPr lang="hu-HU" b="1" dirty="0">
                <a:latin typeface="Arial" panose="020B0604020202020204" pitchFamily="34" charset="0"/>
                <a:cs typeface="Arial" panose="020B0604020202020204" pitchFamily="34" charset="0"/>
              </a:rPr>
              <a:t>, amelyek maguk is mintát alkotnak. Az épület forma és funkcionalitás közötti harmonikus szintézisét a kritikusok nagyra értékelték. A fémszegecsek nem takarják el a homlokzatot, hanem díszítőelemekre hasonlítanak. A márvány használata a homlokzat karbantartását és tisztítását is nagyon egyszerűvé és olcsóvá teszi, ami Wagner tervének egy másik fontos funkcionális eleme. Az építész </a:t>
            </a:r>
            <a:r>
              <a:rPr lang="hu-HU" b="1" dirty="0" err="1">
                <a:latin typeface="Arial" panose="020B0604020202020204" pitchFamily="34" charset="0"/>
                <a:cs typeface="Arial" panose="020B0604020202020204" pitchFamily="34" charset="0"/>
              </a:rPr>
              <a:t>minimalista</a:t>
            </a:r>
            <a:r>
              <a:rPr lang="hu-HU" b="1" dirty="0">
                <a:latin typeface="Arial" panose="020B0604020202020204" pitchFamily="34" charset="0"/>
                <a:cs typeface="Arial" panose="020B0604020202020204" pitchFamily="34" charset="0"/>
              </a:rPr>
              <a:t> és egyszerű tervet tartott fenn; célja egy erős, áthatolhatatlan bank érzetének közvetítése volt, amelyben az ügyfelek tudják, hogy pénzük biztonságban van.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43" y="4374982"/>
            <a:ext cx="9127357" cy="249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02971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116632"/>
            <a:ext cx="8784976" cy="923330"/>
          </a:xfrm>
          <a:prstGeom prst="rect">
            <a:avLst/>
          </a:prstGeom>
        </p:spPr>
        <p:txBody>
          <a:bodyPr wrap="square">
            <a:spAutoFit/>
          </a:bodyPr>
          <a:lstStyle/>
          <a:p>
            <a:r>
              <a:rPr lang="hu-HU" b="1" dirty="0">
                <a:solidFill>
                  <a:srgbClr val="00B050"/>
                </a:solidFill>
                <a:latin typeface="Arial" panose="020B0604020202020204" pitchFamily="34" charset="0"/>
                <a:cs typeface="Arial" panose="020B0604020202020204" pitchFamily="34" charset="0"/>
              </a:rPr>
              <a:t>Otto Wagner </a:t>
            </a:r>
            <a:r>
              <a:rPr lang="hu-HU" dirty="0">
                <a:latin typeface="Arial" panose="020B0604020202020204" pitchFamily="34" charset="0"/>
                <a:cs typeface="Arial" panose="020B0604020202020204" pitchFamily="34" charset="0"/>
              </a:rPr>
              <a:t>(1841 </a:t>
            </a:r>
            <a:r>
              <a:rPr lang="hu-HU" b="1" dirty="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1918</a:t>
            </a:r>
            <a:r>
              <a:rPr lang="hu-HU" dirty="0" smtClean="0">
                <a:latin typeface="Arial" panose="020B0604020202020204" pitchFamily="34" charset="0"/>
                <a:cs typeface="Arial" panose="020B0604020202020204" pitchFamily="34" charset="0"/>
              </a:rPr>
              <a:t>) </a:t>
            </a:r>
            <a:r>
              <a:rPr lang="hu-HU" b="1" dirty="0" smtClean="0">
                <a:solidFill>
                  <a:srgbClr val="FF0000"/>
                </a:solidFill>
                <a:latin typeface="Arial" panose="020B0604020202020204" pitchFamily="34" charset="0"/>
                <a:cs typeface="Arial" panose="020B0604020202020204" pitchFamily="34" charset="0"/>
              </a:rPr>
              <a:t>Otto </a:t>
            </a:r>
            <a:r>
              <a:rPr lang="hu-HU" b="1" dirty="0">
                <a:solidFill>
                  <a:srgbClr val="FF0000"/>
                </a:solidFill>
                <a:latin typeface="Arial" panose="020B0604020202020204" pitchFamily="34" charset="0"/>
                <a:cs typeface="Arial" panose="020B0604020202020204" pitchFamily="34" charset="0"/>
              </a:rPr>
              <a:t>Wagner-templom </a:t>
            </a:r>
            <a:r>
              <a:rPr lang="hu-HU" b="1" dirty="0" err="1" smtClean="0">
                <a:solidFill>
                  <a:srgbClr val="FF0000"/>
                </a:solidFill>
                <a:latin typeface="Arial" panose="020B0604020202020204" pitchFamily="34" charset="0"/>
                <a:cs typeface="Arial" panose="020B0604020202020204" pitchFamily="34" charset="0"/>
              </a:rPr>
              <a:t>Steinhofban</a:t>
            </a:r>
            <a:endParaRPr lang="hu-HU" b="1" dirty="0" smtClean="0">
              <a:solidFill>
                <a:srgbClr val="FF0000"/>
              </a:solidFill>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1904 </a:t>
            </a:r>
            <a:r>
              <a:rPr lang="hu-HU" dirty="0">
                <a:latin typeface="Arial" panose="020B0604020202020204" pitchFamily="34" charset="0"/>
                <a:cs typeface="Arial" panose="020B0604020202020204" pitchFamily="34" charset="0"/>
              </a:rPr>
              <a:t>és 1907 között épült </a:t>
            </a:r>
            <a:endParaRPr lang="hu-HU" dirty="0" smtClean="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Alsó-Ausztriai </a:t>
            </a:r>
            <a:r>
              <a:rPr lang="hu-HU" dirty="0">
                <a:latin typeface="Arial" panose="020B0604020202020204" pitchFamily="34" charset="0"/>
                <a:cs typeface="Arial" panose="020B0604020202020204" pitchFamily="34" charset="0"/>
              </a:rPr>
              <a:t>Állami Szanatórium és Ápolási </a:t>
            </a:r>
            <a:r>
              <a:rPr lang="hu-HU" dirty="0" smtClean="0">
                <a:latin typeface="Arial" panose="020B0604020202020204" pitchFamily="34" charset="0"/>
                <a:cs typeface="Arial" panose="020B0604020202020204" pitchFamily="34" charset="0"/>
              </a:rPr>
              <a:t>Otthon része</a:t>
            </a:r>
            <a:r>
              <a:rPr lang="hu-HU" dirty="0">
                <a:latin typeface="Arial" panose="020B0604020202020204" pitchFamily="34" charset="0"/>
                <a:cs typeface="Arial" panose="020B0604020202020204" pitchFamily="34" charset="0"/>
              </a:rPr>
              <a:t> </a:t>
            </a:r>
          </a:p>
        </p:txBody>
      </p:sp>
      <p:pic>
        <p:nvPicPr>
          <p:cNvPr id="4098" name="Picture 2" descr="Fájl:Kirche am steinhof entzerr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1035875"/>
            <a:ext cx="7452320" cy="5822125"/>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p:nvPr/>
        </p:nvSpPr>
        <p:spPr>
          <a:xfrm>
            <a:off x="251520" y="1124744"/>
            <a:ext cx="1440160" cy="4524315"/>
          </a:xfrm>
          <a:prstGeom prst="rect">
            <a:avLst/>
          </a:prstGeom>
        </p:spPr>
        <p:txBody>
          <a:bodyPr wrap="square">
            <a:spAutoFit/>
          </a:bodyPr>
          <a:lstStyle/>
          <a:p>
            <a:r>
              <a:rPr lang="hu-HU" dirty="0">
                <a:latin typeface="Arial" panose="020B0604020202020204" pitchFamily="34" charset="0"/>
                <a:cs typeface="Arial" panose="020B0604020202020204" pitchFamily="34" charset="0"/>
              </a:rPr>
              <a:t>A homlokzatot fehér Carrara-márványlapok borítják, amelyeket rézszegek rögzítenek, dekoratív mintát alkotva. A messziről is jól látható, aranyozott kupola </a:t>
            </a:r>
          </a:p>
        </p:txBody>
      </p:sp>
    </p:spTree>
    <p:extLst>
      <p:ext uri="{BB962C8B-B14F-4D97-AF65-F5344CB8AC3E}">
        <p14:creationId xmlns:p14="http://schemas.microsoft.com/office/powerpoint/2010/main" val="216975578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Steinhof-i Otto Wagner-templom belső kép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45611" y="1628799"/>
            <a:ext cx="7366014" cy="5278977"/>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395535" y="332656"/>
            <a:ext cx="8716089" cy="923330"/>
          </a:xfrm>
          <a:prstGeom prst="rect">
            <a:avLst/>
          </a:prstGeom>
        </p:spPr>
        <p:txBody>
          <a:bodyPr wrap="square">
            <a:spAutoFit/>
          </a:bodyPr>
          <a:lstStyle/>
          <a:p>
            <a:r>
              <a:rPr lang="hu-HU" b="1" dirty="0">
                <a:solidFill>
                  <a:srgbClr val="00B050"/>
                </a:solidFill>
                <a:latin typeface="Arial" panose="020B0604020202020204" pitchFamily="34" charset="0"/>
                <a:cs typeface="Arial" panose="020B0604020202020204" pitchFamily="34" charset="0"/>
              </a:rPr>
              <a:t>Otto Wagner </a:t>
            </a:r>
            <a:r>
              <a:rPr lang="hu-HU" dirty="0">
                <a:latin typeface="Arial" panose="020B0604020202020204" pitchFamily="34" charset="0"/>
                <a:cs typeface="Arial" panose="020B0604020202020204" pitchFamily="34" charset="0"/>
              </a:rPr>
              <a:t>(1841 </a:t>
            </a:r>
            <a:r>
              <a:rPr lang="hu-HU" b="1" dirty="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1918</a:t>
            </a:r>
            <a:r>
              <a:rPr lang="hu-HU" dirty="0" smtClean="0">
                <a:latin typeface="Arial" panose="020B0604020202020204" pitchFamily="34" charset="0"/>
                <a:cs typeface="Arial" panose="020B0604020202020204" pitchFamily="34" charset="0"/>
              </a:rPr>
              <a:t>) </a:t>
            </a:r>
            <a:r>
              <a:rPr lang="hu-HU" b="1" dirty="0" smtClean="0">
                <a:solidFill>
                  <a:srgbClr val="FF0000"/>
                </a:solidFill>
                <a:latin typeface="Arial" panose="020B0604020202020204" pitchFamily="34" charset="0"/>
                <a:cs typeface="Arial" panose="020B0604020202020204" pitchFamily="34" charset="0"/>
              </a:rPr>
              <a:t>Otto </a:t>
            </a:r>
            <a:r>
              <a:rPr lang="hu-HU" b="1" dirty="0">
                <a:solidFill>
                  <a:srgbClr val="FF0000"/>
                </a:solidFill>
                <a:latin typeface="Arial" panose="020B0604020202020204" pitchFamily="34" charset="0"/>
                <a:cs typeface="Arial" panose="020B0604020202020204" pitchFamily="34" charset="0"/>
              </a:rPr>
              <a:t>Wagner-templom </a:t>
            </a:r>
            <a:r>
              <a:rPr lang="hu-HU" b="1" dirty="0" err="1">
                <a:solidFill>
                  <a:srgbClr val="FF0000"/>
                </a:solidFill>
                <a:latin typeface="Arial" panose="020B0604020202020204" pitchFamily="34" charset="0"/>
                <a:cs typeface="Arial" panose="020B0604020202020204" pitchFamily="34" charset="0"/>
              </a:rPr>
              <a:t>Steinhofban</a:t>
            </a:r>
            <a:endParaRPr lang="hu-HU" b="1" dirty="0">
              <a:solidFill>
                <a:srgbClr val="FF0000"/>
              </a:solidFill>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1904 és 1907 között épült </a:t>
            </a:r>
          </a:p>
          <a:p>
            <a:r>
              <a:rPr lang="hu-HU" dirty="0">
                <a:latin typeface="Arial" panose="020B0604020202020204" pitchFamily="34" charset="0"/>
                <a:cs typeface="Arial" panose="020B0604020202020204" pitchFamily="34" charset="0"/>
              </a:rPr>
              <a:t>Alsó-Ausztriai Állami Szanatórium és Ápolási Otthon része </a:t>
            </a:r>
          </a:p>
        </p:txBody>
      </p:sp>
      <p:sp>
        <p:nvSpPr>
          <p:cNvPr id="3" name="Téglalap 2"/>
          <p:cNvSpPr/>
          <p:nvPr/>
        </p:nvSpPr>
        <p:spPr>
          <a:xfrm>
            <a:off x="179511" y="1290616"/>
            <a:ext cx="1566099" cy="5632311"/>
          </a:xfrm>
          <a:prstGeom prst="rect">
            <a:avLst/>
          </a:prstGeom>
        </p:spPr>
        <p:txBody>
          <a:bodyPr wrap="square">
            <a:spAutoFit/>
          </a:bodyPr>
          <a:lstStyle/>
          <a:p>
            <a:r>
              <a:rPr lang="hu-HU" dirty="0">
                <a:latin typeface="Arial" panose="020B0604020202020204" pitchFamily="34" charset="0"/>
                <a:cs typeface="Arial" panose="020B0604020202020204" pitchFamily="34" charset="0"/>
              </a:rPr>
              <a:t>A belső tér világos és tiszta, higiéniai szempontból könnyen tisztítható felületekkel. A padozat enyhén lejt az oltár felé, hogy mindenki jól lásson, a sarkokat pedig lekerekítették a sérülések elkerülése érdekében.</a:t>
            </a:r>
          </a:p>
        </p:txBody>
      </p:sp>
    </p:spTree>
    <p:extLst>
      <p:ext uri="{BB962C8B-B14F-4D97-AF65-F5344CB8AC3E}">
        <p14:creationId xmlns:p14="http://schemas.microsoft.com/office/powerpoint/2010/main" val="274916795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07504" y="249443"/>
            <a:ext cx="8568952" cy="1477328"/>
          </a:xfrm>
          <a:prstGeom prst="rect">
            <a:avLst/>
          </a:prstGeom>
        </p:spPr>
        <p:txBody>
          <a:bodyPr wrap="square">
            <a:spAutoFit/>
          </a:bodyPr>
          <a:lstStyle/>
          <a:p>
            <a:r>
              <a:rPr lang="hu-HU" b="1" dirty="0">
                <a:solidFill>
                  <a:srgbClr val="00B050"/>
                </a:solidFill>
                <a:latin typeface="Arial" panose="020B0604020202020204" pitchFamily="34" charset="0"/>
                <a:cs typeface="Arial" panose="020B0604020202020204" pitchFamily="34" charset="0"/>
              </a:rPr>
              <a:t>Otto Wagner </a:t>
            </a:r>
            <a:r>
              <a:rPr lang="hu-HU" dirty="0">
                <a:latin typeface="Arial" panose="020B0604020202020204" pitchFamily="34" charset="0"/>
                <a:cs typeface="Arial" panose="020B0604020202020204" pitchFamily="34" charset="0"/>
              </a:rPr>
              <a:t>(1841 </a:t>
            </a:r>
            <a:r>
              <a:rPr lang="hu-HU" b="1" dirty="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1918)</a:t>
            </a:r>
          </a:p>
          <a:p>
            <a:r>
              <a:rPr lang="hu-HU" b="1" dirty="0" smtClean="0">
                <a:solidFill>
                  <a:srgbClr val="FF0000"/>
                </a:solidFill>
                <a:latin typeface="Arial" panose="020B0604020202020204" pitchFamily="34" charset="0"/>
                <a:cs typeface="Arial" panose="020B0604020202020204" pitchFamily="34" charset="0"/>
              </a:rPr>
              <a:t>Otto </a:t>
            </a:r>
            <a:r>
              <a:rPr lang="hu-HU" b="1" dirty="0">
                <a:solidFill>
                  <a:srgbClr val="FF0000"/>
                </a:solidFill>
                <a:latin typeface="Arial" panose="020B0604020202020204" pitchFamily="34" charset="0"/>
                <a:cs typeface="Arial" panose="020B0604020202020204" pitchFamily="34" charset="0"/>
              </a:rPr>
              <a:t>Wagner-templom </a:t>
            </a:r>
            <a:r>
              <a:rPr lang="hu-HU" b="1" dirty="0" err="1">
                <a:solidFill>
                  <a:srgbClr val="FF0000"/>
                </a:solidFill>
                <a:latin typeface="Arial" panose="020B0604020202020204" pitchFamily="34" charset="0"/>
                <a:cs typeface="Arial" panose="020B0604020202020204" pitchFamily="34" charset="0"/>
              </a:rPr>
              <a:t>Steinhofban</a:t>
            </a:r>
            <a:endParaRPr lang="hu-HU" b="1" dirty="0">
              <a:solidFill>
                <a:srgbClr val="FF0000"/>
              </a:solidFill>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1904 és 1907 között épült </a:t>
            </a:r>
          </a:p>
          <a:p>
            <a:r>
              <a:rPr lang="hu-HU" dirty="0">
                <a:latin typeface="Arial" panose="020B0604020202020204" pitchFamily="34" charset="0"/>
                <a:cs typeface="Arial" panose="020B0604020202020204" pitchFamily="34" charset="0"/>
              </a:rPr>
              <a:t>Alsó-Ausztriai Állami </a:t>
            </a:r>
            <a:r>
              <a:rPr lang="hu-HU" dirty="0" smtClean="0">
                <a:latin typeface="Arial" panose="020B0604020202020204" pitchFamily="34" charset="0"/>
                <a:cs typeface="Arial" panose="020B0604020202020204" pitchFamily="34" charset="0"/>
              </a:rPr>
              <a:t>Szanatórium</a:t>
            </a:r>
          </a:p>
          <a:p>
            <a:r>
              <a:rPr lang="hu-HU" dirty="0" smtClean="0">
                <a:latin typeface="Arial" panose="020B0604020202020204" pitchFamily="34" charset="0"/>
                <a:cs typeface="Arial" panose="020B0604020202020204" pitchFamily="34" charset="0"/>
              </a:rPr>
              <a:t>és </a:t>
            </a:r>
            <a:r>
              <a:rPr lang="hu-HU" dirty="0">
                <a:latin typeface="Arial" panose="020B0604020202020204" pitchFamily="34" charset="0"/>
                <a:cs typeface="Arial" panose="020B0604020202020204" pitchFamily="34" charset="0"/>
              </a:rPr>
              <a:t>Ápolási Otthon része </a:t>
            </a:r>
          </a:p>
        </p:txBody>
      </p:sp>
      <p:sp>
        <p:nvSpPr>
          <p:cNvPr id="3" name="Téglalap 2"/>
          <p:cNvSpPr/>
          <p:nvPr/>
        </p:nvSpPr>
        <p:spPr>
          <a:xfrm>
            <a:off x="3707904" y="2718698"/>
            <a:ext cx="8492552" cy="369332"/>
          </a:xfrm>
          <a:prstGeom prst="rect">
            <a:avLst/>
          </a:prstGeom>
        </p:spPr>
        <p:txBody>
          <a:bodyPr wrap="square">
            <a:spAutoFit/>
          </a:bodyPr>
          <a:lstStyle/>
          <a:p>
            <a:r>
              <a:rPr lang="hu-HU" dirty="0">
                <a:latin typeface="Arial" panose="020B0604020202020204" pitchFamily="34" charset="0"/>
                <a:cs typeface="Arial" panose="020B0604020202020204" pitchFamily="34" charset="0"/>
              </a:rPr>
              <a:t>Az üvegmozaik ablakokat </a:t>
            </a:r>
            <a:r>
              <a:rPr lang="hu-HU" b="1" dirty="0" err="1">
                <a:solidFill>
                  <a:srgbClr val="00B050"/>
                </a:solidFill>
                <a:latin typeface="Arial" panose="020B0604020202020204" pitchFamily="34" charset="0"/>
                <a:cs typeface="Arial" panose="020B0604020202020204" pitchFamily="34" charset="0"/>
              </a:rPr>
              <a:t>Koloman</a:t>
            </a:r>
            <a:r>
              <a:rPr lang="hu-HU" b="1" dirty="0">
                <a:solidFill>
                  <a:srgbClr val="00B050"/>
                </a:solidFill>
                <a:latin typeface="Arial" panose="020B0604020202020204" pitchFamily="34" charset="0"/>
                <a:cs typeface="Arial" panose="020B0604020202020204" pitchFamily="34" charset="0"/>
              </a:rPr>
              <a:t> </a:t>
            </a:r>
            <a:r>
              <a:rPr lang="hu-HU" b="1" dirty="0" smtClean="0">
                <a:solidFill>
                  <a:srgbClr val="00B050"/>
                </a:solidFill>
                <a:latin typeface="Arial" panose="020B0604020202020204" pitchFamily="34" charset="0"/>
                <a:cs typeface="Arial" panose="020B0604020202020204" pitchFamily="34" charset="0"/>
              </a:rPr>
              <a:t>Moser </a:t>
            </a:r>
            <a:r>
              <a:rPr lang="hu-HU" dirty="0" smtClean="0">
                <a:latin typeface="Arial" panose="020B0604020202020204" pitchFamily="34" charset="0"/>
                <a:cs typeface="Arial" panose="020B0604020202020204" pitchFamily="34" charset="0"/>
              </a:rPr>
              <a:t>tervezte</a:t>
            </a:r>
            <a:r>
              <a:rPr lang="hu-HU" dirty="0">
                <a:latin typeface="Arial" panose="020B0604020202020204" pitchFamily="34" charset="0"/>
                <a:cs typeface="Arial" panose="020B0604020202020204" pitchFamily="34" charset="0"/>
              </a:rPr>
              <a:t>. </a:t>
            </a:r>
          </a:p>
        </p:txBody>
      </p:sp>
      <p:pic>
        <p:nvPicPr>
          <p:cNvPr id="6146" name="Picture 2" descr="Fájl:Wien - Otto-Wagner-Kirche am Steinhof - Hl Leopold mit einem Modell der Kirch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819" y="2122760"/>
            <a:ext cx="3085802" cy="23143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ájl: Saint Severin, Kirche am Steinhof.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437112"/>
            <a:ext cx="1814759" cy="24208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ájl: Steinhof Kirche Enge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980" y="-7992"/>
            <a:ext cx="3505020" cy="262876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1814758" y="4437112"/>
            <a:ext cx="1533105" cy="2308324"/>
          </a:xfrm>
          <a:prstGeom prst="rect">
            <a:avLst/>
          </a:prstGeom>
        </p:spPr>
        <p:txBody>
          <a:bodyPr wrap="square">
            <a:spAutoFit/>
          </a:bodyPr>
          <a:lstStyle/>
          <a:p>
            <a:r>
              <a:rPr lang="hu-HU" dirty="0" smtClean="0"/>
              <a:t>A </a:t>
            </a:r>
            <a:r>
              <a:rPr lang="hu-HU" dirty="0"/>
              <a:t>tornyokon látható Szent Lipót és Szent Szeverin szobrokat </a:t>
            </a:r>
            <a:r>
              <a:rPr lang="hu-HU" b="1" dirty="0">
                <a:solidFill>
                  <a:srgbClr val="00B050"/>
                </a:solidFill>
                <a:latin typeface="Arial" panose="020B0604020202020204" pitchFamily="34" charset="0"/>
                <a:cs typeface="Arial" panose="020B0604020202020204" pitchFamily="34" charset="0"/>
              </a:rPr>
              <a:t>Richard </a:t>
            </a:r>
            <a:r>
              <a:rPr lang="hu-HU" b="1" dirty="0" err="1">
                <a:solidFill>
                  <a:srgbClr val="00B050"/>
                </a:solidFill>
                <a:latin typeface="Arial" panose="020B0604020202020204" pitchFamily="34" charset="0"/>
                <a:cs typeface="Arial" panose="020B0604020202020204" pitchFamily="34" charset="0"/>
              </a:rPr>
              <a:t>Luksch</a:t>
            </a:r>
            <a:r>
              <a:rPr lang="hu-HU" b="1" dirty="0">
                <a:solidFill>
                  <a:srgbClr val="00B050"/>
                </a:solidFill>
                <a:latin typeface="Arial" panose="020B0604020202020204" pitchFamily="34" charset="0"/>
                <a:cs typeface="Arial" panose="020B0604020202020204" pitchFamily="34" charset="0"/>
              </a:rPr>
              <a:t> </a:t>
            </a:r>
            <a:r>
              <a:rPr lang="hu-HU" dirty="0"/>
              <a:t>készítette.</a:t>
            </a:r>
          </a:p>
        </p:txBody>
      </p:sp>
      <p:sp>
        <p:nvSpPr>
          <p:cNvPr id="5" name="Téglalap 4"/>
          <p:cNvSpPr/>
          <p:nvPr/>
        </p:nvSpPr>
        <p:spPr>
          <a:xfrm>
            <a:off x="4067944" y="241465"/>
            <a:ext cx="1567596" cy="2031325"/>
          </a:xfrm>
          <a:prstGeom prst="rect">
            <a:avLst/>
          </a:prstGeom>
        </p:spPr>
        <p:txBody>
          <a:bodyPr wrap="square">
            <a:spAutoFit/>
          </a:bodyPr>
          <a:lstStyle/>
          <a:p>
            <a:r>
              <a:rPr lang="hu-HU" dirty="0">
                <a:latin typeface="Arial" panose="020B0604020202020204" pitchFamily="34" charset="0"/>
                <a:cs typeface="Arial" panose="020B0604020202020204" pitchFamily="34" charset="0"/>
              </a:rPr>
              <a:t>A bejárat feletti </a:t>
            </a:r>
            <a:r>
              <a:rPr lang="hu-HU" dirty="0" smtClean="0">
                <a:latin typeface="Arial" panose="020B0604020202020204" pitchFamily="34" charset="0"/>
                <a:cs typeface="Arial" panose="020B0604020202020204" pitchFamily="34" charset="0"/>
              </a:rPr>
              <a:t>angyalszobrok</a:t>
            </a:r>
          </a:p>
          <a:p>
            <a:r>
              <a:rPr lang="hu-HU" b="1" dirty="0" err="1" smtClean="0">
                <a:solidFill>
                  <a:srgbClr val="00B050"/>
                </a:solidFill>
                <a:latin typeface="Arial" panose="020B0604020202020204" pitchFamily="34" charset="0"/>
                <a:cs typeface="Arial" panose="020B0604020202020204" pitchFamily="34" charset="0"/>
              </a:rPr>
              <a:t>Othmar</a:t>
            </a:r>
            <a:r>
              <a:rPr lang="hu-HU" b="1" dirty="0" smtClean="0">
                <a:solidFill>
                  <a:srgbClr val="00B050"/>
                </a:solidFill>
                <a:latin typeface="Arial" panose="020B0604020202020204" pitchFamily="34" charset="0"/>
                <a:cs typeface="Arial" panose="020B0604020202020204" pitchFamily="34" charset="0"/>
              </a:rPr>
              <a:t> </a:t>
            </a:r>
            <a:r>
              <a:rPr lang="hu-HU" b="1" dirty="0" err="1">
                <a:solidFill>
                  <a:srgbClr val="00B050"/>
                </a:solidFill>
                <a:latin typeface="Arial" panose="020B0604020202020204" pitchFamily="34" charset="0"/>
                <a:cs typeface="Arial" panose="020B0604020202020204" pitchFamily="34" charset="0"/>
              </a:rPr>
              <a:t>Schimkowitz</a:t>
            </a:r>
            <a:r>
              <a:rPr lang="hu-HU" b="1" dirty="0">
                <a:solidFill>
                  <a:srgbClr val="00B050"/>
                </a:solidFill>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munkái </a:t>
            </a:r>
            <a:endParaRPr lang="hu-HU" dirty="0">
              <a:latin typeface="Arial" panose="020B0604020202020204" pitchFamily="34" charset="0"/>
              <a:cs typeface="Arial" panose="020B0604020202020204" pitchFamily="34" charset="0"/>
            </a:endParaRPr>
          </a:p>
        </p:txBody>
      </p:sp>
      <p:pic>
        <p:nvPicPr>
          <p:cNvPr id="6152" name="Picture 8" descr="Fájl:Kolo Moser Steinhof leibliche Tugenden Weste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67944" y="3088030"/>
            <a:ext cx="5076056" cy="380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38388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z Ernst Fuchs Múzeum homlokzat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1680" y="1268760"/>
            <a:ext cx="7452320" cy="5589240"/>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395536" y="260648"/>
            <a:ext cx="3061479" cy="1200329"/>
          </a:xfrm>
          <a:prstGeom prst="rect">
            <a:avLst/>
          </a:prstGeom>
        </p:spPr>
        <p:txBody>
          <a:bodyPr wrap="none">
            <a:spAutoFit/>
          </a:bodyPr>
          <a:lstStyle/>
          <a:p>
            <a:r>
              <a:rPr lang="hu-HU" b="1" dirty="0">
                <a:solidFill>
                  <a:srgbClr val="00B050"/>
                </a:solidFill>
                <a:latin typeface="Arial" panose="020B0604020202020204" pitchFamily="34" charset="0"/>
                <a:cs typeface="Arial" panose="020B0604020202020204" pitchFamily="34" charset="0"/>
              </a:rPr>
              <a:t>Otto Wagner </a:t>
            </a:r>
            <a:r>
              <a:rPr lang="hu-HU" dirty="0">
                <a:latin typeface="Arial" panose="020B0604020202020204" pitchFamily="34" charset="0"/>
                <a:cs typeface="Arial" panose="020B0604020202020204" pitchFamily="34" charset="0"/>
              </a:rPr>
              <a:t>(1841 </a:t>
            </a:r>
            <a:r>
              <a:rPr lang="hu-HU" b="1" dirty="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1918)</a:t>
            </a:r>
          </a:p>
          <a:p>
            <a:r>
              <a:rPr lang="hu-HU" dirty="0" smtClean="0">
                <a:latin typeface="Arial" panose="020B0604020202020204" pitchFamily="34" charset="0"/>
                <a:cs typeface="Arial" panose="020B0604020202020204" pitchFamily="34" charset="0"/>
              </a:rPr>
              <a:t>Otto </a:t>
            </a:r>
            <a:r>
              <a:rPr lang="hu-HU" dirty="0">
                <a:latin typeface="Arial" panose="020B0604020202020204" pitchFamily="34" charset="0"/>
                <a:cs typeface="Arial" panose="020B0604020202020204" pitchFamily="34" charset="0"/>
              </a:rPr>
              <a:t>Wagner-villa </a:t>
            </a:r>
            <a:r>
              <a:rPr lang="hu-HU" dirty="0" smtClean="0">
                <a:latin typeface="Arial" panose="020B0604020202020204" pitchFamily="34" charset="0"/>
                <a:cs typeface="Arial" panose="020B0604020202020204" pitchFamily="34" charset="0"/>
              </a:rPr>
              <a:t>1.</a:t>
            </a:r>
          </a:p>
          <a:p>
            <a:r>
              <a:rPr lang="hu-HU" dirty="0" smtClean="0">
                <a:latin typeface="Arial" panose="020B0604020202020204" pitchFamily="34" charset="0"/>
                <a:cs typeface="Arial" panose="020B0604020202020204" pitchFamily="34" charset="0"/>
              </a:rPr>
              <a:t>Bécs </a:t>
            </a:r>
            <a:r>
              <a:rPr lang="hu-HU" dirty="0" err="1" smtClean="0">
                <a:latin typeface="Arial" panose="020B0604020202020204" pitchFamily="34" charset="0"/>
                <a:cs typeface="Arial" panose="020B0604020202020204" pitchFamily="34" charset="0"/>
              </a:rPr>
              <a:t>Hüttelbergstrasse</a:t>
            </a:r>
            <a:endParaRPr lang="hu-HU" dirty="0" smtClean="0">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1886 és 1888 </a:t>
            </a:r>
          </a:p>
        </p:txBody>
      </p:sp>
    </p:spTree>
    <p:extLst>
      <p:ext uri="{BB962C8B-B14F-4D97-AF65-F5344CB8AC3E}">
        <p14:creationId xmlns:p14="http://schemas.microsoft.com/office/powerpoint/2010/main" val="384575859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kép tartalmazhat lakberendezési tárgyakat, szőnyegeket, padlóburkolatokat, oltárépítészetet, épületet, templomot, imát, művészetet, festményt és személy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323528" y="332656"/>
            <a:ext cx="4572000" cy="1200329"/>
          </a:xfrm>
          <a:prstGeom prst="rect">
            <a:avLst/>
          </a:prstGeom>
        </p:spPr>
        <p:txBody>
          <a:bodyPr>
            <a:spAutoFit/>
          </a:bodyPr>
          <a:lstStyle/>
          <a:p>
            <a:r>
              <a:rPr lang="hu-HU" b="1" dirty="0">
                <a:solidFill>
                  <a:srgbClr val="00B050"/>
                </a:solidFill>
                <a:latin typeface="Arial" panose="020B0604020202020204" pitchFamily="34" charset="0"/>
                <a:cs typeface="Arial" panose="020B0604020202020204" pitchFamily="34" charset="0"/>
              </a:rPr>
              <a:t>Otto Wagner </a:t>
            </a:r>
            <a:r>
              <a:rPr lang="hu-HU" dirty="0">
                <a:latin typeface="Arial" panose="020B0604020202020204" pitchFamily="34" charset="0"/>
                <a:cs typeface="Arial" panose="020B0604020202020204" pitchFamily="34" charset="0"/>
              </a:rPr>
              <a:t>(1841 </a:t>
            </a:r>
            <a:r>
              <a:rPr lang="hu-HU" b="1" dirty="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1918)</a:t>
            </a:r>
          </a:p>
          <a:p>
            <a:r>
              <a:rPr lang="hu-HU" dirty="0">
                <a:latin typeface="Arial" panose="020B0604020202020204" pitchFamily="34" charset="0"/>
                <a:cs typeface="Arial" panose="020B0604020202020204" pitchFamily="34" charset="0"/>
              </a:rPr>
              <a:t>Otto Wagner-villa 1.</a:t>
            </a:r>
          </a:p>
          <a:p>
            <a:r>
              <a:rPr lang="hu-HU" dirty="0">
                <a:latin typeface="Arial" panose="020B0604020202020204" pitchFamily="34" charset="0"/>
                <a:cs typeface="Arial" panose="020B0604020202020204" pitchFamily="34" charset="0"/>
              </a:rPr>
              <a:t>Bécs </a:t>
            </a:r>
            <a:r>
              <a:rPr lang="hu-HU" dirty="0" err="1">
                <a:latin typeface="Arial" panose="020B0604020202020204" pitchFamily="34" charset="0"/>
                <a:cs typeface="Arial" panose="020B0604020202020204" pitchFamily="34" charset="0"/>
              </a:rPr>
              <a:t>Hüttelbergstrasse</a:t>
            </a:r>
            <a:endParaRPr lang="hu-HU" dirty="0">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1886 és 1888 </a:t>
            </a:r>
          </a:p>
        </p:txBody>
      </p:sp>
      <p:sp>
        <p:nvSpPr>
          <p:cNvPr id="3" name="Téglalap 2"/>
          <p:cNvSpPr/>
          <p:nvPr/>
        </p:nvSpPr>
        <p:spPr>
          <a:xfrm>
            <a:off x="323528" y="1700807"/>
            <a:ext cx="4104456" cy="4524315"/>
          </a:xfrm>
          <a:prstGeom prst="rect">
            <a:avLst/>
          </a:prstGeom>
        </p:spPr>
        <p:txBody>
          <a:bodyPr wrap="square">
            <a:spAutoFit/>
          </a:bodyPr>
          <a:lstStyle/>
          <a:p>
            <a:r>
              <a:rPr lang="hu-HU" dirty="0">
                <a:latin typeface="Arial" panose="020B0604020202020204" pitchFamily="34" charset="0"/>
                <a:cs typeface="Arial" panose="020B0604020202020204" pitchFamily="34" charset="0"/>
              </a:rPr>
              <a:t>Egy szoba ellenáll a megújulás rétegeinek. Az Adolf Böhm szalon, Otto Wagner egykori műterme, nagyjából olyan maradt, amilyen volt – egy napsütötte portál, ahol az építészet ceruzával és tintával bontakozott ki. Eredeti ólomüveg ablakai, amelyek Ausztria legmagasabbjai a maguk nemében, mozgó zafír- és smaragdmedencéket vetnek az </a:t>
            </a:r>
            <a:r>
              <a:rPr lang="hu-HU" dirty="0" smtClean="0">
                <a:latin typeface="Arial" panose="020B0604020202020204" pitchFamily="34" charset="0"/>
                <a:cs typeface="Arial" panose="020B0604020202020204" pitchFamily="34" charset="0"/>
              </a:rPr>
              <a:t>úgynevezett szecessziós aranyozott falakra.</a:t>
            </a:r>
          </a:p>
          <a:p>
            <a:r>
              <a:rPr lang="hu-HU" dirty="0"/>
              <a:t> A bécsi </a:t>
            </a:r>
            <a:r>
              <a:rPr lang="hu-HU" dirty="0" err="1"/>
              <a:t>fantastikus</a:t>
            </a:r>
            <a:r>
              <a:rPr lang="hu-HU" dirty="0"/>
              <a:t> realisták vezető képviselője, Ernst Fuchs (1930-2015) festő felújította a villát, és megnyitotta a nagyközönség számára.</a:t>
            </a:r>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6361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404664"/>
            <a:ext cx="3061479" cy="1200329"/>
          </a:xfrm>
          <a:prstGeom prst="rect">
            <a:avLst/>
          </a:prstGeom>
        </p:spPr>
        <p:txBody>
          <a:bodyPr wrap="none">
            <a:spAutoFit/>
          </a:bodyPr>
          <a:lstStyle/>
          <a:p>
            <a:r>
              <a:rPr lang="hu-HU" b="1" dirty="0">
                <a:solidFill>
                  <a:srgbClr val="00B050"/>
                </a:solidFill>
                <a:latin typeface="Arial" panose="020B0604020202020204" pitchFamily="34" charset="0"/>
                <a:cs typeface="Arial" panose="020B0604020202020204" pitchFamily="34" charset="0"/>
              </a:rPr>
              <a:t>Otto Wagner </a:t>
            </a:r>
            <a:r>
              <a:rPr lang="hu-HU" dirty="0">
                <a:latin typeface="Arial" panose="020B0604020202020204" pitchFamily="34" charset="0"/>
                <a:cs typeface="Arial" panose="020B0604020202020204" pitchFamily="34" charset="0"/>
              </a:rPr>
              <a:t>(1841 </a:t>
            </a:r>
            <a:r>
              <a:rPr lang="hu-HU" b="1" dirty="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1918</a:t>
            </a:r>
            <a:r>
              <a:rPr lang="hu-HU" dirty="0" smtClean="0">
                <a:latin typeface="Arial" panose="020B0604020202020204" pitchFamily="34" charset="0"/>
                <a:cs typeface="Arial" panose="020B0604020202020204" pitchFamily="34" charset="0"/>
              </a:rPr>
              <a:t>)</a:t>
            </a:r>
          </a:p>
          <a:p>
            <a:r>
              <a:rPr lang="hu-HU" dirty="0" smtClean="0">
                <a:latin typeface="Arial" panose="020B0604020202020204" pitchFamily="34" charset="0"/>
                <a:cs typeface="Arial" panose="020B0604020202020204" pitchFamily="34" charset="0"/>
              </a:rPr>
              <a:t>Otto Wagner villa 2.</a:t>
            </a:r>
          </a:p>
          <a:p>
            <a:r>
              <a:rPr lang="hu-HU" dirty="0" smtClean="0">
                <a:latin typeface="Arial" panose="020B0604020202020204" pitchFamily="34" charset="0"/>
                <a:cs typeface="Arial" panose="020B0604020202020204" pitchFamily="34" charset="0"/>
              </a:rPr>
              <a:t>Bécs </a:t>
            </a:r>
            <a:r>
              <a:rPr lang="hu-HU" dirty="0" err="1"/>
              <a:t>Hüttelbergstrasse</a:t>
            </a:r>
            <a:r>
              <a:rPr lang="hu-HU" dirty="0"/>
              <a:t> 28. </a:t>
            </a:r>
            <a:endParaRPr lang="hu-HU" dirty="0" smtClean="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1912-1913</a:t>
            </a:r>
            <a:endParaRPr lang="hu-HU" dirty="0">
              <a:latin typeface="Arial" panose="020B0604020202020204" pitchFamily="34" charset="0"/>
              <a:cs typeface="Arial" panose="020B0604020202020204" pitchFamily="34" charset="0"/>
            </a:endParaRPr>
          </a:p>
        </p:txBody>
      </p:sp>
      <p:pic>
        <p:nvPicPr>
          <p:cNvPr id="9218" name="Picture 2" descr="Fájl: Otto Wagner zweite Villa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83768" y="1812298"/>
            <a:ext cx="6727602" cy="504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498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183410195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ájl:RumbachFotoThalerTamas1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9617" y="1484784"/>
            <a:ext cx="8787541" cy="5373216"/>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323528" y="162998"/>
            <a:ext cx="3682098" cy="1477328"/>
          </a:xfrm>
          <a:prstGeom prst="rect">
            <a:avLst/>
          </a:prstGeom>
        </p:spPr>
        <p:txBody>
          <a:bodyPr wrap="none">
            <a:spAutoFit/>
          </a:bodyPr>
          <a:lstStyle/>
          <a:p>
            <a:r>
              <a:rPr lang="hu-HU" b="1" dirty="0">
                <a:solidFill>
                  <a:srgbClr val="00B050"/>
                </a:solidFill>
                <a:latin typeface="Arial" panose="020B0604020202020204" pitchFamily="34" charset="0"/>
                <a:cs typeface="Arial" panose="020B0604020202020204" pitchFamily="34" charset="0"/>
              </a:rPr>
              <a:t>Otto Wagner </a:t>
            </a:r>
            <a:r>
              <a:rPr lang="hu-HU" dirty="0">
                <a:latin typeface="Arial" panose="020B0604020202020204" pitchFamily="34" charset="0"/>
                <a:cs typeface="Arial" panose="020B0604020202020204" pitchFamily="34" charset="0"/>
              </a:rPr>
              <a:t>(1841 </a:t>
            </a:r>
            <a:r>
              <a:rPr lang="hu-HU" b="1" dirty="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1918</a:t>
            </a:r>
            <a:r>
              <a:rPr lang="hu-HU" dirty="0" smtClean="0">
                <a:latin typeface="Arial" panose="020B0604020202020204" pitchFamily="34" charset="0"/>
                <a:cs typeface="Arial" panose="020B0604020202020204" pitchFamily="34" charset="0"/>
              </a:rPr>
              <a:t>)</a:t>
            </a:r>
          </a:p>
          <a:p>
            <a:r>
              <a:rPr lang="hu-HU" dirty="0" smtClean="0">
                <a:latin typeface="Arial" panose="020B0604020202020204" pitchFamily="34" charset="0"/>
                <a:cs typeface="Arial" panose="020B0604020202020204" pitchFamily="34" charset="0"/>
              </a:rPr>
              <a:t>Budapest </a:t>
            </a:r>
            <a:r>
              <a:rPr lang="hu-HU" dirty="0"/>
              <a:t> </a:t>
            </a:r>
            <a:r>
              <a:rPr lang="hu-HU" dirty="0" err="1"/>
              <a:t>Rumbach</a:t>
            </a:r>
            <a:r>
              <a:rPr lang="hu-HU" dirty="0"/>
              <a:t> utcai zsinagóga </a:t>
            </a:r>
            <a:endParaRPr lang="hu-HU" dirty="0" smtClean="0"/>
          </a:p>
          <a:p>
            <a:r>
              <a:rPr lang="hu-HU" dirty="0" smtClean="0"/>
              <a:t>1870-1873</a:t>
            </a:r>
          </a:p>
          <a:p>
            <a:r>
              <a:rPr lang="hu-HU" dirty="0" smtClean="0"/>
              <a:t>Romantikus, mór</a:t>
            </a:r>
          </a:p>
          <a:p>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0736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16632"/>
            <a:ext cx="3061479" cy="923330"/>
          </a:xfrm>
          <a:prstGeom prst="rect">
            <a:avLst/>
          </a:prstGeom>
        </p:spPr>
        <p:txBody>
          <a:bodyPr wrap="none">
            <a:spAutoFit/>
          </a:bodyPr>
          <a:lstStyle/>
          <a:p>
            <a:r>
              <a:rPr lang="hu-HU" b="1" dirty="0">
                <a:solidFill>
                  <a:srgbClr val="00B050"/>
                </a:solidFill>
                <a:latin typeface="Arial" panose="020B0604020202020204" pitchFamily="34" charset="0"/>
                <a:cs typeface="Arial" panose="020B0604020202020204" pitchFamily="34" charset="0"/>
              </a:rPr>
              <a:t>Otto Wagner </a:t>
            </a:r>
            <a:r>
              <a:rPr lang="hu-HU" dirty="0">
                <a:latin typeface="Arial" panose="020B0604020202020204" pitchFamily="34" charset="0"/>
                <a:cs typeface="Arial" panose="020B0604020202020204" pitchFamily="34" charset="0"/>
              </a:rPr>
              <a:t>(1841 </a:t>
            </a:r>
            <a:r>
              <a:rPr lang="hu-HU" b="1" dirty="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1918</a:t>
            </a:r>
            <a:r>
              <a:rPr lang="hu-HU" dirty="0" smtClean="0">
                <a:latin typeface="Arial" panose="020B0604020202020204" pitchFamily="34" charset="0"/>
                <a:cs typeface="Arial" panose="020B0604020202020204" pitchFamily="34" charset="0"/>
              </a:rPr>
              <a:t>)</a:t>
            </a:r>
          </a:p>
          <a:p>
            <a:r>
              <a:rPr lang="hu-HU" dirty="0" smtClean="0">
                <a:latin typeface="Arial" panose="020B0604020202020204" pitchFamily="34" charset="0"/>
                <a:cs typeface="Arial" panose="020B0604020202020204" pitchFamily="34" charset="0"/>
              </a:rPr>
              <a:t>Majolika ház</a:t>
            </a:r>
          </a:p>
          <a:p>
            <a:r>
              <a:rPr lang="hu-HU" dirty="0" smtClean="0">
                <a:latin typeface="Arial" panose="020B0604020202020204" pitchFamily="34" charset="0"/>
                <a:cs typeface="Arial" panose="020B0604020202020204" pitchFamily="34" charset="0"/>
              </a:rPr>
              <a:t>1898</a:t>
            </a:r>
            <a:endParaRPr lang="hu-HU" dirty="0">
              <a:latin typeface="Arial" panose="020B0604020202020204" pitchFamily="34" charset="0"/>
              <a:cs typeface="Arial" panose="020B0604020202020204" pitchFamily="34" charset="0"/>
            </a:endParaRPr>
          </a:p>
        </p:txBody>
      </p:sp>
      <p:pic>
        <p:nvPicPr>
          <p:cNvPr id="3" name="Kép 1" descr="Dia23.JPG"/>
          <p:cNvPicPr>
            <a:picLocks noGrp="1" noChangeAspect="1"/>
          </p:cNvPicPr>
          <p:nvPr isPhoto="1"/>
        </p:nvPicPr>
        <p:blipFill>
          <a:blip r:embed="rId2" cstate="email">
            <a:extLst>
              <a:ext uri="{28A0092B-C50C-407E-A947-70E740481C1C}">
                <a14:useLocalDpi xmlns:a14="http://schemas.microsoft.com/office/drawing/2010/main"/>
              </a:ext>
            </a:extLst>
          </a:blip>
          <a:srcRect/>
          <a:stretch>
            <a:fillRect/>
          </a:stretch>
        </p:blipFill>
        <p:spPr bwMode="auto">
          <a:xfrm>
            <a:off x="1115616" y="836712"/>
            <a:ext cx="8028384"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1739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260648"/>
            <a:ext cx="3061479" cy="1200329"/>
          </a:xfrm>
          <a:prstGeom prst="rect">
            <a:avLst/>
          </a:prstGeom>
        </p:spPr>
        <p:txBody>
          <a:bodyPr wrap="none">
            <a:spAutoFit/>
          </a:bodyPr>
          <a:lstStyle/>
          <a:p>
            <a:r>
              <a:rPr lang="hu-HU" b="1" dirty="0">
                <a:solidFill>
                  <a:srgbClr val="00B050"/>
                </a:solidFill>
                <a:latin typeface="Arial" panose="020B0604020202020204" pitchFamily="34" charset="0"/>
                <a:cs typeface="Arial" panose="020B0604020202020204" pitchFamily="34" charset="0"/>
              </a:rPr>
              <a:t>Otto Wagner </a:t>
            </a:r>
            <a:r>
              <a:rPr lang="hu-HU" dirty="0">
                <a:latin typeface="Arial" panose="020B0604020202020204" pitchFamily="34" charset="0"/>
                <a:cs typeface="Arial" panose="020B0604020202020204" pitchFamily="34" charset="0"/>
              </a:rPr>
              <a:t>(1841 </a:t>
            </a:r>
            <a:r>
              <a:rPr lang="hu-HU" b="1" dirty="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1918</a:t>
            </a:r>
            <a:r>
              <a:rPr lang="hu-HU" dirty="0" smtClean="0">
                <a:latin typeface="Arial" panose="020B0604020202020204" pitchFamily="34" charset="0"/>
                <a:cs typeface="Arial" panose="020B0604020202020204" pitchFamily="34" charset="0"/>
              </a:rPr>
              <a:t>)</a:t>
            </a:r>
          </a:p>
          <a:p>
            <a:r>
              <a:rPr lang="hu-HU" dirty="0">
                <a:latin typeface="Arial" panose="020B0604020202020204" pitchFamily="34" charset="0"/>
                <a:cs typeface="Arial" panose="020B0604020202020204" pitchFamily="34" charset="0"/>
              </a:rPr>
              <a:t>Majolika ház</a:t>
            </a:r>
          </a:p>
          <a:p>
            <a:r>
              <a:rPr lang="hu-HU" dirty="0">
                <a:latin typeface="Arial" panose="020B0604020202020204" pitchFamily="34" charset="0"/>
                <a:cs typeface="Arial" panose="020B0604020202020204" pitchFamily="34" charset="0"/>
              </a:rPr>
              <a:t>1898</a:t>
            </a:r>
          </a:p>
          <a:p>
            <a:endParaRPr lang="hu-HU" dirty="0">
              <a:latin typeface="Arial" panose="020B0604020202020204" pitchFamily="34" charset="0"/>
              <a:cs typeface="Arial" panose="020B0604020202020204" pitchFamily="34" charset="0"/>
            </a:endParaRPr>
          </a:p>
        </p:txBody>
      </p:sp>
      <p:pic>
        <p:nvPicPr>
          <p:cNvPr id="10242" name="Picture 2" descr="Fájl:Majolikahaus gesamt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11760" y="834049"/>
            <a:ext cx="6732240" cy="602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87216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210577"/>
            <a:ext cx="2531462" cy="1477328"/>
          </a:xfrm>
          <a:prstGeom prst="rect">
            <a:avLst/>
          </a:prstGeom>
        </p:spPr>
        <p:txBody>
          <a:bodyPr wrap="none">
            <a:spAutoFit/>
          </a:bodyPr>
          <a:lstStyle/>
          <a:p>
            <a:r>
              <a:rPr lang="hu-HU" b="1" dirty="0">
                <a:solidFill>
                  <a:srgbClr val="00B050"/>
                </a:solidFill>
                <a:latin typeface="Arial" panose="020B0604020202020204" pitchFamily="34" charset="0"/>
                <a:cs typeface="Arial" panose="020B0604020202020204" pitchFamily="34" charset="0"/>
              </a:rPr>
              <a:t>Joseph Maria </a:t>
            </a:r>
            <a:r>
              <a:rPr lang="hu-HU" b="1" dirty="0" err="1" smtClean="0">
                <a:solidFill>
                  <a:srgbClr val="00B050"/>
                </a:solidFill>
                <a:latin typeface="Arial" panose="020B0604020202020204" pitchFamily="34" charset="0"/>
                <a:cs typeface="Arial" panose="020B0604020202020204" pitchFamily="34" charset="0"/>
              </a:rPr>
              <a:t>Olbrich</a:t>
            </a:r>
            <a:endParaRPr lang="hu-HU" b="1" dirty="0" smtClean="0">
              <a:solidFill>
                <a:srgbClr val="00B050"/>
              </a:solidFill>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(1867-1908)</a:t>
            </a:r>
          </a:p>
          <a:p>
            <a:r>
              <a:rPr lang="hu-HU" b="1" dirty="0" err="1" smtClean="0">
                <a:solidFill>
                  <a:srgbClr val="FF0000"/>
                </a:solidFill>
                <a:latin typeface="Arial" panose="020B0604020202020204" pitchFamily="34" charset="0"/>
                <a:cs typeface="Arial" panose="020B0604020202020204" pitchFamily="34" charset="0"/>
              </a:rPr>
              <a:t>Sezessionsgebäude</a:t>
            </a:r>
            <a:endParaRPr lang="hu-HU" b="1" dirty="0" smtClean="0">
              <a:solidFill>
                <a:srgbClr val="FF0000"/>
              </a:solidFill>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Bécs</a:t>
            </a:r>
            <a:r>
              <a:rPr lang="hu-HU" dirty="0">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1898</a:t>
            </a:r>
            <a:endParaRPr lang="hu-HU" dirty="0">
              <a:latin typeface="Arial" panose="020B0604020202020204" pitchFamily="34" charset="0"/>
              <a:cs typeface="Arial" panose="020B0604020202020204" pitchFamily="34" charset="0"/>
            </a:endParaRPr>
          </a:p>
          <a:p>
            <a:endParaRPr lang="hu-HU" dirty="0"/>
          </a:p>
        </p:txBody>
      </p:sp>
      <p:pic>
        <p:nvPicPr>
          <p:cNvPr id="14338" name="Picture 2" descr="Bécsi Szecessziós Épület, Josef Maria Olbrich alkotása – A szecesszió építészet ikonj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922" y="1700808"/>
            <a:ext cx="9163922" cy="515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72608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1" descr="Dia18.JPG"/>
          <p:cNvPicPr>
            <a:picLocks noGrp="1" noChangeAspect="1"/>
          </p:cNvPicPr>
          <p:nvPr isPhoto="1"/>
        </p:nvPicPr>
        <p:blipFill>
          <a:blip r:embed="rId2">
            <a:extLst>
              <a:ext uri="{28A0092B-C50C-407E-A947-70E740481C1C}">
                <a14:useLocalDpi xmlns:a14="http://schemas.microsoft.com/office/drawing/2010/main"/>
              </a:ext>
            </a:extLst>
          </a:blip>
          <a:srcRect/>
          <a:stretch>
            <a:fillRect/>
          </a:stretch>
        </p:blipFill>
        <p:spPr bwMode="auto">
          <a:xfrm>
            <a:off x="116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églalap 1"/>
          <p:cNvSpPr/>
          <p:nvPr/>
        </p:nvSpPr>
        <p:spPr>
          <a:xfrm>
            <a:off x="323528" y="908720"/>
            <a:ext cx="4572000" cy="1200329"/>
          </a:xfrm>
          <a:prstGeom prst="rect">
            <a:avLst/>
          </a:prstGeom>
        </p:spPr>
        <p:txBody>
          <a:bodyPr>
            <a:spAutoFit/>
          </a:bodyPr>
          <a:lstStyle/>
          <a:p>
            <a:r>
              <a:rPr lang="hu-HU" b="1" dirty="0">
                <a:solidFill>
                  <a:srgbClr val="00B050"/>
                </a:solidFill>
                <a:latin typeface="Arial" panose="020B0604020202020204" pitchFamily="34" charset="0"/>
                <a:cs typeface="Arial" panose="020B0604020202020204" pitchFamily="34" charset="0"/>
              </a:rPr>
              <a:t>Joseph Maria </a:t>
            </a:r>
            <a:r>
              <a:rPr lang="hu-HU" b="1" dirty="0" err="1">
                <a:solidFill>
                  <a:srgbClr val="00B050"/>
                </a:solidFill>
                <a:latin typeface="Arial" panose="020B0604020202020204" pitchFamily="34" charset="0"/>
                <a:cs typeface="Arial" panose="020B0604020202020204" pitchFamily="34" charset="0"/>
              </a:rPr>
              <a:t>Olbrich</a:t>
            </a:r>
            <a:endParaRPr lang="hu-HU" b="1" dirty="0">
              <a:solidFill>
                <a:srgbClr val="00B050"/>
              </a:solidFill>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(1867-1908)</a:t>
            </a:r>
          </a:p>
          <a:p>
            <a:r>
              <a:rPr lang="hu-HU" b="1" dirty="0" err="1">
                <a:solidFill>
                  <a:srgbClr val="FF0000"/>
                </a:solidFill>
                <a:latin typeface="Arial" panose="020B0604020202020204" pitchFamily="34" charset="0"/>
                <a:cs typeface="Arial" panose="020B0604020202020204" pitchFamily="34" charset="0"/>
              </a:rPr>
              <a:t>Sezessionsgebäude</a:t>
            </a:r>
            <a:endParaRPr lang="hu-HU" b="1" dirty="0">
              <a:solidFill>
                <a:srgbClr val="FF0000"/>
              </a:solidFill>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Bécs, 1898</a:t>
            </a:r>
          </a:p>
        </p:txBody>
      </p:sp>
    </p:spTree>
    <p:extLst>
      <p:ext uri="{BB962C8B-B14F-4D97-AF65-F5344CB8AC3E}">
        <p14:creationId xmlns:p14="http://schemas.microsoft.com/office/powerpoint/2010/main" val="405325244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88640"/>
            <a:ext cx="8784976" cy="923330"/>
          </a:xfrm>
          <a:prstGeom prst="rect">
            <a:avLst/>
          </a:prstGeom>
        </p:spPr>
        <p:txBody>
          <a:bodyPr wrap="square">
            <a:spAutoFit/>
          </a:bodyPr>
          <a:lstStyle/>
          <a:p>
            <a:r>
              <a:rPr lang="hu-HU" b="1" dirty="0">
                <a:solidFill>
                  <a:srgbClr val="00B050"/>
                </a:solidFill>
                <a:latin typeface="Arial" panose="020B0604020202020204" pitchFamily="34" charset="0"/>
                <a:cs typeface="Arial" panose="020B0604020202020204" pitchFamily="34" charset="0"/>
              </a:rPr>
              <a:t>Gustav Klimt</a:t>
            </a:r>
            <a:r>
              <a:rPr lang="hu-HU" dirty="0">
                <a:latin typeface="Arial" panose="020B0604020202020204" pitchFamily="34" charset="0"/>
                <a:cs typeface="Arial" panose="020B0604020202020204" pitchFamily="34" charset="0"/>
              </a:rPr>
              <a:t>: </a:t>
            </a:r>
            <a:r>
              <a:rPr lang="hu-HU" b="1" dirty="0">
                <a:solidFill>
                  <a:srgbClr val="FF0000"/>
                </a:solidFill>
                <a:latin typeface="Arial" panose="020B0604020202020204" pitchFamily="34" charset="0"/>
                <a:cs typeface="Arial" panose="020B0604020202020204" pitchFamily="34" charset="0"/>
              </a:rPr>
              <a:t>Beethoven- </a:t>
            </a:r>
            <a:r>
              <a:rPr lang="hu-HU" b="1" dirty="0" smtClean="0">
                <a:solidFill>
                  <a:srgbClr val="FF0000"/>
                </a:solidFill>
                <a:latin typeface="Arial" panose="020B0604020202020204" pitchFamily="34" charset="0"/>
                <a:cs typeface="Arial" panose="020B0604020202020204" pitchFamily="34" charset="0"/>
              </a:rPr>
              <a:t>fríz</a:t>
            </a:r>
          </a:p>
          <a:p>
            <a:r>
              <a:rPr lang="hu-HU" dirty="0" smtClean="0">
                <a:latin typeface="Arial" panose="020B0604020202020204" pitchFamily="34" charset="0"/>
                <a:cs typeface="Arial" panose="020B0604020202020204" pitchFamily="34" charset="0"/>
              </a:rPr>
              <a:t>Részlet</a:t>
            </a:r>
            <a:r>
              <a:rPr lang="hu-HU" dirty="0">
                <a:latin typeface="Arial" panose="020B0604020202020204" pitchFamily="34" charset="0"/>
                <a:cs typeface="Arial" panose="020B0604020202020204" pitchFamily="34" charset="0"/>
              </a:rPr>
              <a:t>: A lovag és a Költészet csókja, az angyalok kórusa előtt</a:t>
            </a:r>
            <a:br>
              <a:rPr lang="hu-HU" dirty="0">
                <a:latin typeface="Arial" panose="020B0604020202020204" pitchFamily="34" charset="0"/>
                <a:cs typeface="Arial" panose="020B0604020202020204" pitchFamily="34" charset="0"/>
              </a:rPr>
            </a:br>
            <a:r>
              <a:rPr lang="hu-HU" dirty="0">
                <a:latin typeface="Arial" panose="020B0604020202020204" pitchFamily="34" charset="0"/>
                <a:cs typeface="Arial" panose="020B0604020202020204" pitchFamily="34" charset="0"/>
              </a:rPr>
              <a:t>Fotó: </a:t>
            </a:r>
            <a:r>
              <a:rPr lang="hu-HU" dirty="0" err="1">
                <a:latin typeface="Arial" panose="020B0604020202020204" pitchFamily="34" charset="0"/>
                <a:cs typeface="Arial" panose="020B0604020202020204" pitchFamily="34" charset="0"/>
              </a:rPr>
              <a:t>Jorit</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Aust</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Vereinigung</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bildender</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KünstlerInnen</a:t>
            </a:r>
            <a:r>
              <a:rPr lang="hu-HU" dirty="0">
                <a:latin typeface="Arial" panose="020B0604020202020204" pitchFamily="34" charset="0"/>
                <a:cs typeface="Arial" panose="020B0604020202020204" pitchFamily="34" charset="0"/>
              </a:rPr>
              <a:t> Wiener </a:t>
            </a:r>
            <a:r>
              <a:rPr lang="hu-HU" dirty="0" err="1">
                <a:latin typeface="Arial" panose="020B0604020202020204" pitchFamily="34" charset="0"/>
                <a:cs typeface="Arial" panose="020B0604020202020204" pitchFamily="34" charset="0"/>
              </a:rPr>
              <a:t>Secession</a:t>
            </a:r>
            <a:endParaRPr lang="hu-HU"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638862"/>
            <a:ext cx="9144000" cy="484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8898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260648"/>
            <a:ext cx="8568952" cy="5355312"/>
          </a:xfrm>
          <a:prstGeom prst="rect">
            <a:avLst/>
          </a:prstGeom>
        </p:spPr>
        <p:txBody>
          <a:bodyPr wrap="square">
            <a:spAutoFit/>
          </a:bodyPr>
          <a:lstStyle/>
          <a:p>
            <a:r>
              <a:rPr lang="hu-HU" b="1" dirty="0">
                <a:solidFill>
                  <a:srgbClr val="FF0000"/>
                </a:solidFill>
                <a:latin typeface="Arial" panose="020B0604020202020204" pitchFamily="34" charset="0"/>
                <a:cs typeface="Arial" panose="020B0604020202020204" pitchFamily="34" charset="0"/>
              </a:rPr>
              <a:t>Darmstadti Művésztelep, </a:t>
            </a:r>
            <a:r>
              <a:rPr lang="hu-HU" b="1" dirty="0" err="1" smtClean="0">
                <a:solidFill>
                  <a:srgbClr val="FF0000"/>
                </a:solidFill>
                <a:latin typeface="Arial" panose="020B0604020202020204" pitchFamily="34" charset="0"/>
                <a:cs typeface="Arial" panose="020B0604020202020204" pitchFamily="34" charset="0"/>
              </a:rPr>
              <a:t>Mathildenhöhe</a:t>
            </a:r>
            <a:endParaRPr lang="hu-HU" b="1" dirty="0" smtClean="0">
              <a:solidFill>
                <a:srgbClr val="FF0000"/>
              </a:solidFill>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a szecesszió (</a:t>
            </a:r>
            <a:r>
              <a:rPr lang="hu-HU" dirty="0" err="1">
                <a:latin typeface="Arial" panose="020B0604020202020204" pitchFamily="34" charset="0"/>
                <a:cs typeface="Arial" panose="020B0604020202020204" pitchFamily="34" charset="0"/>
              </a:rPr>
              <a:t>Jugendstil</a:t>
            </a:r>
            <a:r>
              <a:rPr lang="hu-HU" dirty="0">
                <a:latin typeface="Arial" panose="020B0604020202020204" pitchFamily="34" charset="0"/>
                <a:cs typeface="Arial" panose="020B0604020202020204" pitchFamily="34" charset="0"/>
              </a:rPr>
              <a:t>) egyik legfontosabb európai központja, amely </a:t>
            </a:r>
            <a:r>
              <a:rPr lang="hu-HU" b="1" dirty="0">
                <a:latin typeface="Arial" panose="020B0604020202020204" pitchFamily="34" charset="0"/>
                <a:cs typeface="Arial" panose="020B0604020202020204" pitchFamily="34" charset="0"/>
              </a:rPr>
              <a:t>2021 óta az UNESCO Világörökség része</a:t>
            </a:r>
            <a:r>
              <a:rPr lang="hu-HU" dirty="0">
                <a:latin typeface="Arial" panose="020B0604020202020204" pitchFamily="34" charset="0"/>
                <a:cs typeface="Arial" panose="020B0604020202020204" pitchFamily="34" charset="0"/>
              </a:rPr>
              <a:t>. </a:t>
            </a:r>
            <a:endParaRPr lang="hu-HU" dirty="0" smtClean="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A </a:t>
            </a:r>
            <a:r>
              <a:rPr lang="hu-HU" dirty="0">
                <a:latin typeface="Arial" panose="020B0604020202020204" pitchFamily="34" charset="0"/>
                <a:cs typeface="Arial" panose="020B0604020202020204" pitchFamily="34" charset="0"/>
              </a:rPr>
              <a:t>dombtetőn elhelyezkedő művésztelepet 1899-ben alapította </a:t>
            </a:r>
            <a:r>
              <a:rPr lang="hu-HU" dirty="0" smtClean="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Ernst </a:t>
            </a:r>
            <a:r>
              <a:rPr lang="hu-HU" b="1" dirty="0">
                <a:latin typeface="Arial" panose="020B0604020202020204" pitchFamily="34" charset="0"/>
                <a:cs typeface="Arial" panose="020B0604020202020204" pitchFamily="34" charset="0"/>
              </a:rPr>
              <a:t>Ludwig </a:t>
            </a:r>
            <a:r>
              <a:rPr lang="hu-HU" dirty="0" err="1" smtClean="0">
                <a:latin typeface="Arial" panose="020B0604020202020204" pitchFamily="34" charset="0"/>
                <a:cs typeface="Arial" panose="020B0604020202020204" pitchFamily="34" charset="0"/>
              </a:rPr>
              <a:t>hesseni</a:t>
            </a:r>
            <a:r>
              <a:rPr lang="hu-HU" dirty="0" smtClean="0">
                <a:latin typeface="Arial" panose="020B0604020202020204" pitchFamily="34" charset="0"/>
                <a:cs typeface="Arial" panose="020B0604020202020204" pitchFamily="34" charset="0"/>
              </a:rPr>
              <a:t> nagyherceg.</a:t>
            </a:r>
            <a:r>
              <a:rPr lang="hu-HU" dirty="0">
                <a:latin typeface="Arial" panose="020B0604020202020204" pitchFamily="34" charset="0"/>
                <a:cs typeface="Arial" panose="020B0604020202020204" pitchFamily="34" charset="0"/>
              </a:rPr>
              <a:t> </a:t>
            </a:r>
            <a:endParaRPr lang="hu-HU" dirty="0" smtClean="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A nagyrészt mecénások által finanszírozott </a:t>
            </a:r>
            <a:r>
              <a:rPr lang="hu-HU" dirty="0">
                <a:latin typeface="Arial" panose="020B0604020202020204" pitchFamily="34" charset="0"/>
                <a:cs typeface="Arial" panose="020B0604020202020204" pitchFamily="34" charset="0"/>
              </a:rPr>
              <a:t>művészcsoport </a:t>
            </a:r>
            <a:r>
              <a:rPr lang="hu-HU" dirty="0" smtClean="0">
                <a:latin typeface="Arial" panose="020B0604020202020204" pitchFamily="34" charset="0"/>
                <a:cs typeface="Arial" panose="020B0604020202020204" pitchFamily="34" charset="0"/>
              </a:rPr>
              <a:t>1899 </a:t>
            </a:r>
            <a:r>
              <a:rPr lang="hu-HU" dirty="0">
                <a:latin typeface="Arial" panose="020B0604020202020204" pitchFamily="34" charset="0"/>
                <a:cs typeface="Arial" panose="020B0604020202020204" pitchFamily="34" charset="0"/>
              </a:rPr>
              <a:t>és 1914 között </a:t>
            </a:r>
            <a:r>
              <a:rPr lang="hu-HU" dirty="0" smtClean="0">
                <a:latin typeface="Arial" panose="020B0604020202020204" pitchFamily="34" charset="0"/>
                <a:cs typeface="Arial" panose="020B0604020202020204" pitchFamily="34" charset="0"/>
              </a:rPr>
              <a:t>dolgozott  együtt,  az ide tervezett épületekben, ahol együtt is</a:t>
            </a:r>
            <a:r>
              <a:rPr lang="hu-HU" dirty="0">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éltek.</a:t>
            </a:r>
          </a:p>
          <a:p>
            <a:r>
              <a:rPr lang="hu-HU" dirty="0">
                <a:latin typeface="Arial" panose="020B0604020202020204" pitchFamily="34" charset="0"/>
                <a:cs typeface="Arial" panose="020B0604020202020204" pitchFamily="34" charset="0"/>
              </a:rPr>
              <a:t>Olyan neves alkotók villái találhatók itt, mint </a:t>
            </a:r>
            <a:r>
              <a:rPr lang="hu-HU" b="1" dirty="0">
                <a:latin typeface="Arial" panose="020B0604020202020204" pitchFamily="34" charset="0"/>
                <a:cs typeface="Arial" panose="020B0604020202020204" pitchFamily="34" charset="0"/>
              </a:rPr>
              <a:t>Joseph Maria </a:t>
            </a:r>
            <a:r>
              <a:rPr lang="hu-HU" b="1" dirty="0" err="1">
                <a:latin typeface="Arial" panose="020B0604020202020204" pitchFamily="34" charset="0"/>
                <a:cs typeface="Arial" panose="020B0604020202020204" pitchFamily="34" charset="0"/>
              </a:rPr>
              <a:t>Olbrich</a:t>
            </a:r>
            <a:r>
              <a:rPr lang="hu-HU" dirty="0">
                <a:latin typeface="Arial" panose="020B0604020202020204" pitchFamily="34" charset="0"/>
                <a:cs typeface="Arial" panose="020B0604020202020204" pitchFamily="34" charset="0"/>
              </a:rPr>
              <a:t> (a telep fő tervezője) vagy </a:t>
            </a:r>
            <a:r>
              <a:rPr lang="hu-HU" b="1" dirty="0">
                <a:latin typeface="Arial" panose="020B0604020202020204" pitchFamily="34" charset="0"/>
                <a:cs typeface="Arial" panose="020B0604020202020204" pitchFamily="34" charset="0"/>
              </a:rPr>
              <a:t>Peter </a:t>
            </a:r>
            <a:r>
              <a:rPr lang="hu-HU" b="1" dirty="0" err="1">
                <a:latin typeface="Arial" panose="020B0604020202020204" pitchFamily="34" charset="0"/>
                <a:cs typeface="Arial" panose="020B0604020202020204" pitchFamily="34" charset="0"/>
              </a:rPr>
              <a:t>Behrens</a:t>
            </a:r>
            <a:r>
              <a:rPr lang="hu-HU" dirty="0" smtClean="0">
                <a:latin typeface="Arial" panose="020B0604020202020204" pitchFamily="34" charset="0"/>
                <a:cs typeface="Arial" panose="020B0604020202020204" pitchFamily="34" charset="0"/>
              </a:rPr>
              <a:t>.</a:t>
            </a:r>
          </a:p>
          <a:p>
            <a:endParaRPr lang="hu-HU" dirty="0" smtClean="0">
              <a:latin typeface="Arial" panose="020B0604020202020204" pitchFamily="34" charset="0"/>
              <a:cs typeface="Arial" panose="020B0604020202020204" pitchFamily="34" charset="0"/>
            </a:endParaRPr>
          </a:p>
          <a:p>
            <a:r>
              <a:rPr lang="hu-HU" b="1" dirty="0" smtClean="0">
                <a:solidFill>
                  <a:srgbClr val="FF0000"/>
                </a:solidFill>
                <a:latin typeface="Arial" panose="020B0604020202020204" pitchFamily="34" charset="0"/>
                <a:cs typeface="Arial" panose="020B0604020202020204" pitchFamily="34" charset="0"/>
              </a:rPr>
              <a:t>„Ernst Ludwig-ház"</a:t>
            </a:r>
            <a:r>
              <a:rPr lang="hu-HU" dirty="0" smtClean="0">
                <a:latin typeface="Arial" panose="020B0604020202020204" pitchFamily="34" charset="0"/>
                <a:cs typeface="Arial" panose="020B0604020202020204" pitchFamily="34" charset="0"/>
              </a:rPr>
              <a:t> portálja:</a:t>
            </a:r>
          </a:p>
          <a:p>
            <a:r>
              <a:rPr lang="hu-HU" dirty="0" smtClean="0">
                <a:latin typeface="Arial" panose="020B0604020202020204" pitchFamily="34" charset="0"/>
                <a:cs typeface="Arial" panose="020B0604020202020204" pitchFamily="34" charset="0"/>
              </a:rPr>
              <a:t>Közös műteremként építették</a:t>
            </a:r>
          </a:p>
          <a:p>
            <a:r>
              <a:rPr lang="hu-HU" dirty="0" err="1" smtClean="0">
                <a:latin typeface="Arial" panose="020B0604020202020204" pitchFamily="34" charset="0"/>
                <a:cs typeface="Arial" panose="020B0604020202020204" pitchFamily="34" charset="0"/>
              </a:rPr>
              <a:t>Olbrich</a:t>
            </a:r>
            <a:r>
              <a:rPr lang="hu-HU" dirty="0" smtClean="0">
                <a:latin typeface="Arial" panose="020B0604020202020204" pitchFamily="34" charset="0"/>
                <a:cs typeface="Arial" panose="020B0604020202020204" pitchFamily="34" charset="0"/>
              </a:rPr>
              <a:t> tervei alapján.</a:t>
            </a:r>
          </a:p>
          <a:p>
            <a:r>
              <a:rPr lang="hu-HU" dirty="0">
                <a:latin typeface="Arial" panose="020B0604020202020204" pitchFamily="34" charset="0"/>
                <a:cs typeface="Arial" panose="020B0604020202020204" pitchFamily="34" charset="0"/>
              </a:rPr>
              <a:t> A bejáratot két hat méter </a:t>
            </a:r>
            <a:endParaRPr lang="hu-HU" dirty="0" smtClean="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magas </a:t>
            </a:r>
            <a:r>
              <a:rPr lang="hu-HU" dirty="0">
                <a:latin typeface="Arial" panose="020B0604020202020204" pitchFamily="34" charset="0"/>
                <a:cs typeface="Arial" panose="020B0604020202020204" pitchFamily="34" charset="0"/>
              </a:rPr>
              <a:t>szobor, </a:t>
            </a:r>
            <a:r>
              <a:rPr lang="hu-HU" dirty="0" smtClean="0">
                <a:latin typeface="Arial" panose="020B0604020202020204" pitchFamily="34" charset="0"/>
                <a:cs typeface="Arial" panose="020B0604020202020204" pitchFamily="34" charset="0"/>
              </a:rPr>
              <a:t>a</a:t>
            </a:r>
          </a:p>
          <a:p>
            <a:r>
              <a:rPr lang="hu-HU" dirty="0" smtClean="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"Férfi és nő" vagy </a:t>
            </a:r>
            <a:r>
              <a:rPr lang="hu-HU" dirty="0" smtClean="0">
                <a:latin typeface="Arial" panose="020B0604020202020204" pitchFamily="34" charset="0"/>
                <a:cs typeface="Arial" panose="020B0604020202020204" pitchFamily="34" charset="0"/>
              </a:rPr>
              <a:t>az</a:t>
            </a:r>
          </a:p>
          <a:p>
            <a:r>
              <a:rPr lang="hu-HU" dirty="0" smtClean="0">
                <a:latin typeface="Arial" panose="020B0604020202020204" pitchFamily="34" charset="0"/>
                <a:cs typeface="Arial" panose="020B0604020202020204" pitchFamily="34" charset="0"/>
              </a:rPr>
              <a:t>"</a:t>
            </a:r>
            <a:r>
              <a:rPr lang="hu-HU" dirty="0">
                <a:latin typeface="Arial" panose="020B0604020202020204" pitchFamily="34" charset="0"/>
                <a:cs typeface="Arial" panose="020B0604020202020204" pitchFamily="34" charset="0"/>
              </a:rPr>
              <a:t>Erő és szépség" szegélyezi</a:t>
            </a:r>
            <a:r>
              <a:rPr lang="hu-HU" dirty="0" smtClean="0">
                <a:latin typeface="Arial" panose="020B0604020202020204" pitchFamily="34" charset="0"/>
                <a:cs typeface="Arial" panose="020B0604020202020204" pitchFamily="34" charset="0"/>
              </a:rPr>
              <a:t>,</a:t>
            </a:r>
          </a:p>
          <a:p>
            <a:r>
              <a:rPr lang="hu-HU" dirty="0" smtClean="0">
                <a:latin typeface="Arial" panose="020B0604020202020204" pitchFamily="34" charset="0"/>
                <a:cs typeface="Arial" panose="020B0604020202020204" pitchFamily="34" charset="0"/>
              </a:rPr>
              <a:t>amelyek </a:t>
            </a:r>
            <a:r>
              <a:rPr lang="hu-HU" dirty="0">
                <a:latin typeface="Arial" panose="020B0604020202020204" pitchFamily="34" charset="0"/>
                <a:cs typeface="Arial" panose="020B0604020202020204" pitchFamily="34" charset="0"/>
              </a:rPr>
              <a:t>Ludwig </a:t>
            </a:r>
            <a:r>
              <a:rPr lang="hu-HU" dirty="0" err="1" smtClean="0">
                <a:latin typeface="Arial" panose="020B0604020202020204" pitchFamily="34" charset="0"/>
                <a:cs typeface="Arial" panose="020B0604020202020204" pitchFamily="34" charset="0"/>
              </a:rPr>
              <a:t>Habich</a:t>
            </a:r>
            <a:endParaRPr lang="hu-HU" dirty="0" smtClean="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alkotásai</a:t>
            </a:r>
            <a:r>
              <a:rPr lang="hu-HU" dirty="0">
                <a:latin typeface="Arial" panose="020B0604020202020204" pitchFamily="34" charset="0"/>
                <a:cs typeface="Arial" panose="020B0604020202020204" pitchFamily="34" charset="0"/>
              </a:rPr>
              <a:t>.</a:t>
            </a:r>
          </a:p>
        </p:txBody>
      </p:sp>
      <p:pic>
        <p:nvPicPr>
          <p:cNvPr id="4" name="Kép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0288" y="2938303"/>
            <a:ext cx="5886905" cy="3919697"/>
          </a:xfrm>
          <a:prstGeom prst="rect">
            <a:avLst/>
          </a:prstGeom>
        </p:spPr>
      </p:pic>
    </p:spTree>
    <p:extLst>
      <p:ext uri="{BB962C8B-B14F-4D97-AF65-F5344CB8AC3E}">
        <p14:creationId xmlns:p14="http://schemas.microsoft.com/office/powerpoint/2010/main" val="52064447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21890"/>
            <a:ext cx="9144000" cy="4701540"/>
          </a:xfrm>
          <a:prstGeom prst="rect">
            <a:avLst/>
          </a:prstGeom>
        </p:spPr>
      </p:pic>
      <p:sp>
        <p:nvSpPr>
          <p:cNvPr id="3" name="Téglalap 2"/>
          <p:cNvSpPr/>
          <p:nvPr/>
        </p:nvSpPr>
        <p:spPr>
          <a:xfrm>
            <a:off x="683568" y="476672"/>
            <a:ext cx="7560840" cy="369332"/>
          </a:xfrm>
          <a:prstGeom prst="rect">
            <a:avLst/>
          </a:prstGeom>
        </p:spPr>
        <p:txBody>
          <a:bodyPr wrap="square">
            <a:spAutoFit/>
          </a:bodyPr>
          <a:lstStyle/>
          <a:p>
            <a:r>
              <a:rPr lang="hu-HU" dirty="0">
                <a:latin typeface="Arial" panose="020B0604020202020204" pitchFamily="34" charset="0"/>
                <a:cs typeface="Arial" panose="020B0604020202020204" pitchFamily="34" charset="0"/>
              </a:rPr>
              <a:t>A művésztelep </a:t>
            </a:r>
            <a:r>
              <a:rPr lang="hu-HU" dirty="0" err="1">
                <a:latin typeface="Arial" panose="020B0604020202020204" pitchFamily="34" charset="0"/>
                <a:cs typeface="Arial" panose="020B0604020202020204" pitchFamily="34" charset="0"/>
              </a:rPr>
              <a:t>kiállítóépülete</a:t>
            </a:r>
            <a:r>
              <a:rPr lang="hu-HU" dirty="0">
                <a:latin typeface="Arial" panose="020B0604020202020204" pitchFamily="34" charset="0"/>
                <a:cs typeface="Arial" panose="020B0604020202020204" pitchFamily="34" charset="0"/>
              </a:rPr>
              <a:t> és az Esküvői torony</a:t>
            </a:r>
          </a:p>
        </p:txBody>
      </p:sp>
      <p:pic>
        <p:nvPicPr>
          <p:cNvPr id="4" name="Kép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4096871" cy="6858000"/>
          </a:xfrm>
          <a:prstGeom prst="rect">
            <a:avLst/>
          </a:prstGeom>
        </p:spPr>
      </p:pic>
    </p:spTree>
    <p:extLst>
      <p:ext uri="{BB962C8B-B14F-4D97-AF65-F5344CB8AC3E}">
        <p14:creationId xmlns:p14="http://schemas.microsoft.com/office/powerpoint/2010/main" val="144374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7664" y="1162424"/>
            <a:ext cx="7596336" cy="5693041"/>
          </a:xfrm>
          <a:prstGeom prst="rect">
            <a:avLst/>
          </a:prstGeom>
        </p:spPr>
      </p:pic>
      <p:sp>
        <p:nvSpPr>
          <p:cNvPr id="3" name="Téglalap 2"/>
          <p:cNvSpPr/>
          <p:nvPr/>
        </p:nvSpPr>
        <p:spPr>
          <a:xfrm>
            <a:off x="251520" y="260648"/>
            <a:ext cx="4572000" cy="1200329"/>
          </a:xfrm>
          <a:prstGeom prst="rect">
            <a:avLst/>
          </a:prstGeom>
        </p:spPr>
        <p:txBody>
          <a:bodyPr>
            <a:spAutoFit/>
          </a:bodyPr>
          <a:lstStyle/>
          <a:p>
            <a:r>
              <a:rPr lang="hu-HU" b="1" dirty="0">
                <a:solidFill>
                  <a:srgbClr val="00B050"/>
                </a:solidFill>
                <a:latin typeface="Arial" panose="020B0604020202020204" pitchFamily="34" charset="0"/>
                <a:cs typeface="Arial" panose="020B0604020202020204" pitchFamily="34" charset="0"/>
              </a:rPr>
              <a:t>Joseph Maria </a:t>
            </a:r>
            <a:r>
              <a:rPr lang="hu-HU" b="1" dirty="0" err="1">
                <a:solidFill>
                  <a:srgbClr val="00B050"/>
                </a:solidFill>
                <a:latin typeface="Arial" panose="020B0604020202020204" pitchFamily="34" charset="0"/>
                <a:cs typeface="Arial" panose="020B0604020202020204" pitchFamily="34" charset="0"/>
              </a:rPr>
              <a:t>Olbrich</a:t>
            </a:r>
            <a:endParaRPr lang="hu-HU" b="1" dirty="0">
              <a:solidFill>
                <a:srgbClr val="00B050"/>
              </a:solidFill>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(1867-1908)</a:t>
            </a:r>
          </a:p>
          <a:p>
            <a:r>
              <a:rPr lang="hu-HU" b="1" dirty="0" err="1" smtClean="0">
                <a:solidFill>
                  <a:srgbClr val="FF0000"/>
                </a:solidFill>
                <a:latin typeface="Arial" panose="020B0604020202020204" pitchFamily="34" charset="0"/>
                <a:cs typeface="Arial" panose="020B0604020202020204" pitchFamily="34" charset="0"/>
              </a:rPr>
              <a:t>Olbrich-ház</a:t>
            </a:r>
            <a:endParaRPr lang="hu-HU" b="1" dirty="0">
              <a:solidFill>
                <a:srgbClr val="FF0000"/>
              </a:solidFill>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1900-1901</a:t>
            </a:r>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337883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Fájl:Darmstadt-Mathildenhoehweg 2005-03-3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4081" y="1111970"/>
            <a:ext cx="7781387" cy="5836041"/>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79512" y="188640"/>
            <a:ext cx="4572000" cy="923330"/>
          </a:xfrm>
          <a:prstGeom prst="rect">
            <a:avLst/>
          </a:prstGeom>
        </p:spPr>
        <p:txBody>
          <a:bodyPr>
            <a:spAutoFit/>
          </a:bodyPr>
          <a:lstStyle/>
          <a:p>
            <a:r>
              <a:rPr lang="hu-HU" b="1" dirty="0">
                <a:solidFill>
                  <a:srgbClr val="00B050"/>
                </a:solidFill>
                <a:latin typeface="Arial" panose="020B0604020202020204" pitchFamily="34" charset="0"/>
                <a:cs typeface="Arial" panose="020B0604020202020204" pitchFamily="34" charset="0"/>
              </a:rPr>
              <a:t>Joseph Maria </a:t>
            </a:r>
            <a:r>
              <a:rPr lang="hu-HU" b="1" dirty="0" err="1">
                <a:solidFill>
                  <a:srgbClr val="00B050"/>
                </a:solidFill>
                <a:latin typeface="Arial" panose="020B0604020202020204" pitchFamily="34" charset="0"/>
                <a:cs typeface="Arial" panose="020B0604020202020204" pitchFamily="34" charset="0"/>
              </a:rPr>
              <a:t>Olbrich</a:t>
            </a:r>
            <a:endParaRPr lang="hu-HU" b="1" dirty="0">
              <a:solidFill>
                <a:srgbClr val="00B050"/>
              </a:solidFill>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(1867-1908</a:t>
            </a:r>
            <a:r>
              <a:rPr lang="hu-HU" b="1" dirty="0" smtClean="0">
                <a:latin typeface="Arial" panose="020B0604020202020204" pitchFamily="34" charset="0"/>
                <a:cs typeface="Arial" panose="020B0604020202020204" pitchFamily="34" charset="0"/>
              </a:rPr>
              <a:t>)</a:t>
            </a:r>
          </a:p>
          <a:p>
            <a:r>
              <a:rPr lang="hu-HU" dirty="0">
                <a:solidFill>
                  <a:srgbClr val="FF0000"/>
                </a:solidFill>
                <a:latin typeface="Arial" panose="020B0604020202020204" pitchFamily="34" charset="0"/>
                <a:cs typeface="Arial" panose="020B0604020202020204" pitchFamily="34" charset="0"/>
              </a:rPr>
              <a:t>Wilhelm </a:t>
            </a:r>
            <a:r>
              <a:rPr lang="hu-HU" dirty="0" err="1">
                <a:solidFill>
                  <a:srgbClr val="FF0000"/>
                </a:solidFill>
                <a:latin typeface="Arial" panose="020B0604020202020204" pitchFamily="34" charset="0"/>
                <a:cs typeface="Arial" panose="020B0604020202020204" pitchFamily="34" charset="0"/>
              </a:rPr>
              <a:t>Deiters-ház</a:t>
            </a:r>
            <a:endParaRPr lang="hu-HU"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49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332656"/>
            <a:ext cx="8640960" cy="6186309"/>
          </a:xfrm>
          <a:prstGeom prst="rect">
            <a:avLst/>
          </a:prstGeom>
        </p:spPr>
        <p:txBody>
          <a:bodyPr wrap="square">
            <a:spAutoFit/>
          </a:bodyPr>
          <a:lstStyle/>
          <a:p>
            <a:r>
              <a:rPr lang="hu-HU" sz="2000" b="1" dirty="0">
                <a:solidFill>
                  <a:srgbClr val="00B050"/>
                </a:solidFill>
                <a:latin typeface="Arial" panose="020B0604020202020204" pitchFamily="34" charset="0"/>
                <a:cs typeface="Arial" panose="020B0604020202020204" pitchFamily="34" charset="0"/>
              </a:rPr>
              <a:t>A Chicagói Iskola (1880-as – 1890-es évek</a:t>
            </a:r>
            <a:r>
              <a:rPr lang="hu-HU" sz="2000" b="1" dirty="0" smtClean="0">
                <a:solidFill>
                  <a:srgbClr val="00B050"/>
                </a:solidFill>
                <a:latin typeface="Arial" panose="020B0604020202020204" pitchFamily="34" charset="0"/>
                <a:cs typeface="Arial" panose="020B0604020202020204" pitchFamily="34" charset="0"/>
              </a:rPr>
              <a:t>)</a:t>
            </a:r>
          </a:p>
          <a:p>
            <a:endParaRPr lang="hu-HU" dirty="0">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Miközben Európában a mérnöki építészet megmaradt a funkcionális terek (hidak, csarnokok) szintjén, az Egyesült Államokban, közelebbről Chicagóban, ez a technológia betört a városközpontokba, és létrehozta a </a:t>
            </a:r>
            <a:r>
              <a:rPr lang="hu-HU" b="1" dirty="0">
                <a:latin typeface="Arial" panose="020B0604020202020204" pitchFamily="34" charset="0"/>
                <a:cs typeface="Arial" panose="020B0604020202020204" pitchFamily="34" charset="0"/>
              </a:rPr>
              <a:t>felhőkarcolót</a:t>
            </a:r>
            <a:r>
              <a:rPr lang="hu-HU" dirty="0" smtClean="0">
                <a:latin typeface="Arial" panose="020B0604020202020204" pitchFamily="34" charset="0"/>
                <a:cs typeface="Arial" panose="020B0604020202020204" pitchFamily="34" charset="0"/>
              </a:rPr>
              <a:t>.</a:t>
            </a:r>
          </a:p>
          <a:p>
            <a:pPr lvl="0"/>
            <a:r>
              <a:rPr lang="hu-HU" b="1" dirty="0">
                <a:latin typeface="Arial" panose="020B0604020202020204" pitchFamily="34" charset="0"/>
                <a:cs typeface="Arial" panose="020B0604020202020204" pitchFamily="34" charset="0"/>
              </a:rPr>
              <a:t>Az 1871-es nagy chicagói tűzvész:</a:t>
            </a:r>
            <a:r>
              <a:rPr lang="hu-HU" dirty="0">
                <a:latin typeface="Arial" panose="020B0604020202020204" pitchFamily="34" charset="0"/>
                <a:cs typeface="Arial" panose="020B0604020202020204" pitchFamily="34" charset="0"/>
              </a:rPr>
              <a:t> A városközpont teljesen leégett, így hatalmas terület szabadult fel az újépítések számára.</a:t>
            </a:r>
          </a:p>
          <a:p>
            <a:pPr lvl="0"/>
            <a:r>
              <a:rPr lang="hu-HU" b="1" dirty="0">
                <a:latin typeface="Arial" panose="020B0604020202020204" pitchFamily="34" charset="0"/>
                <a:cs typeface="Arial" panose="020B0604020202020204" pitchFamily="34" charset="0"/>
              </a:rPr>
              <a:t>Gazdasági nyomás:</a:t>
            </a:r>
            <a:r>
              <a:rPr lang="hu-HU" dirty="0">
                <a:latin typeface="Arial" panose="020B0604020202020204" pitchFamily="34" charset="0"/>
                <a:cs typeface="Arial" panose="020B0604020202020204" pitchFamily="34" charset="0"/>
              </a:rPr>
              <a:t> Chicago a vasút és a kereskedelem csomópontjaként robbanásszerűen fejlődött. A belvárosi telekárak az égbe szöktek, így a telkeket csak vertikálisan, azaz felfelé terjeszkedve lehetett gazdaságosan kihasználni.</a:t>
            </a:r>
          </a:p>
          <a:p>
            <a:r>
              <a:rPr lang="hu-HU" b="1" dirty="0">
                <a:latin typeface="Arial" panose="020B0604020202020204" pitchFamily="34" charset="0"/>
                <a:cs typeface="Arial" panose="020B0604020202020204" pitchFamily="34" charset="0"/>
              </a:rPr>
              <a:t>Struktúra és Szerkezet: A „</a:t>
            </a:r>
            <a:r>
              <a:rPr lang="hu-HU" b="1" dirty="0" err="1">
                <a:latin typeface="Arial" panose="020B0604020202020204" pitchFamily="34" charset="0"/>
                <a:cs typeface="Arial" panose="020B0604020202020204" pitchFamily="34" charset="0"/>
              </a:rPr>
              <a:t>Skeleton-váz</a:t>
            </a:r>
            <a:r>
              <a:rPr lang="hu-HU" b="1" dirty="0">
                <a:latin typeface="Arial" panose="020B0604020202020204" pitchFamily="34" charset="0"/>
                <a:cs typeface="Arial" panose="020B0604020202020204" pitchFamily="34" charset="0"/>
              </a:rPr>
              <a:t>”</a:t>
            </a:r>
            <a:endParaRPr lang="hu-HU" dirty="0">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A chicagói iskola legnagyobb vívmánya a </a:t>
            </a:r>
            <a:r>
              <a:rPr lang="hu-HU" b="1" dirty="0">
                <a:latin typeface="Arial" panose="020B0604020202020204" pitchFamily="34" charset="0"/>
                <a:cs typeface="Arial" panose="020B0604020202020204" pitchFamily="34" charset="0"/>
              </a:rPr>
              <a:t>belső acélvázas szerkezet (Steel </a:t>
            </a:r>
            <a:r>
              <a:rPr lang="hu-HU" b="1" dirty="0" err="1">
                <a:latin typeface="Arial" panose="020B0604020202020204" pitchFamily="34" charset="0"/>
                <a:cs typeface="Arial" panose="020B0604020202020204" pitchFamily="34" charset="0"/>
              </a:rPr>
              <a:t>frame</a:t>
            </a:r>
            <a:r>
              <a:rPr lang="hu-HU" b="1" dirty="0">
                <a:latin typeface="Arial" panose="020B0604020202020204" pitchFamily="34" charset="0"/>
                <a:cs typeface="Arial" panose="020B0604020202020204" pitchFamily="34" charset="0"/>
              </a:rPr>
              <a:t>)</a:t>
            </a:r>
            <a:r>
              <a:rPr lang="hu-HU" dirty="0">
                <a:latin typeface="Arial" panose="020B0604020202020204" pitchFamily="34" charset="0"/>
                <a:cs typeface="Arial" panose="020B0604020202020204" pitchFamily="34" charset="0"/>
              </a:rPr>
              <a:t> kifejlesztése volt.</a:t>
            </a:r>
            <a:br>
              <a:rPr lang="hu-HU" dirty="0">
                <a:latin typeface="Arial" panose="020B0604020202020204" pitchFamily="34" charset="0"/>
                <a:cs typeface="Arial" panose="020B0604020202020204" pitchFamily="34" charset="0"/>
              </a:rPr>
            </a:br>
            <a:r>
              <a:rPr lang="hu-HU" dirty="0">
                <a:latin typeface="Arial" panose="020B0604020202020204" pitchFamily="34" charset="0"/>
                <a:cs typeface="Arial" panose="020B0604020202020204" pitchFamily="34" charset="0"/>
              </a:rPr>
              <a:t>A hagyományos épületeknél a falak tartják a tetőt (ezért minél magasabb egy ház, annál vastagabb alsó falakra van szükség). A chicagói mérnökök a terhet áttették egy belső acéloszlopokból és gerendákból álló "csontvázra".</a:t>
            </a:r>
          </a:p>
          <a:p>
            <a:r>
              <a:rPr lang="hu-HU" b="1" dirty="0">
                <a:latin typeface="Arial" panose="020B0604020202020204" pitchFamily="34" charset="0"/>
                <a:cs typeface="Arial" panose="020B0604020202020204" pitchFamily="34" charset="0"/>
              </a:rPr>
              <a:t>A forma elmélete: Louis Sullivan</a:t>
            </a:r>
            <a:endParaRPr lang="hu-HU" dirty="0">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Louis Sullivan, az iskola legfontosabb teoretikusa fogalmazta meg a modern építészet alapvetését: </a:t>
            </a:r>
            <a:r>
              <a:rPr lang="hu-HU" b="1" dirty="0">
                <a:latin typeface="Arial" panose="020B0604020202020204" pitchFamily="34" charset="0"/>
                <a:cs typeface="Arial" panose="020B0604020202020204" pitchFamily="34" charset="0"/>
              </a:rPr>
              <a:t>„</a:t>
            </a:r>
            <a:r>
              <a:rPr lang="hu-HU" b="1" dirty="0" err="1">
                <a:latin typeface="Arial" panose="020B0604020202020204" pitchFamily="34" charset="0"/>
                <a:cs typeface="Arial" panose="020B0604020202020204" pitchFamily="34" charset="0"/>
              </a:rPr>
              <a:t>Form</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follows</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function</a:t>
            </a:r>
            <a:r>
              <a:rPr lang="hu-HU" b="1" dirty="0">
                <a:latin typeface="Arial" panose="020B0604020202020204" pitchFamily="34" charset="0"/>
                <a:cs typeface="Arial" panose="020B0604020202020204" pitchFamily="34" charset="0"/>
              </a:rPr>
              <a:t>” (A forma követi a funkciót)</a:t>
            </a:r>
            <a:r>
              <a:rPr lang="hu-HU" dirty="0">
                <a:latin typeface="Arial" panose="020B0604020202020204" pitchFamily="34" charset="0"/>
                <a:cs typeface="Arial" panose="020B0604020202020204" pitchFamily="34" charset="0"/>
              </a:rPr>
              <a:t>. Kijelentette, hogy egy magas irodaháznak büszkén vállalnia kell a magasságát, és nem szabad úgy kinéznie, mintha egymásra pakolt reneszánsz palotákból állna.</a:t>
            </a:r>
          </a:p>
          <a:p>
            <a:endParaRPr lang="hu-HU" dirty="0"/>
          </a:p>
        </p:txBody>
      </p:sp>
    </p:spTree>
    <p:extLst>
      <p:ext uri="{BB962C8B-B14F-4D97-AF65-F5344CB8AC3E}">
        <p14:creationId xmlns:p14="http://schemas.microsoft.com/office/powerpoint/2010/main" val="5212901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ájl:Mathildenhoehe-behrens-haus-04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122" y="9093"/>
            <a:ext cx="9282244" cy="6932676"/>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6332821" y="39272"/>
            <a:ext cx="2808312" cy="5632311"/>
          </a:xfrm>
          <a:prstGeom prst="rect">
            <a:avLst/>
          </a:prstGeom>
        </p:spPr>
        <p:txBody>
          <a:bodyPr wrap="square">
            <a:spAutoFit/>
          </a:bodyPr>
          <a:lstStyle/>
          <a:p>
            <a:r>
              <a:rPr lang="hu-HU" b="1" dirty="0" smtClean="0">
                <a:solidFill>
                  <a:srgbClr val="00B050"/>
                </a:solidFill>
                <a:latin typeface="Arial" panose="020B0604020202020204" pitchFamily="34" charset="0"/>
                <a:cs typeface="Arial" panose="020B0604020202020204" pitchFamily="34" charset="0"/>
              </a:rPr>
              <a:t>Peter </a:t>
            </a:r>
            <a:r>
              <a:rPr lang="hu-HU" b="1" dirty="0" err="1" smtClean="0">
                <a:solidFill>
                  <a:srgbClr val="00B050"/>
                </a:solidFill>
                <a:latin typeface="Arial" panose="020B0604020202020204" pitchFamily="34" charset="0"/>
                <a:cs typeface="Arial" panose="020B0604020202020204" pitchFamily="34" charset="0"/>
              </a:rPr>
              <a:t>Behrens</a:t>
            </a:r>
            <a:r>
              <a:rPr lang="hu-HU" b="1" dirty="0">
                <a:solidFill>
                  <a:srgbClr val="00B050"/>
                </a:solidFill>
                <a:latin typeface="Arial" panose="020B0604020202020204" pitchFamily="34" charset="0"/>
                <a:cs typeface="Arial" panose="020B0604020202020204" pitchFamily="34" charset="0"/>
              </a:rPr>
              <a:t> </a:t>
            </a:r>
            <a:r>
              <a:rPr lang="hu-HU" b="1" dirty="0">
                <a:solidFill>
                  <a:schemeClr val="bg1"/>
                </a:solidFill>
                <a:latin typeface="Arial" panose="020B0604020202020204" pitchFamily="34" charset="0"/>
                <a:cs typeface="Arial" panose="020B0604020202020204" pitchFamily="34" charset="0"/>
              </a:rPr>
              <a:t>autodidakta építész volt. </a:t>
            </a:r>
            <a:r>
              <a:rPr lang="hu-HU" b="1" dirty="0" smtClean="0">
                <a:solidFill>
                  <a:schemeClr val="bg1"/>
                </a:solidFill>
                <a:latin typeface="Arial" panose="020B0604020202020204" pitchFamily="34" charset="0"/>
                <a:cs typeface="Arial" panose="020B0604020202020204" pitchFamily="34" charset="0"/>
              </a:rPr>
              <a:t>Saját </a:t>
            </a:r>
            <a:r>
              <a:rPr lang="hu-HU" b="1" dirty="0">
                <a:solidFill>
                  <a:schemeClr val="bg1"/>
                </a:solidFill>
                <a:latin typeface="Arial" panose="020B0604020202020204" pitchFamily="34" charset="0"/>
                <a:cs typeface="Arial" panose="020B0604020202020204" pitchFamily="34" charset="0"/>
              </a:rPr>
              <a:t>házának és belső terének tervei voltak az első munkássága. Az, hogy ugyanaz az építész és belsőépítész volt, különösen hangsúlyos egységességet kölcsönzött a háznak. Ez volt azonban a kiállítás legdrágább háza is, teljes költségével 200 000 márkát. </a:t>
            </a:r>
            <a:r>
              <a:rPr lang="hu-HU" b="1" dirty="0" err="1">
                <a:solidFill>
                  <a:schemeClr val="bg1"/>
                </a:solidFill>
                <a:latin typeface="Arial" panose="020B0604020202020204" pitchFamily="34" charset="0"/>
                <a:cs typeface="Arial" panose="020B0604020202020204" pitchFamily="34" charset="0"/>
              </a:rPr>
              <a:t>Behrens</a:t>
            </a:r>
            <a:r>
              <a:rPr lang="hu-HU" b="1" dirty="0">
                <a:solidFill>
                  <a:schemeClr val="bg1"/>
                </a:solidFill>
                <a:latin typeface="Arial" panose="020B0604020202020204" pitchFamily="34" charset="0"/>
                <a:cs typeface="Arial" panose="020B0604020202020204" pitchFamily="34" charset="0"/>
              </a:rPr>
              <a:t> soha nem lakott benne, ehelyett a kiállítás után röviddel eladta.</a:t>
            </a:r>
          </a:p>
        </p:txBody>
      </p:sp>
    </p:spTree>
    <p:extLst>
      <p:ext uri="{BB962C8B-B14F-4D97-AF65-F5344CB8AC3E}">
        <p14:creationId xmlns:p14="http://schemas.microsoft.com/office/powerpoint/2010/main" val="397093518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10800000" flipV="1">
            <a:off x="1763688" y="226601"/>
            <a:ext cx="4968552" cy="59093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altLang="hu-H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600" b="1" i="0" u="none" strike="noStrike" cap="none" normalizeH="0" baseline="0" dirty="0" smtClean="0">
                <a:ln>
                  <a:noFill/>
                </a:ln>
                <a:solidFill>
                  <a:srgbClr val="0A0A0A"/>
                </a:solidFill>
                <a:effectLst/>
              </a:rPr>
              <a:t>Alapítás (1899):</a:t>
            </a:r>
            <a:r>
              <a:rPr kumimoji="0" lang="hu-HU" altLang="hu-HU" sz="1600" b="0" i="0" u="none" strike="noStrike" cap="none" normalizeH="0" baseline="0" dirty="0" smtClean="0">
                <a:ln>
                  <a:noFill/>
                </a:ln>
                <a:solidFill>
                  <a:srgbClr val="0A0A0A"/>
                </a:solidFill>
                <a:effectLst/>
              </a:rPr>
              <a:t> Ernst Ludwig </a:t>
            </a:r>
            <a:r>
              <a:rPr kumimoji="0" lang="hu-HU" altLang="hu-HU" sz="1600" b="0" i="0" u="none" strike="noStrike" cap="none" normalizeH="0" baseline="0" dirty="0" err="1" smtClean="0">
                <a:ln>
                  <a:noFill/>
                </a:ln>
                <a:solidFill>
                  <a:srgbClr val="0A0A0A"/>
                </a:solidFill>
                <a:effectLst/>
              </a:rPr>
              <a:t>hesseni</a:t>
            </a:r>
            <a:r>
              <a:rPr kumimoji="0" lang="hu-HU" altLang="hu-HU" sz="1600" b="0" i="0" u="none" strike="noStrike" cap="none" normalizeH="0" baseline="0" dirty="0" smtClean="0">
                <a:ln>
                  <a:noFill/>
                </a:ln>
                <a:solidFill>
                  <a:srgbClr val="0A0A0A"/>
                </a:solidFill>
                <a:effectLst/>
              </a:rPr>
              <a:t> nagyherceg hívta életre a művésztelepet azzal a céllal, hogy a művészet és az ipar összekapcsolásával modernizálja a régiót.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600" b="1" i="0" u="none" strike="noStrike" cap="none" normalizeH="0" baseline="0" dirty="0" smtClean="0">
                <a:ln>
                  <a:noFill/>
                </a:ln>
                <a:solidFill>
                  <a:srgbClr val="0A0A0A"/>
                </a:solidFill>
                <a:effectLst/>
              </a:rPr>
              <a:t>Aranykor (1901–1914):</a:t>
            </a:r>
            <a:r>
              <a:rPr kumimoji="0" lang="hu-HU" altLang="hu-HU" sz="1600" b="0" i="0" u="none" strike="noStrike" cap="none" normalizeH="0" baseline="0" dirty="0" smtClean="0">
                <a:ln>
                  <a:noFill/>
                </a:ln>
                <a:solidFill>
                  <a:srgbClr val="0A0A0A"/>
                </a:solidFill>
                <a:effectLst/>
              </a:rPr>
              <a:t> Ebben az időszakban összesen 23 művész (köztük </a:t>
            </a:r>
            <a:r>
              <a:rPr kumimoji="0" lang="hu-HU" altLang="hu-HU" sz="1600" b="1" i="0" u="none" strike="noStrike" cap="none" normalizeH="0" baseline="0" dirty="0" smtClean="0">
                <a:ln>
                  <a:noFill/>
                </a:ln>
                <a:solidFill>
                  <a:srgbClr val="0A0A0A"/>
                </a:solidFill>
                <a:effectLst/>
              </a:rPr>
              <a:t>Joseph Maria </a:t>
            </a:r>
            <a:r>
              <a:rPr kumimoji="0" lang="hu-HU" altLang="hu-HU" sz="1600" b="1" i="0" u="none" strike="noStrike" cap="none" normalizeH="0" baseline="0" dirty="0" err="1" smtClean="0">
                <a:ln>
                  <a:noFill/>
                </a:ln>
                <a:solidFill>
                  <a:srgbClr val="0A0A0A"/>
                </a:solidFill>
                <a:effectLst/>
              </a:rPr>
              <a:t>Olbrich</a:t>
            </a:r>
            <a:r>
              <a:rPr kumimoji="0" lang="hu-HU" altLang="hu-HU" sz="1600" b="0" i="0" u="none" strike="noStrike" cap="none" normalizeH="0" baseline="0" dirty="0" smtClean="0">
                <a:ln>
                  <a:noFill/>
                </a:ln>
                <a:solidFill>
                  <a:srgbClr val="0A0A0A"/>
                </a:solidFill>
                <a:effectLst/>
              </a:rPr>
              <a:t> és </a:t>
            </a:r>
            <a:r>
              <a:rPr kumimoji="0" lang="hu-HU" altLang="hu-HU" sz="1600" b="1" i="0" u="none" strike="noStrike" cap="none" normalizeH="0" baseline="0" dirty="0" smtClean="0">
                <a:ln>
                  <a:noFill/>
                </a:ln>
                <a:solidFill>
                  <a:srgbClr val="0A0A0A"/>
                </a:solidFill>
                <a:effectLst/>
              </a:rPr>
              <a:t>Peter </a:t>
            </a:r>
            <a:r>
              <a:rPr kumimoji="0" lang="hu-HU" altLang="hu-HU" sz="1600" b="1" i="0" u="none" strike="noStrike" cap="none" normalizeH="0" baseline="0" dirty="0" err="1" smtClean="0">
                <a:ln>
                  <a:noFill/>
                </a:ln>
                <a:solidFill>
                  <a:srgbClr val="0A0A0A"/>
                </a:solidFill>
                <a:effectLst/>
              </a:rPr>
              <a:t>Behrens</a:t>
            </a:r>
            <a:r>
              <a:rPr kumimoji="0" lang="hu-HU" altLang="hu-HU" sz="1600" b="0" i="0" u="none" strike="noStrike" cap="none" normalizeH="0" baseline="0" dirty="0" smtClean="0">
                <a:ln>
                  <a:noFill/>
                </a:ln>
                <a:solidFill>
                  <a:srgbClr val="0A0A0A"/>
                </a:solidFill>
                <a:effectLst/>
              </a:rPr>
              <a:t>) dolgozott itt.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600" b="1" i="0" u="none" strike="noStrike" cap="none" normalizeH="0" baseline="0" dirty="0" smtClean="0">
                <a:ln>
                  <a:noFill/>
                </a:ln>
                <a:solidFill>
                  <a:srgbClr val="0A0A0A"/>
                </a:solidFill>
                <a:effectLst/>
              </a:rPr>
              <a:t>Kiállítások:</a:t>
            </a:r>
            <a:r>
              <a:rPr kumimoji="0" lang="hu-HU" altLang="hu-HU" sz="1600" b="0" i="0" u="none" strike="noStrike" cap="none" normalizeH="0" baseline="0" dirty="0" smtClean="0">
                <a:ln>
                  <a:noFill/>
                </a:ln>
                <a:solidFill>
                  <a:srgbClr val="0A0A0A"/>
                </a:solidFill>
                <a:effectLst/>
              </a:rPr>
              <a:t> Négy nagy nemzetközi kiállítást rendeztek (1901, 1904, 1908, 1914), ahol a művészek kísérleti lakóházakat és stúdiókat építettek, bemutatva az új életformát.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600" b="1" i="0" u="none" strike="noStrike" cap="none" normalizeH="0" baseline="0" dirty="0" smtClean="0">
                <a:ln>
                  <a:noFill/>
                </a:ln>
                <a:solidFill>
                  <a:srgbClr val="0A0A0A"/>
                </a:solidFill>
                <a:effectLst/>
              </a:rPr>
              <a:t>Hanyatlás:</a:t>
            </a:r>
            <a:r>
              <a:rPr kumimoji="0" lang="hu-HU" altLang="hu-HU" sz="1600" b="0" i="0" u="none" strike="noStrike" cap="none" normalizeH="0" baseline="0" dirty="0" smtClean="0">
                <a:ln>
                  <a:noFill/>
                </a:ln>
                <a:solidFill>
                  <a:srgbClr val="0A0A0A"/>
                </a:solidFill>
                <a:effectLst/>
              </a:rPr>
              <a:t> Az első világháború kitörése (1914) véget vetett a telep aktív működésének. </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600" b="1" i="0" u="none" strike="noStrike" cap="none" normalizeH="0" baseline="0" dirty="0" smtClean="0">
                <a:ln>
                  <a:noFill/>
                </a:ln>
                <a:solidFill>
                  <a:srgbClr val="0A0A0A"/>
                </a:solidFill>
                <a:effectLst/>
              </a:rPr>
              <a:t>Jelentősége</a:t>
            </a:r>
            <a:endParaRPr kumimoji="0" lang="hu-HU" altLang="hu-H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600" b="1" i="0" u="none" strike="noStrike" cap="none" normalizeH="0" baseline="0" dirty="0" err="1" smtClean="0">
                <a:ln>
                  <a:noFill/>
                </a:ln>
                <a:solidFill>
                  <a:srgbClr val="0A0A0A"/>
                </a:solidFill>
                <a:effectLst/>
              </a:rPr>
              <a:t>Gesamtkunstwerk</a:t>
            </a:r>
            <a:r>
              <a:rPr kumimoji="0" lang="hu-HU" altLang="hu-HU" sz="1600" b="1" i="0" u="none" strike="noStrike" cap="none" normalizeH="0" baseline="0" dirty="0" smtClean="0">
                <a:ln>
                  <a:noFill/>
                </a:ln>
                <a:solidFill>
                  <a:srgbClr val="0A0A0A"/>
                </a:solidFill>
                <a:effectLst/>
              </a:rPr>
              <a:t> (Összművészeti alkotás):</a:t>
            </a:r>
            <a:r>
              <a:rPr kumimoji="0" lang="hu-HU" altLang="hu-HU" sz="1600" b="0" i="0" u="none" strike="noStrike" cap="none" normalizeH="0" baseline="0" dirty="0" smtClean="0">
                <a:ln>
                  <a:noFill/>
                </a:ln>
                <a:solidFill>
                  <a:srgbClr val="0A0A0A"/>
                </a:solidFill>
                <a:effectLst/>
              </a:rPr>
              <a:t> A </a:t>
            </a:r>
            <a:r>
              <a:rPr kumimoji="0" lang="hu-HU" altLang="hu-HU" sz="1600" b="0" i="0" u="none" strike="noStrike" cap="none" normalizeH="0" baseline="0" dirty="0" err="1" smtClean="0">
                <a:ln>
                  <a:noFill/>
                </a:ln>
                <a:solidFill>
                  <a:srgbClr val="0A0A0A"/>
                </a:solidFill>
                <a:effectLst/>
              </a:rPr>
              <a:t>Mathildenhöhe</a:t>
            </a:r>
            <a:r>
              <a:rPr kumimoji="0" lang="hu-HU" altLang="hu-HU" sz="1600" b="0" i="0" u="none" strike="noStrike" cap="none" normalizeH="0" baseline="0" dirty="0" smtClean="0">
                <a:ln>
                  <a:noFill/>
                </a:ln>
                <a:solidFill>
                  <a:srgbClr val="0A0A0A"/>
                </a:solidFill>
                <a:effectLst/>
              </a:rPr>
              <a:t> nem csupán épületek összessége, hanem a tájépítészet, az építészet, a belsőépítészet és a formatervezés radikális szintézise.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600" b="1" i="0" u="none" strike="noStrike" cap="none" normalizeH="0" baseline="0" dirty="0" smtClean="0">
                <a:ln>
                  <a:noFill/>
                </a:ln>
                <a:solidFill>
                  <a:srgbClr val="0A0A0A"/>
                </a:solidFill>
                <a:effectLst/>
              </a:rPr>
              <a:t>Modernizmus előfutára:</a:t>
            </a:r>
            <a:r>
              <a:rPr kumimoji="0" lang="hu-HU" altLang="hu-HU" sz="1600" b="0" i="0" u="none" strike="noStrike" cap="none" normalizeH="0" baseline="0" dirty="0" smtClean="0">
                <a:ln>
                  <a:noFill/>
                </a:ln>
                <a:solidFill>
                  <a:srgbClr val="0A0A0A"/>
                </a:solidFill>
                <a:effectLst/>
              </a:rPr>
              <a:t> Itt jelentek meg először azok a letisztult, funkcionális formák, amelyek szakítottak a historizmussal és előkészítették az utat a modern építészet felé.</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80329047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4698" y="0"/>
            <a:ext cx="4827686" cy="6858000"/>
          </a:xfrm>
          <a:prstGeom prst="rect">
            <a:avLst/>
          </a:prstGeom>
        </p:spPr>
      </p:pic>
      <p:sp>
        <p:nvSpPr>
          <p:cNvPr id="3" name="Téglalap 2"/>
          <p:cNvSpPr/>
          <p:nvPr/>
        </p:nvSpPr>
        <p:spPr>
          <a:xfrm>
            <a:off x="107504" y="349699"/>
            <a:ext cx="4095993" cy="2308324"/>
          </a:xfrm>
          <a:prstGeom prst="rect">
            <a:avLst/>
          </a:prstGeom>
        </p:spPr>
        <p:txBody>
          <a:bodyPr wrap="none">
            <a:spAutoFit/>
          </a:bodyPr>
          <a:lstStyle/>
          <a:p>
            <a:r>
              <a:rPr lang="hu-HU" b="1" dirty="0">
                <a:solidFill>
                  <a:srgbClr val="00B050"/>
                </a:solidFill>
                <a:latin typeface="Arial" panose="020B0604020202020204" pitchFamily="34" charset="0"/>
                <a:cs typeface="Arial" panose="020B0604020202020204" pitchFamily="34" charset="0"/>
              </a:rPr>
              <a:t>Joseph Maria </a:t>
            </a:r>
            <a:r>
              <a:rPr lang="hu-HU" b="1" dirty="0" err="1">
                <a:solidFill>
                  <a:srgbClr val="00B050"/>
                </a:solidFill>
                <a:latin typeface="Arial" panose="020B0604020202020204" pitchFamily="34" charset="0"/>
                <a:cs typeface="Arial" panose="020B0604020202020204" pitchFamily="34" charset="0"/>
              </a:rPr>
              <a:t>Olbrich</a:t>
            </a:r>
            <a:endParaRPr lang="hu-HU" b="1" dirty="0">
              <a:solidFill>
                <a:srgbClr val="00B050"/>
              </a:solidFill>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(1867-1908)</a:t>
            </a:r>
          </a:p>
          <a:p>
            <a:r>
              <a:rPr lang="de-DE" dirty="0" smtClean="0">
                <a:latin typeface="Arial" panose="020B0604020202020204" pitchFamily="34" charset="0"/>
                <a:cs typeface="Arial" panose="020B0604020202020204" pitchFamily="34" charset="0"/>
              </a:rPr>
              <a:t>St</a:t>
            </a:r>
            <a:r>
              <a:rPr lang="de-DE" dirty="0">
                <a:latin typeface="Arial" panose="020B0604020202020204" pitchFamily="34" charset="0"/>
                <a:cs typeface="Arial" panose="020B0604020202020204" pitchFamily="34" charset="0"/>
              </a:rPr>
              <a:t>. Pölten, Stöhr- oder Olbrichhaus </a:t>
            </a:r>
            <a:endParaRPr lang="hu-HU" dirty="0" smtClean="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1899</a:t>
            </a:r>
          </a:p>
          <a:p>
            <a:r>
              <a:rPr lang="hu-HU" dirty="0">
                <a:latin typeface="Arial" panose="020B0604020202020204" pitchFamily="34" charset="0"/>
                <a:cs typeface="Arial" panose="020B0604020202020204" pitchFamily="34" charset="0"/>
              </a:rPr>
              <a:t>Hermann </a:t>
            </a:r>
            <a:r>
              <a:rPr lang="hu-HU" dirty="0" err="1">
                <a:latin typeface="Arial" panose="020B0604020202020204" pitchFamily="34" charset="0"/>
                <a:cs typeface="Arial" panose="020B0604020202020204" pitchFamily="34" charset="0"/>
              </a:rPr>
              <a:t>Stöhr</a:t>
            </a:r>
            <a:r>
              <a:rPr lang="hu-HU" dirty="0">
                <a:latin typeface="Arial" panose="020B0604020202020204" pitchFamily="34" charset="0"/>
                <a:cs typeface="Arial" panose="020B0604020202020204" pitchFamily="34" charset="0"/>
              </a:rPr>
              <a:t> általános iskolai tanár </a:t>
            </a:r>
            <a:endParaRPr lang="hu-HU" dirty="0" smtClean="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számára</a:t>
            </a:r>
          </a:p>
          <a:p>
            <a:r>
              <a:rPr lang="hu-HU" dirty="0" smtClean="0">
                <a:latin typeface="Arial" panose="020B0604020202020204" pitchFamily="34" charset="0"/>
                <a:cs typeface="Arial" panose="020B0604020202020204" pitchFamily="34" charset="0"/>
              </a:rPr>
              <a:t>Ernst </a:t>
            </a:r>
            <a:r>
              <a:rPr lang="hu-HU" dirty="0" err="1" smtClean="0">
                <a:latin typeface="Arial" panose="020B0604020202020204" pitchFamily="34" charset="0"/>
                <a:cs typeface="Arial" panose="020B0604020202020204" pitchFamily="34" charset="0"/>
              </a:rPr>
              <a:t>Stöhr</a:t>
            </a:r>
            <a:endParaRPr lang="hu-HU" dirty="0" smtClean="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a:t>
            </a:r>
            <a:r>
              <a:rPr lang="hu-HU" dirty="0">
                <a:latin typeface="Arial" panose="020B0604020202020204" pitchFamily="34" charset="0"/>
                <a:cs typeface="Arial" panose="020B0604020202020204" pitchFamily="34" charset="0"/>
              </a:rPr>
              <a:t>Orvostudomány" </a:t>
            </a:r>
            <a:r>
              <a:rPr lang="hu-HU" dirty="0" smtClean="0">
                <a:latin typeface="Arial" panose="020B0604020202020204" pitchFamily="34" charset="0"/>
                <a:cs typeface="Arial" panose="020B0604020202020204" pitchFamily="34" charset="0"/>
              </a:rPr>
              <a:t>domborműve</a:t>
            </a:r>
            <a:endParaRPr lang="hu-HU"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73" y="4869160"/>
            <a:ext cx="4368185" cy="200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81395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332656"/>
            <a:ext cx="8352928" cy="5909310"/>
          </a:xfrm>
          <a:prstGeom prst="rect">
            <a:avLst/>
          </a:prstGeom>
        </p:spPr>
        <p:txBody>
          <a:bodyPr wrap="square">
            <a:spAutoFit/>
          </a:bodyPr>
          <a:lstStyle/>
          <a:p>
            <a:r>
              <a:rPr lang="hu-HU" b="1" dirty="0">
                <a:solidFill>
                  <a:srgbClr val="00B050"/>
                </a:solidFill>
                <a:latin typeface="Arial" panose="020B0604020202020204" pitchFamily="34" charset="0"/>
                <a:cs typeface="Arial" panose="020B0604020202020204" pitchFamily="34" charset="0"/>
              </a:rPr>
              <a:t>Antoni Gaudí</a:t>
            </a:r>
            <a:r>
              <a:rPr lang="hu-HU" dirty="0">
                <a:latin typeface="Arial" panose="020B0604020202020204" pitchFamily="34" charset="0"/>
                <a:cs typeface="Arial" panose="020B0604020202020204" pitchFamily="34" charset="0"/>
              </a:rPr>
              <a:t> (1852–1926</a:t>
            </a:r>
            <a:r>
              <a:rPr lang="hu-HU" dirty="0" smtClean="0">
                <a:latin typeface="Arial" panose="020B0604020202020204" pitchFamily="34" charset="0"/>
                <a:cs typeface="Arial" panose="020B0604020202020204" pitchFamily="34" charset="0"/>
              </a:rPr>
              <a:t>)</a:t>
            </a:r>
          </a:p>
          <a:p>
            <a:endParaRPr lang="hu-HU" dirty="0" smtClean="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a </a:t>
            </a:r>
            <a:r>
              <a:rPr lang="hu-HU" dirty="0">
                <a:latin typeface="Arial" panose="020B0604020202020204" pitchFamily="34" charset="0"/>
                <a:cs typeface="Arial" panose="020B0604020202020204" pitchFamily="34" charset="0"/>
              </a:rPr>
              <a:t>katalán modernizmus legkiemelkedőbb alakja volt, akinek egyedülálló építészeti stílusa Barcelona arculatát a mai napig meghatározza. Munkásságát a természet formái, az organikus ívek és a gazdag színhasználat jellemzi; kerülte az egyenes vonalakat, mert vallotta, hogy a természetben sem léteznek ilyenek</a:t>
            </a:r>
            <a:r>
              <a:rPr lang="hu-HU" dirty="0" smtClean="0">
                <a:latin typeface="Arial" panose="020B0604020202020204" pitchFamily="34" charset="0"/>
                <a:cs typeface="Arial" panose="020B0604020202020204" pitchFamily="34" charset="0"/>
              </a:rPr>
              <a:t>.</a:t>
            </a:r>
          </a:p>
          <a:p>
            <a:endParaRPr lang="hu-HU" dirty="0">
              <a:latin typeface="Arial" panose="020B0604020202020204" pitchFamily="34" charset="0"/>
              <a:cs typeface="Arial" panose="020B0604020202020204" pitchFamily="34" charset="0"/>
            </a:endParaRPr>
          </a:p>
          <a:p>
            <a:r>
              <a:rPr lang="hu-HU" dirty="0"/>
              <a:t>Antoni </a:t>
            </a:r>
            <a:r>
              <a:rPr lang="hu-HU" dirty="0" err="1"/>
              <a:t>Plácid</a:t>
            </a:r>
            <a:r>
              <a:rPr lang="hu-HU" dirty="0"/>
              <a:t> Gaudí i </a:t>
            </a:r>
            <a:r>
              <a:rPr lang="hu-HU" dirty="0" err="1"/>
              <a:t>Cornet</a:t>
            </a:r>
            <a:r>
              <a:rPr lang="hu-HU" dirty="0"/>
              <a:t> néven a Barcelonához közeli </a:t>
            </a:r>
            <a:r>
              <a:rPr lang="hu-HU" dirty="0" err="1"/>
              <a:t>Reusban</a:t>
            </a:r>
            <a:r>
              <a:rPr lang="hu-HU" dirty="0"/>
              <a:t> született. Apja rézműves volt, ő kovácsinasként dolgozott, mielőtt a barcelonai építészeti iskolába jelentkezett, ahol 1878-ban szerzett diplomát. Hogy tanulmányai költségeit fedezze, az egyetem mellett híres építészeknek, olykor tanárainak segített műszaki rajzolóként. Az oklevél átadásakor az egyetem rektora megjegyezte:</a:t>
            </a:r>
          </a:p>
          <a:p>
            <a:r>
              <a:rPr lang="hu-HU" dirty="0"/>
              <a:t>„Még nem tudjuk, hogy bolondnak, vagy zseninek adjuk-e a diplomát. Majd az idő eldönti”.</a:t>
            </a:r>
          </a:p>
          <a:p>
            <a:endParaRPr lang="hu-HU" dirty="0" smtClean="0"/>
          </a:p>
          <a:p>
            <a:r>
              <a:rPr lang="hu-HU" dirty="0" smtClean="0"/>
              <a:t>Hét </a:t>
            </a:r>
            <a:r>
              <a:rPr lang="hu-HU" dirty="0"/>
              <a:t>alkotása is felkerült az </a:t>
            </a:r>
            <a:r>
              <a:rPr lang="hu-HU" b="1" dirty="0"/>
              <a:t>UNESCO Világörökség</a:t>
            </a:r>
            <a:r>
              <a:rPr lang="hu-HU" dirty="0"/>
              <a:t> listájára. </a:t>
            </a:r>
            <a:endParaRPr lang="hu-HU" dirty="0" smtClean="0"/>
          </a:p>
          <a:p>
            <a:endParaRPr lang="hu-HU" dirty="0" smtClean="0"/>
          </a:p>
          <a:p>
            <a:r>
              <a:rPr lang="hu-HU" dirty="0" smtClean="0"/>
              <a:t>Gaudí </a:t>
            </a:r>
            <a:r>
              <a:rPr lang="hu-HU" dirty="0"/>
              <a:t>mélyen vallásos ember volt, élete végén már csak a </a:t>
            </a:r>
            <a:r>
              <a:rPr lang="hu-HU" dirty="0" err="1"/>
              <a:t>Sagrada</a:t>
            </a:r>
            <a:r>
              <a:rPr lang="hu-HU" dirty="0"/>
              <a:t> Família építésének élt. 1926-ban tragikus körülmények között hunyt el: elütötte egy villamos, és mivel elhanyagolt külseje miatt koldusnak nézték, későn kapott megfelelő ellátást. </a:t>
            </a:r>
            <a:br>
              <a:rPr lang="hu-HU" dirty="0"/>
            </a:br>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65340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260648"/>
            <a:ext cx="8568952" cy="6186309"/>
          </a:xfrm>
          <a:prstGeom prst="rect">
            <a:avLst/>
          </a:prstGeom>
        </p:spPr>
        <p:txBody>
          <a:bodyPr wrap="square">
            <a:spAutoFit/>
          </a:bodyPr>
          <a:lstStyle/>
          <a:p>
            <a:r>
              <a:rPr lang="hu-HU" b="1" dirty="0" err="1">
                <a:solidFill>
                  <a:srgbClr val="FF0000"/>
                </a:solidFill>
              </a:rPr>
              <a:t>Sagrada</a:t>
            </a:r>
            <a:r>
              <a:rPr lang="hu-HU" b="1" dirty="0">
                <a:solidFill>
                  <a:srgbClr val="FF0000"/>
                </a:solidFill>
              </a:rPr>
              <a:t> Família</a:t>
            </a:r>
            <a:r>
              <a:rPr lang="hu-HU" dirty="0"/>
              <a:t>: </a:t>
            </a:r>
            <a:endParaRPr lang="hu-HU" dirty="0" smtClean="0"/>
          </a:p>
          <a:p>
            <a:endParaRPr lang="hu-HU" dirty="0"/>
          </a:p>
          <a:p>
            <a:r>
              <a:rPr lang="hu-HU" dirty="0" smtClean="0"/>
              <a:t>Gaudí </a:t>
            </a:r>
            <a:r>
              <a:rPr lang="hu-HU" dirty="0"/>
              <a:t>élete fő műve, egy monumentális bazilika, amelyen 1883-tól haláláig dolgozott. Az épület ma is befejezetlen, de lenyűgöző homlokzatai és erdőre emlékeztető belső oszlopcsarnoka világhírűek</a:t>
            </a:r>
            <a:r>
              <a:rPr lang="hu-HU" dirty="0" smtClean="0"/>
              <a:t>.</a:t>
            </a:r>
          </a:p>
          <a:p>
            <a:r>
              <a:rPr lang="hu-HU" dirty="0"/>
              <a:t>A barcelonai </a:t>
            </a:r>
            <a:r>
              <a:rPr lang="hu-HU" b="1" dirty="0"/>
              <a:t>Szent Család-templom</a:t>
            </a:r>
            <a:r>
              <a:rPr lang="hu-HU" dirty="0"/>
              <a:t> </a:t>
            </a:r>
            <a:r>
              <a:rPr lang="hu-HU" dirty="0" smtClean="0"/>
              <a:t> Antoni </a:t>
            </a:r>
            <a:r>
              <a:rPr lang="hu-HU" dirty="0"/>
              <a:t>Gaudí katalán építész világhírű mesterműve. Az 1882-ben megkezdett építkezés a mai napig tart, így ez a világ legnagyobb befejezetlen katolikus temploma. A 144 éve épülő, világhírű barcelonai bazilika 2026-ra elnyeri végső formájának döntő többségét, a központi torony pedig a város legmagasabb épületévé teszi</a:t>
            </a:r>
          </a:p>
          <a:p>
            <a:r>
              <a:rPr lang="hu-HU" b="1" dirty="0"/>
              <a:t>Főbb jellemzők</a:t>
            </a:r>
          </a:p>
          <a:p>
            <a:r>
              <a:rPr lang="hu-HU" b="1" dirty="0"/>
              <a:t>Magasság</a:t>
            </a:r>
            <a:r>
              <a:rPr lang="hu-HU" dirty="0"/>
              <a:t>: A 172,5 méter magas központi torony (Jézus Krisztus-torony) befejezésével a világ legmagasabb keresztény temploma lesz.</a:t>
            </a:r>
          </a:p>
          <a:p>
            <a:r>
              <a:rPr lang="hu-HU" b="1" dirty="0"/>
              <a:t>Homlokzatok</a:t>
            </a:r>
            <a:r>
              <a:rPr lang="hu-HU" dirty="0"/>
              <a:t>: Három fő homlokzata van: a </a:t>
            </a:r>
            <a:r>
              <a:rPr lang="hu-HU" b="1" dirty="0"/>
              <a:t>Születés</a:t>
            </a:r>
            <a:r>
              <a:rPr lang="hu-HU" dirty="0"/>
              <a:t> (Gaudí életében készült el), a </a:t>
            </a:r>
            <a:r>
              <a:rPr lang="hu-HU" b="1" dirty="0"/>
              <a:t>Szenvedés</a:t>
            </a:r>
            <a:r>
              <a:rPr lang="hu-HU" dirty="0"/>
              <a:t> és a még épülő </a:t>
            </a:r>
            <a:r>
              <a:rPr lang="hu-HU" b="1" dirty="0"/>
              <a:t>Dicsőség</a:t>
            </a:r>
            <a:r>
              <a:rPr lang="hu-HU" dirty="0"/>
              <a:t> kapuja.</a:t>
            </a:r>
          </a:p>
          <a:p>
            <a:r>
              <a:rPr lang="hu-HU" b="1" dirty="0"/>
              <a:t>Belső tér</a:t>
            </a:r>
            <a:r>
              <a:rPr lang="hu-HU" dirty="0"/>
              <a:t>: A belső oszlopokat Gaudí az erdő fáihoz hasonlóan tervezte meg, a hatalmas színes üvegablakok pedig különleges fényhatásokat hoznak létre.</a:t>
            </a:r>
          </a:p>
          <a:p>
            <a:r>
              <a:rPr lang="hu-HU" dirty="0"/>
              <a:t>Gaudí a legalsó ablakokba helyezte a legintenzívebb színű, szentek és szentélyek nevével díszített </a:t>
            </a:r>
            <a:r>
              <a:rPr lang="hu-HU" b="1" dirty="0"/>
              <a:t>ólomüveg ablakokat , hogy a hívek elolvashassák azokat. A felső ablakokban azonban egyáltalán nem használt színezést vagy feliratokat</a:t>
            </a:r>
            <a:r>
              <a:rPr lang="hu-HU" dirty="0"/>
              <a:t> , hogy a napfény megvilágíthassa a mozaikokkal díszített boltozatokat, és kiemelhesse azok hatalmas magasságát, megerősítve a függőlegesség érzetét és az építész azon vágyát, hogy </a:t>
            </a:r>
            <a:r>
              <a:rPr lang="hu-HU" b="1" dirty="0"/>
              <a:t>a templomot közelebb hozza a mennyországhoz.</a:t>
            </a:r>
            <a:endParaRPr lang="hu-HU" dirty="0"/>
          </a:p>
        </p:txBody>
      </p:sp>
    </p:spTree>
    <p:extLst>
      <p:ext uri="{BB962C8B-B14F-4D97-AF65-F5344CB8AC3E}">
        <p14:creationId xmlns:p14="http://schemas.microsoft.com/office/powerpoint/2010/main" val="226327119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3432" r="7647"/>
          <a:stretch/>
        </p:blipFill>
        <p:spPr bwMode="auto">
          <a:xfrm>
            <a:off x="-36512" y="1"/>
            <a:ext cx="969977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6190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zövegdoboz 2"/>
          <p:cNvSpPr txBox="1"/>
          <p:nvPr/>
        </p:nvSpPr>
        <p:spPr>
          <a:xfrm>
            <a:off x="611560" y="1268760"/>
            <a:ext cx="1492716" cy="369332"/>
          </a:xfrm>
          <a:prstGeom prst="rect">
            <a:avLst/>
          </a:prstGeom>
          <a:noFill/>
        </p:spPr>
        <p:txBody>
          <a:bodyPr wrap="none" rtlCol="0">
            <a:spAutoFit/>
          </a:bodyPr>
          <a:lstStyle/>
          <a:p>
            <a:r>
              <a:rPr lang="hu-HU" b="1" dirty="0" smtClean="0">
                <a:solidFill>
                  <a:schemeClr val="bg1"/>
                </a:solidFill>
                <a:latin typeface="Arial" panose="020B0604020202020204" pitchFamily="34" charset="0"/>
                <a:cs typeface="Arial" panose="020B0604020202020204" pitchFamily="34" charset="0"/>
              </a:rPr>
              <a:t>Rozgonyiné</a:t>
            </a:r>
            <a:endParaRPr lang="hu-H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23847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717" y="0"/>
            <a:ext cx="6964565" cy="6858000"/>
          </a:xfrm>
          <a:prstGeom prst="rect">
            <a:avLst/>
          </a:prstGeom>
        </p:spPr>
      </p:pic>
      <p:sp>
        <p:nvSpPr>
          <p:cNvPr id="3" name="Téglalap 2"/>
          <p:cNvSpPr/>
          <p:nvPr/>
        </p:nvSpPr>
        <p:spPr>
          <a:xfrm>
            <a:off x="1259632" y="404664"/>
            <a:ext cx="1492716" cy="369332"/>
          </a:xfrm>
          <a:prstGeom prst="rect">
            <a:avLst/>
          </a:prstGeom>
        </p:spPr>
        <p:txBody>
          <a:bodyPr wrap="none">
            <a:spAutoFit/>
          </a:bodyPr>
          <a:lstStyle/>
          <a:p>
            <a:r>
              <a:rPr lang="hu-HU" b="1" dirty="0">
                <a:solidFill>
                  <a:schemeClr val="bg1"/>
                </a:solidFill>
                <a:latin typeface="Arial" panose="020B0604020202020204" pitchFamily="34" charset="0"/>
                <a:cs typeface="Arial" panose="020B0604020202020204" pitchFamily="34" charset="0"/>
              </a:rPr>
              <a:t>Rozgonyiné</a:t>
            </a:r>
          </a:p>
        </p:txBody>
      </p:sp>
    </p:spTree>
    <p:extLst>
      <p:ext uri="{BB962C8B-B14F-4D97-AF65-F5344CB8AC3E}">
        <p14:creationId xmlns:p14="http://schemas.microsoft.com/office/powerpoint/2010/main" val="355271101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332656"/>
            <a:ext cx="3528392" cy="2585323"/>
          </a:xfrm>
          <a:prstGeom prst="rect">
            <a:avLst/>
          </a:prstGeom>
        </p:spPr>
        <p:txBody>
          <a:bodyPr wrap="square">
            <a:spAutoFit/>
          </a:bodyPr>
          <a:lstStyle/>
          <a:p>
            <a:r>
              <a:rPr lang="hu-HU" b="1" dirty="0">
                <a:solidFill>
                  <a:srgbClr val="FF0000"/>
                </a:solidFill>
              </a:rPr>
              <a:t>Park </a:t>
            </a:r>
            <a:r>
              <a:rPr lang="hu-HU" b="1" dirty="0" err="1">
                <a:solidFill>
                  <a:srgbClr val="FF0000"/>
                </a:solidFill>
              </a:rPr>
              <a:t>Güell</a:t>
            </a:r>
            <a:r>
              <a:rPr lang="hu-HU" dirty="0">
                <a:solidFill>
                  <a:srgbClr val="FF0000"/>
                </a:solidFill>
              </a:rPr>
              <a:t>: </a:t>
            </a:r>
            <a:endParaRPr lang="hu-HU" dirty="0" smtClean="0">
              <a:solidFill>
                <a:srgbClr val="FF0000"/>
              </a:solidFill>
            </a:endParaRPr>
          </a:p>
          <a:p>
            <a:r>
              <a:rPr lang="hu-HU" dirty="0" smtClean="0"/>
              <a:t>Egy </a:t>
            </a:r>
            <a:r>
              <a:rPr lang="hu-HU" dirty="0"/>
              <a:t>különleges kertvárosnak szánt park, ahol a híres mozaikos sárkány (vagy szalamandra) és a hullámzó padok találhatók</a:t>
            </a:r>
            <a:r>
              <a:rPr lang="hu-HU" dirty="0" smtClean="0"/>
              <a:t>.</a:t>
            </a:r>
          </a:p>
          <a:p>
            <a:endParaRPr lang="hu-HU" dirty="0"/>
          </a:p>
          <a:p>
            <a:r>
              <a:rPr lang="hu-HU" dirty="0" smtClean="0"/>
              <a:t>a </a:t>
            </a:r>
            <a:r>
              <a:rPr lang="hu-HU" dirty="0"/>
              <a:t>lépcsőfeljárónál </a:t>
            </a:r>
            <a:r>
              <a:rPr lang="hu-HU" dirty="0" err="1"/>
              <a:t>Püthon</a:t>
            </a:r>
            <a:r>
              <a:rPr lang="hu-HU" dirty="0"/>
              <a:t> sárkánykígyó, az alvilági vizek őrzője.</a:t>
            </a:r>
          </a:p>
        </p:txBody>
      </p:sp>
      <p:pic>
        <p:nvPicPr>
          <p:cNvPr id="3" name="Kép 2" descr="DSCF5208.JPG"/>
          <p:cNvPicPr>
            <a:picLocks noGrp="1" noChangeAspect="1"/>
          </p:cNvPicPr>
          <p:nvPr isPhoto="1"/>
        </p:nvPicPr>
        <p:blipFill>
          <a:blip r:embed="rId2" cstate="email">
            <a:lum/>
          </a:blip>
          <a:stretch>
            <a:fillRect/>
          </a:stretch>
        </p:blipFill>
        <p:spPr>
          <a:xfrm>
            <a:off x="4000500" y="14608"/>
            <a:ext cx="5143500" cy="6858000"/>
          </a:xfrm>
          <a:prstGeom prst="rect">
            <a:avLst/>
          </a:prstGeom>
          <a:noFill/>
          <a:ln>
            <a:noFill/>
          </a:ln>
        </p:spPr>
      </p:pic>
    </p:spTree>
    <p:extLst>
      <p:ext uri="{BB962C8B-B14F-4D97-AF65-F5344CB8AC3E}">
        <p14:creationId xmlns:p14="http://schemas.microsoft.com/office/powerpoint/2010/main" val="190576076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barcelonamaskepp.com/wp-content/uploads/2019/06/gaudi-1160379_960_72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800" y="1052736"/>
            <a:ext cx="91440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741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uis Sullivan terrakotta homlokza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14757"/>
            <a:ext cx="9144000" cy="6905549"/>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251520" y="185940"/>
            <a:ext cx="5581977" cy="400110"/>
          </a:xfrm>
          <a:prstGeom prst="rect">
            <a:avLst/>
          </a:prstGeom>
          <a:noFill/>
        </p:spPr>
        <p:txBody>
          <a:bodyPr wrap="none" rtlCol="0">
            <a:spAutoFit/>
          </a:bodyPr>
          <a:lstStyle/>
          <a:p>
            <a:r>
              <a:rPr lang="hu-HU" sz="2000" b="1" dirty="0" err="1" smtClean="0">
                <a:solidFill>
                  <a:schemeClr val="bg1"/>
                </a:solidFill>
                <a:latin typeface="Arial" panose="020B0604020202020204" pitchFamily="34" charset="0"/>
                <a:cs typeface="Arial" panose="020B0604020202020204" pitchFamily="34" charset="0"/>
              </a:rPr>
              <a:t>Gage</a:t>
            </a:r>
            <a:r>
              <a:rPr lang="hu-HU" sz="2000" b="1" dirty="0" smtClean="0">
                <a:solidFill>
                  <a:schemeClr val="bg1"/>
                </a:solidFill>
                <a:latin typeface="Arial" panose="020B0604020202020204" pitchFamily="34" charset="0"/>
                <a:cs typeface="Arial" panose="020B0604020202020204" pitchFamily="34" charset="0"/>
              </a:rPr>
              <a:t> Building  </a:t>
            </a:r>
            <a:r>
              <a:rPr lang="hu-HU" sz="2000" b="1" dirty="0">
                <a:solidFill>
                  <a:schemeClr val="bg1"/>
                </a:solidFill>
                <a:latin typeface="Arial" panose="020B0604020202020204" pitchFamily="34" charset="0"/>
                <a:cs typeface="Arial" panose="020B0604020202020204" pitchFamily="34" charset="0"/>
              </a:rPr>
              <a:t>Louis H </a:t>
            </a:r>
            <a:r>
              <a:rPr lang="hu-HU" sz="2000" b="1" dirty="0" smtClean="0">
                <a:solidFill>
                  <a:schemeClr val="bg1"/>
                </a:solidFill>
                <a:latin typeface="Arial" panose="020B0604020202020204" pitchFamily="34" charset="0"/>
                <a:cs typeface="Arial" panose="020B0604020202020204" pitchFamily="34" charset="0"/>
              </a:rPr>
              <a:t>Sullivan </a:t>
            </a:r>
            <a:r>
              <a:rPr lang="hu-HU" sz="2000" b="1" dirty="0">
                <a:solidFill>
                  <a:schemeClr val="bg1"/>
                </a:solidFill>
                <a:latin typeface="Arial" panose="020B0604020202020204" pitchFamily="34" charset="0"/>
                <a:cs typeface="Arial" panose="020B0604020202020204" pitchFamily="34" charset="0"/>
              </a:rPr>
              <a:t>1899 - 1900</a:t>
            </a:r>
          </a:p>
        </p:txBody>
      </p:sp>
    </p:spTree>
    <p:extLst>
      <p:ext uri="{BB962C8B-B14F-4D97-AF65-F5344CB8AC3E}">
        <p14:creationId xmlns:p14="http://schemas.microsoft.com/office/powerpoint/2010/main" val="341273751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Kép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79413"/>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3867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jakd.hu/kep/full/000001884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32656"/>
            <a:ext cx="9183688"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5726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502080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DSCF5252.JPG"/>
          <p:cNvPicPr>
            <a:picLocks noGrp="1" noChangeAspect="1"/>
          </p:cNvPicPr>
          <p:nvPr isPhoto="1"/>
        </p:nvPicPr>
        <p:blipFill>
          <a:blip r:embed="rId2" cstate="email">
            <a:lum/>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78038698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églalap 1"/>
          <p:cNvSpPr>
            <a:spLocks noChangeArrowheads="1"/>
          </p:cNvSpPr>
          <p:nvPr/>
        </p:nvSpPr>
        <p:spPr bwMode="auto">
          <a:xfrm>
            <a:off x="468313" y="962025"/>
            <a:ext cx="374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u-HU" altLang="hu-HU" sz="2400" b="1">
                <a:solidFill>
                  <a:srgbClr val="C00000"/>
                </a:solidFill>
              </a:rPr>
              <a:t>GÜELL PALOTA</a:t>
            </a:r>
          </a:p>
        </p:txBody>
      </p:sp>
      <p:sp>
        <p:nvSpPr>
          <p:cNvPr id="10243" name="Szövegdoboz 2"/>
          <p:cNvSpPr txBox="1">
            <a:spLocks noChangeArrowheads="1"/>
          </p:cNvSpPr>
          <p:nvPr/>
        </p:nvSpPr>
        <p:spPr bwMode="auto">
          <a:xfrm>
            <a:off x="2339975" y="1573213"/>
            <a:ext cx="3529013"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hu-HU" altLang="hu-HU" sz="1800" b="1" dirty="0" err="1" smtClean="0">
                <a:solidFill>
                  <a:schemeClr val="tx2">
                    <a:lumMod val="75000"/>
                  </a:schemeClr>
                </a:solidFill>
              </a:rPr>
              <a:t>Eusebi</a:t>
            </a:r>
            <a:r>
              <a:rPr lang="hu-HU" altLang="hu-HU" sz="1800" b="1" dirty="0" smtClean="0">
                <a:solidFill>
                  <a:schemeClr val="tx2">
                    <a:lumMod val="75000"/>
                  </a:schemeClr>
                </a:solidFill>
              </a:rPr>
              <a:t> </a:t>
            </a:r>
            <a:r>
              <a:rPr lang="hu-HU" altLang="hu-HU" sz="1800" b="1" dirty="0" err="1" smtClean="0">
                <a:solidFill>
                  <a:schemeClr val="tx2">
                    <a:lumMod val="75000"/>
                  </a:schemeClr>
                </a:solidFill>
              </a:rPr>
              <a:t>Güell</a:t>
            </a:r>
            <a:r>
              <a:rPr lang="hu-HU" altLang="hu-HU" sz="1800" b="1" dirty="0" smtClean="0">
                <a:solidFill>
                  <a:schemeClr val="tx2">
                    <a:lumMod val="75000"/>
                  </a:schemeClr>
                </a:solidFill>
              </a:rPr>
              <a:t>  gróf megbízásának köszönhető, aki  1878-ban ismerte meg és fogadta barátságába az ifjú építész tehetséget. </a:t>
            </a:r>
          </a:p>
          <a:p>
            <a:pPr eaLnBrk="1" hangingPunct="1">
              <a:spcBef>
                <a:spcPct val="0"/>
              </a:spcBef>
              <a:buFontTx/>
              <a:buNone/>
              <a:defRPr/>
            </a:pPr>
            <a:r>
              <a:rPr lang="hu-HU" altLang="hu-HU" sz="1800" b="1" dirty="0" smtClean="0">
                <a:solidFill>
                  <a:schemeClr val="tx2">
                    <a:lumMod val="75000"/>
                  </a:schemeClr>
                </a:solidFill>
              </a:rPr>
              <a:t>1885-1889  között épült a palota, amit gróf lakóhelynek szánt. </a:t>
            </a:r>
          </a:p>
          <a:p>
            <a:pPr eaLnBrk="1" hangingPunct="1">
              <a:spcBef>
                <a:spcPct val="0"/>
              </a:spcBef>
              <a:buFontTx/>
              <a:buNone/>
              <a:defRPr/>
            </a:pPr>
            <a:r>
              <a:rPr lang="hu-HU" altLang="hu-HU" sz="1800" b="1" dirty="0" smtClean="0">
                <a:solidFill>
                  <a:schemeClr val="tx2">
                    <a:lumMod val="75000"/>
                  </a:schemeClr>
                </a:solidFill>
              </a:rPr>
              <a:t>Igen szűk területen, egy 18 méter x 12 méteres kis helyen kellett megoldania Gaudínak az épület megalkotását. A kis területet a kupola, a nagy üvegablakok és a lépcsők teszik tágassá a bent lakók számára.</a:t>
            </a:r>
          </a:p>
          <a:p>
            <a:pPr eaLnBrk="1" hangingPunct="1">
              <a:spcBef>
                <a:spcPct val="0"/>
              </a:spcBef>
              <a:buFontTx/>
              <a:buNone/>
              <a:defRPr/>
            </a:pPr>
            <a:endParaRPr lang="hu-HU" altLang="hu-HU" sz="1800" b="1" dirty="0" smtClean="0">
              <a:solidFill>
                <a:schemeClr val="tx2">
                  <a:lumMod val="75000"/>
                </a:schemeClr>
              </a:solidFill>
            </a:endParaRPr>
          </a:p>
          <a:p>
            <a:pPr eaLnBrk="1" hangingPunct="1">
              <a:spcBef>
                <a:spcPct val="0"/>
              </a:spcBef>
              <a:buFontTx/>
              <a:buNone/>
              <a:defRPr/>
            </a:pPr>
            <a:endParaRPr lang="hu-HU" altLang="hu-HU" sz="1800" dirty="0" smtClean="0"/>
          </a:p>
          <a:p>
            <a:pPr eaLnBrk="1" hangingPunct="1">
              <a:spcBef>
                <a:spcPct val="0"/>
              </a:spcBef>
              <a:buFontTx/>
              <a:buNone/>
              <a:defRPr/>
            </a:pPr>
            <a:endParaRPr lang="hu-HU" altLang="hu-HU" sz="1800" dirty="0" smtClean="0"/>
          </a:p>
        </p:txBody>
      </p:sp>
      <p:sp>
        <p:nvSpPr>
          <p:cNvPr id="2" name="Szövegdoboz 1"/>
          <p:cNvSpPr txBox="1"/>
          <p:nvPr/>
        </p:nvSpPr>
        <p:spPr>
          <a:xfrm>
            <a:off x="2497138" y="1054100"/>
            <a:ext cx="1476375" cy="369888"/>
          </a:xfrm>
          <a:prstGeom prst="rect">
            <a:avLst/>
          </a:prstGeom>
          <a:noFill/>
        </p:spPr>
        <p:txBody>
          <a:bodyPr wrap="none">
            <a:spAutoFit/>
          </a:bodyPr>
          <a:lstStyle/>
          <a:p>
            <a:pPr>
              <a:defRPr/>
            </a:pPr>
            <a:r>
              <a:rPr lang="hu-HU" b="1" dirty="0">
                <a:solidFill>
                  <a:schemeClr val="tx2">
                    <a:lumMod val="75000"/>
                  </a:schemeClr>
                </a:solidFill>
              </a:rPr>
              <a:t>/ 1885-1889 </a:t>
            </a:r>
            <a:r>
              <a:rPr lang="hu-HU" dirty="0">
                <a:solidFill>
                  <a:schemeClr val="tx2">
                    <a:lumMod val="75000"/>
                  </a:schemeClr>
                </a:solidFill>
              </a:rPr>
              <a:t>/</a:t>
            </a:r>
          </a:p>
        </p:txBody>
      </p:sp>
      <p:pic>
        <p:nvPicPr>
          <p:cNvPr id="10245" name="Picture 6" descr="https://upload.wikimedia.org/wikipedia/commons/thumb/a/a7/Eusebi_G%C3%BCell_%281915%29.jpg/220px-Eusebi_G%C3%BCell_%281915%2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573213"/>
            <a:ext cx="20955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Szövegdoboz 2"/>
          <p:cNvSpPr txBox="1">
            <a:spLocks noChangeArrowheads="1"/>
          </p:cNvSpPr>
          <p:nvPr/>
        </p:nvSpPr>
        <p:spPr bwMode="auto">
          <a:xfrm>
            <a:off x="107950" y="4868863"/>
            <a:ext cx="1370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a:t>/</a:t>
            </a:r>
            <a:r>
              <a:rPr lang="hu-HU" altLang="hu-HU" b="1"/>
              <a:t>1846-1918/</a:t>
            </a:r>
          </a:p>
        </p:txBody>
      </p:sp>
      <p:pic>
        <p:nvPicPr>
          <p:cNvPr id="2050" name="Picture 2" descr="Gaudi munkahelyi (I Opisso Ricard Sala © DACS 2001 / sajtóanyago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0958" y="2618182"/>
            <a:ext cx="3183042" cy="4241453"/>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p:nvPr/>
        </p:nvSpPr>
        <p:spPr>
          <a:xfrm>
            <a:off x="4530926" y="6472443"/>
            <a:ext cx="1475725" cy="369332"/>
          </a:xfrm>
          <a:prstGeom prst="rect">
            <a:avLst/>
          </a:prstGeom>
        </p:spPr>
        <p:txBody>
          <a:bodyPr wrap="none">
            <a:spAutoFit/>
          </a:bodyPr>
          <a:lstStyle/>
          <a:p>
            <a:r>
              <a:rPr lang="hu-HU" b="1" dirty="0" err="1"/>
              <a:t>Ricard</a:t>
            </a:r>
            <a:r>
              <a:rPr lang="hu-HU" b="1" dirty="0"/>
              <a:t> </a:t>
            </a:r>
            <a:r>
              <a:rPr lang="hu-HU" b="1" dirty="0" err="1"/>
              <a:t>Opisso</a:t>
            </a:r>
            <a:endParaRPr lang="hu-HU" b="1" dirty="0"/>
          </a:p>
        </p:txBody>
      </p:sp>
    </p:spTree>
    <p:extLst>
      <p:ext uri="{BB962C8B-B14F-4D97-AF65-F5344CB8AC3E}">
        <p14:creationId xmlns:p14="http://schemas.microsoft.com/office/powerpoint/2010/main" val="204315708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églalap 1"/>
          <p:cNvSpPr>
            <a:spLocks noChangeArrowheads="1"/>
          </p:cNvSpPr>
          <p:nvPr/>
        </p:nvSpPr>
        <p:spPr bwMode="auto">
          <a:xfrm>
            <a:off x="5138738" y="620713"/>
            <a:ext cx="3963987"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hu-HU" altLang="hu-HU" sz="1800" b="1" dirty="0" smtClean="0">
                <a:solidFill>
                  <a:schemeClr val="tx2">
                    <a:lumMod val="75000"/>
                  </a:schemeClr>
                </a:solidFill>
              </a:rPr>
              <a:t>A palota külsejét fehér kőburkolat, szigorú homlokzat uralja. </a:t>
            </a:r>
          </a:p>
          <a:p>
            <a:pPr eaLnBrk="1" hangingPunct="1">
              <a:spcBef>
                <a:spcPct val="0"/>
              </a:spcBef>
              <a:buFontTx/>
              <a:buNone/>
              <a:defRPr/>
            </a:pPr>
            <a:endParaRPr lang="hu-HU" altLang="hu-HU" sz="1800" b="1" dirty="0" smtClean="0">
              <a:solidFill>
                <a:schemeClr val="tx2">
                  <a:lumMod val="75000"/>
                </a:schemeClr>
              </a:solidFill>
            </a:endParaRPr>
          </a:p>
          <a:p>
            <a:pPr eaLnBrk="1" hangingPunct="1">
              <a:spcBef>
                <a:spcPct val="0"/>
              </a:spcBef>
              <a:buFontTx/>
              <a:buNone/>
              <a:defRPr/>
            </a:pPr>
            <a:r>
              <a:rPr lang="hu-HU" altLang="hu-HU" sz="1800" b="1" dirty="0" smtClean="0">
                <a:solidFill>
                  <a:schemeClr val="tx2">
                    <a:lumMod val="75000"/>
                  </a:schemeClr>
                </a:solidFill>
              </a:rPr>
              <a:t>Két kapujának íve Gaudí munkáiban később is viszontlátható, már itt a parabolaívhez fordul. Az ajtókon hullámvonalas kovácsoltvasból készült rácsdíszítés látható, mely kígyóformát idéz, s mely a 19. századi szemlélők számára meghökkentőnek bizonyult.</a:t>
            </a:r>
          </a:p>
          <a:p>
            <a:pPr eaLnBrk="1" hangingPunct="1">
              <a:spcBef>
                <a:spcPct val="0"/>
              </a:spcBef>
              <a:buFontTx/>
              <a:buNone/>
              <a:defRPr/>
            </a:pPr>
            <a:endParaRPr lang="hu-HU" altLang="hu-HU" sz="1800" b="1" dirty="0" smtClean="0">
              <a:solidFill>
                <a:schemeClr val="tx2">
                  <a:lumMod val="75000"/>
                </a:schemeClr>
              </a:solidFill>
            </a:endParaRPr>
          </a:p>
          <a:p>
            <a:pPr eaLnBrk="1" hangingPunct="1">
              <a:spcBef>
                <a:spcPct val="0"/>
              </a:spcBef>
              <a:buFontTx/>
              <a:buNone/>
              <a:defRPr/>
            </a:pPr>
            <a:r>
              <a:rPr lang="hu-HU" altLang="hu-HU" sz="1800" b="1" dirty="0" smtClean="0">
                <a:solidFill>
                  <a:schemeClr val="tx2">
                    <a:lumMod val="75000"/>
                  </a:schemeClr>
                </a:solidFill>
              </a:rPr>
              <a:t>Az épület legalsó szintje a pince, mely piramis formájú tetővel lezárt gomba alakú oszlopokkal rendelkezik, mintegy a palota tartóoszlopaként, alapjaként.</a:t>
            </a:r>
          </a:p>
          <a:p>
            <a:pPr eaLnBrk="1" hangingPunct="1">
              <a:spcBef>
                <a:spcPct val="0"/>
              </a:spcBef>
              <a:buFontTx/>
              <a:buNone/>
              <a:defRPr/>
            </a:pPr>
            <a:endParaRPr lang="hu-HU" altLang="hu-HU" sz="1800" b="1" dirty="0" smtClean="0">
              <a:solidFill>
                <a:schemeClr val="tx2">
                  <a:lumMod val="75000"/>
                </a:schemeClr>
              </a:solidFill>
            </a:endParaRPr>
          </a:p>
          <a:p>
            <a:pPr eaLnBrk="1" hangingPunct="1">
              <a:spcBef>
                <a:spcPct val="0"/>
              </a:spcBef>
              <a:buFontTx/>
              <a:buNone/>
              <a:defRPr/>
            </a:pPr>
            <a:r>
              <a:rPr lang="hu-HU" altLang="hu-HU" sz="1800" b="1" dirty="0" smtClean="0">
                <a:solidFill>
                  <a:schemeClr val="tx2">
                    <a:lumMod val="75000"/>
                  </a:schemeClr>
                </a:solidFill>
              </a:rPr>
              <a:t>Tetőteraszán megjelenik a művész által oly kedvelt csempe-, illetve kerámiaburkolat. Remek kilátás nyílik innen a belvárosi tetőkre és barcelonai panoráma is kiváló.</a:t>
            </a:r>
          </a:p>
        </p:txBody>
      </p:sp>
      <p:pic>
        <p:nvPicPr>
          <p:cNvPr id="12291" name="Picture 2" descr="Palau Güell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141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61711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alau Güell (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10844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898061"/>
            <a:ext cx="9212177" cy="595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églalap 1"/>
          <p:cNvSpPr/>
          <p:nvPr/>
        </p:nvSpPr>
        <p:spPr>
          <a:xfrm>
            <a:off x="323528" y="190383"/>
            <a:ext cx="8640960" cy="369332"/>
          </a:xfrm>
          <a:prstGeom prst="rect">
            <a:avLst/>
          </a:prstGeom>
        </p:spPr>
        <p:txBody>
          <a:bodyPr wrap="square">
            <a:spAutoFit/>
          </a:bodyPr>
          <a:lstStyle/>
          <a:p>
            <a:r>
              <a:rPr lang="hu-HU" b="1" dirty="0">
                <a:latin typeface="Arial" panose="020B0604020202020204" pitchFamily="34" charset="0"/>
                <a:cs typeface="Arial" panose="020B0604020202020204" pitchFamily="34" charset="0"/>
              </a:rPr>
              <a:t>Tetejét összesen 20 színes, mázas kerámiákkal díszített kémény borítja. </a:t>
            </a:r>
          </a:p>
        </p:txBody>
      </p:sp>
    </p:spTree>
    <p:extLst>
      <p:ext uri="{BB962C8B-B14F-4D97-AF65-F5344CB8AC3E}">
        <p14:creationId xmlns:p14="http://schemas.microsoft.com/office/powerpoint/2010/main" val="240305886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260648"/>
            <a:ext cx="8712968" cy="6186309"/>
          </a:xfrm>
          <a:prstGeom prst="rect">
            <a:avLst/>
          </a:prstGeom>
        </p:spPr>
        <p:txBody>
          <a:bodyPr wrap="square">
            <a:spAutoFit/>
          </a:bodyPr>
          <a:lstStyle/>
          <a:p>
            <a:r>
              <a:rPr lang="hu-HU" b="1" dirty="0" err="1">
                <a:solidFill>
                  <a:srgbClr val="FF0000"/>
                </a:solidFill>
              </a:rPr>
              <a:t>Casa</a:t>
            </a:r>
            <a:r>
              <a:rPr lang="hu-HU" b="1" dirty="0">
                <a:solidFill>
                  <a:srgbClr val="FF0000"/>
                </a:solidFill>
              </a:rPr>
              <a:t> </a:t>
            </a:r>
            <a:r>
              <a:rPr lang="hu-HU" b="1" dirty="0" err="1">
                <a:solidFill>
                  <a:srgbClr val="FF0000"/>
                </a:solidFill>
              </a:rPr>
              <a:t>Batlló</a:t>
            </a:r>
            <a:r>
              <a:rPr lang="hu-HU" dirty="0" smtClean="0">
                <a:solidFill>
                  <a:srgbClr val="FF0000"/>
                </a:solidFill>
              </a:rPr>
              <a:t>:</a:t>
            </a:r>
          </a:p>
          <a:p>
            <a:endParaRPr lang="hu-HU" dirty="0"/>
          </a:p>
          <a:p>
            <a:r>
              <a:rPr lang="hu-HU" dirty="0" smtClean="0"/>
              <a:t>A </a:t>
            </a:r>
            <a:r>
              <a:rPr lang="hu-HU" dirty="0"/>
              <a:t>"Csontok háza" néven is ismert épület, melynek homlokzata tarka üvegmozaikokkal és maszkra emlékeztető erkélyekkel díszített</a:t>
            </a:r>
            <a:r>
              <a:rPr lang="hu-HU" dirty="0" smtClean="0"/>
              <a:t>.</a:t>
            </a:r>
          </a:p>
          <a:p>
            <a:r>
              <a:rPr lang="hu-HU" dirty="0"/>
              <a:t>A </a:t>
            </a:r>
            <a:r>
              <a:rPr lang="hu-HU" b="1" dirty="0" err="1"/>
              <a:t>Casa</a:t>
            </a:r>
            <a:r>
              <a:rPr lang="hu-HU" b="1" dirty="0"/>
              <a:t> </a:t>
            </a:r>
            <a:r>
              <a:rPr lang="hu-HU" b="1" dirty="0" err="1"/>
              <a:t>Batlló</a:t>
            </a:r>
            <a:r>
              <a:rPr lang="hu-HU" dirty="0"/>
              <a:t> Barcelona egyik legismertebb jelképe, Antoni Gaudí katalán építész szecessziós mesterműve, amely 2005 óta </a:t>
            </a:r>
            <a:r>
              <a:rPr lang="hu-HU" dirty="0" smtClean="0"/>
              <a:t>az UNESCO Világörökség része</a:t>
            </a:r>
            <a:r>
              <a:rPr lang="hu-HU" dirty="0"/>
              <a:t>. </a:t>
            </a:r>
            <a:endParaRPr lang="hu-HU" dirty="0" smtClean="0"/>
          </a:p>
          <a:p>
            <a:r>
              <a:rPr lang="hu-HU" dirty="0" smtClean="0"/>
              <a:t>Az </a:t>
            </a:r>
            <a:r>
              <a:rPr lang="hu-HU" dirty="0"/>
              <a:t>épület a </a:t>
            </a:r>
            <a:r>
              <a:rPr lang="hu-HU" dirty="0" err="1"/>
              <a:t>Passeig</a:t>
            </a:r>
            <a:r>
              <a:rPr lang="hu-HU" dirty="0"/>
              <a:t> de </a:t>
            </a:r>
            <a:r>
              <a:rPr lang="hu-HU" dirty="0" err="1"/>
              <a:t>Gràcia</a:t>
            </a:r>
            <a:r>
              <a:rPr lang="hu-HU" dirty="0"/>
              <a:t> 43. szám alatt található, és különleges, hullámzó formáiról, valamint színes mozaikjairól híres. </a:t>
            </a:r>
          </a:p>
          <a:p>
            <a:r>
              <a:rPr lang="hu-HU" b="1" dirty="0"/>
              <a:t>Főbb jellemzők és látnivalók</a:t>
            </a:r>
          </a:p>
          <a:p>
            <a:r>
              <a:rPr lang="hu-HU" dirty="0"/>
              <a:t>Az épületet a helyiek gyakran a "Csontok házaként" (</a:t>
            </a:r>
            <a:r>
              <a:rPr lang="hu-HU" i="1" dirty="0" err="1"/>
              <a:t>Casa</a:t>
            </a:r>
            <a:r>
              <a:rPr lang="hu-HU" i="1" dirty="0"/>
              <a:t> </a:t>
            </a:r>
            <a:r>
              <a:rPr lang="hu-HU" i="1" dirty="0" err="1"/>
              <a:t>dels</a:t>
            </a:r>
            <a:r>
              <a:rPr lang="hu-HU" i="1" dirty="0"/>
              <a:t> </a:t>
            </a:r>
            <a:r>
              <a:rPr lang="hu-HU" i="1" dirty="0" err="1"/>
              <a:t>ossos</a:t>
            </a:r>
            <a:r>
              <a:rPr lang="hu-HU" dirty="0"/>
              <a:t>) emlegetik a homlokzatát díszítő, csontvázra emlékeztető tartóoszlopok és erkélyek miatt. </a:t>
            </a:r>
            <a:endParaRPr lang="hu-HU" dirty="0" smtClean="0"/>
          </a:p>
          <a:p>
            <a:r>
              <a:rPr lang="hu-HU" b="1" dirty="0" smtClean="0"/>
              <a:t>A </a:t>
            </a:r>
            <a:r>
              <a:rPr lang="hu-HU" b="1" dirty="0"/>
              <a:t>homlokzat:</a:t>
            </a:r>
            <a:r>
              <a:rPr lang="hu-HU" dirty="0"/>
              <a:t> Gaudí a </a:t>
            </a:r>
            <a:r>
              <a:rPr lang="hu-HU" i="1" dirty="0" err="1"/>
              <a:t>trencadís</a:t>
            </a:r>
            <a:r>
              <a:rPr lang="hu-HU" dirty="0"/>
              <a:t> technikát alkalmazta, amelynél törött kerámiadarabokból és színes üvegekből állított össze mozaikokat, amelyek a fényviszonyoktól függően változtatják a színüket.</a:t>
            </a:r>
          </a:p>
          <a:p>
            <a:r>
              <a:rPr lang="hu-HU" b="1" dirty="0"/>
              <a:t>A sárkányos tető:</a:t>
            </a:r>
            <a:r>
              <a:rPr lang="hu-HU" dirty="0"/>
              <a:t> A tetőszerkezet egy sárkány pikkelyes hátát formázza, amit színes kerámiacserepek borítanak. A legenda szerint ez Szent György és a sárkány küzdelmét szimbolizálja.</a:t>
            </a:r>
          </a:p>
          <a:p>
            <a:r>
              <a:rPr lang="hu-HU" b="1" dirty="0"/>
              <a:t>A "Nemes emelet" (</a:t>
            </a:r>
            <a:r>
              <a:rPr lang="hu-HU" b="1" dirty="0" err="1"/>
              <a:t>Planta</a:t>
            </a:r>
            <a:r>
              <a:rPr lang="hu-HU" b="1" dirty="0"/>
              <a:t> </a:t>
            </a:r>
            <a:r>
              <a:rPr lang="hu-HU" b="1" dirty="0" err="1"/>
              <a:t>Noble</a:t>
            </a:r>
            <a:r>
              <a:rPr lang="hu-HU" b="1" dirty="0"/>
              <a:t>):</a:t>
            </a:r>
            <a:r>
              <a:rPr lang="hu-HU" dirty="0"/>
              <a:t> Ez volt a </a:t>
            </a:r>
            <a:r>
              <a:rPr lang="hu-HU" dirty="0" err="1"/>
              <a:t>Batlló</a:t>
            </a:r>
            <a:r>
              <a:rPr lang="hu-HU" dirty="0"/>
              <a:t> család egykori lakosztálya, ahol hatalmas, hullámzó ablakok és egyedi, gomba alakú kandalló látható.</a:t>
            </a:r>
          </a:p>
          <a:p>
            <a:r>
              <a:rPr lang="hu-HU" b="1" dirty="0"/>
              <a:t>Fényudvar:</a:t>
            </a:r>
            <a:r>
              <a:rPr lang="hu-HU" dirty="0"/>
              <a:t> A belső udvart különböző árnyalatú kék csempék borítják, ami a tenger mélységét idézi és segít az egyenletes fényeloszlásban.</a:t>
            </a:r>
          </a:p>
          <a:p>
            <a:endParaRPr lang="hu-HU" dirty="0"/>
          </a:p>
        </p:txBody>
      </p:sp>
    </p:spTree>
    <p:extLst>
      <p:ext uri="{BB962C8B-B14F-4D97-AF65-F5344CB8AC3E}">
        <p14:creationId xmlns:p14="http://schemas.microsoft.com/office/powerpoint/2010/main" val="226109279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5422" y="0"/>
            <a:ext cx="4053155" cy="6858000"/>
          </a:xfrm>
          <a:prstGeom prst="rect">
            <a:avLst/>
          </a:prstGeom>
        </p:spPr>
      </p:pic>
    </p:spTree>
    <p:extLst>
      <p:ext uri="{BB962C8B-B14F-4D97-AF65-F5344CB8AC3E}">
        <p14:creationId xmlns:p14="http://schemas.microsoft.com/office/powerpoint/2010/main" val="1640851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ájl:Lakásbiztosítás épület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9952" y="6360"/>
            <a:ext cx="5122540" cy="6833468"/>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323528" y="476672"/>
            <a:ext cx="3600400" cy="2893100"/>
          </a:xfrm>
          <a:prstGeom prst="rect">
            <a:avLst/>
          </a:prstGeom>
        </p:spPr>
        <p:txBody>
          <a:bodyPr wrap="square">
            <a:spAutoFit/>
          </a:bodyPr>
          <a:lstStyle/>
          <a:p>
            <a:pPr lvl="0"/>
            <a:r>
              <a:rPr lang="hu-HU" sz="2000" b="1" dirty="0">
                <a:solidFill>
                  <a:srgbClr val="FF0000"/>
                </a:solidFill>
                <a:latin typeface="Arial" panose="020B0604020202020204" pitchFamily="34" charset="0"/>
                <a:cs typeface="Arial" panose="020B0604020202020204" pitchFamily="34" charset="0"/>
              </a:rPr>
              <a:t>Home </a:t>
            </a:r>
            <a:r>
              <a:rPr lang="hu-HU" sz="2000" b="1" dirty="0" err="1">
                <a:solidFill>
                  <a:srgbClr val="FF0000"/>
                </a:solidFill>
                <a:latin typeface="Arial" panose="020B0604020202020204" pitchFamily="34" charset="0"/>
                <a:cs typeface="Arial" panose="020B0604020202020204" pitchFamily="34" charset="0"/>
              </a:rPr>
              <a:t>Insurance</a:t>
            </a:r>
            <a:r>
              <a:rPr lang="hu-HU" sz="2000" b="1" dirty="0">
                <a:solidFill>
                  <a:srgbClr val="FF0000"/>
                </a:solidFill>
                <a:latin typeface="Arial" panose="020B0604020202020204" pitchFamily="34" charset="0"/>
                <a:cs typeface="Arial" panose="020B0604020202020204" pitchFamily="34" charset="0"/>
              </a:rPr>
              <a:t> Building </a:t>
            </a:r>
            <a:r>
              <a:rPr lang="hu-HU" b="1" dirty="0" smtClean="0">
                <a:latin typeface="Arial" panose="020B0604020202020204" pitchFamily="34" charset="0"/>
                <a:cs typeface="Arial" panose="020B0604020202020204" pitchFamily="34" charset="0"/>
              </a:rPr>
              <a:t>Chicago</a:t>
            </a:r>
            <a:r>
              <a:rPr lang="hu-HU" b="1" dirty="0">
                <a:latin typeface="Arial" panose="020B0604020202020204" pitchFamily="34" charset="0"/>
                <a:cs typeface="Arial" panose="020B0604020202020204" pitchFamily="34" charset="0"/>
              </a:rPr>
              <a:t>, </a:t>
            </a:r>
            <a:endParaRPr lang="hu-HU" b="1" dirty="0" smtClean="0">
              <a:latin typeface="Arial" panose="020B0604020202020204" pitchFamily="34" charset="0"/>
              <a:cs typeface="Arial" panose="020B0604020202020204" pitchFamily="34" charset="0"/>
            </a:endParaRPr>
          </a:p>
          <a:p>
            <a:pPr lvl="0"/>
            <a:r>
              <a:rPr lang="hu-HU" b="1" dirty="0" smtClean="0">
                <a:latin typeface="Arial" panose="020B0604020202020204" pitchFamily="34" charset="0"/>
                <a:cs typeface="Arial" panose="020B0604020202020204" pitchFamily="34" charset="0"/>
              </a:rPr>
              <a:t>1885</a:t>
            </a:r>
          </a:p>
          <a:p>
            <a:pPr lvl="0"/>
            <a:r>
              <a:rPr lang="hu-HU" b="1" dirty="0" smtClean="0">
                <a:solidFill>
                  <a:srgbClr val="00B050"/>
                </a:solidFill>
                <a:latin typeface="Arial" panose="020B0604020202020204" pitchFamily="34" charset="0"/>
                <a:cs typeface="Arial" panose="020B0604020202020204" pitchFamily="34" charset="0"/>
              </a:rPr>
              <a:t>William </a:t>
            </a:r>
            <a:r>
              <a:rPr lang="hu-HU" b="1" dirty="0">
                <a:solidFill>
                  <a:srgbClr val="00B050"/>
                </a:solidFill>
                <a:latin typeface="Arial" panose="020B0604020202020204" pitchFamily="34" charset="0"/>
                <a:cs typeface="Arial" panose="020B0604020202020204" pitchFamily="34" charset="0"/>
              </a:rPr>
              <a:t>Le </a:t>
            </a:r>
            <a:r>
              <a:rPr lang="hu-HU" b="1" dirty="0" err="1">
                <a:solidFill>
                  <a:srgbClr val="00B050"/>
                </a:solidFill>
                <a:latin typeface="Arial" panose="020B0604020202020204" pitchFamily="34" charset="0"/>
                <a:cs typeface="Arial" panose="020B0604020202020204" pitchFamily="34" charset="0"/>
              </a:rPr>
              <a:t>Baron</a:t>
            </a:r>
            <a:r>
              <a:rPr lang="hu-HU" b="1" dirty="0">
                <a:solidFill>
                  <a:srgbClr val="00B050"/>
                </a:solidFill>
                <a:latin typeface="Arial" panose="020B0604020202020204" pitchFamily="34" charset="0"/>
                <a:cs typeface="Arial" panose="020B0604020202020204" pitchFamily="34" charset="0"/>
              </a:rPr>
              <a:t> </a:t>
            </a:r>
            <a:r>
              <a:rPr lang="hu-HU" b="1" dirty="0" err="1">
                <a:solidFill>
                  <a:srgbClr val="00B050"/>
                </a:solidFill>
                <a:latin typeface="Arial" panose="020B0604020202020204" pitchFamily="34" charset="0"/>
                <a:cs typeface="Arial" panose="020B0604020202020204" pitchFamily="34" charset="0"/>
              </a:rPr>
              <a:t>Jenney</a:t>
            </a:r>
            <a:r>
              <a:rPr lang="hu-HU" b="1" dirty="0">
                <a:solidFill>
                  <a:srgbClr val="00B050"/>
                </a:solidFill>
                <a:latin typeface="Arial" panose="020B0604020202020204" pitchFamily="34" charset="0"/>
                <a:cs typeface="Arial" panose="020B0604020202020204" pitchFamily="34" charset="0"/>
              </a:rPr>
              <a:t> </a:t>
            </a:r>
            <a:endParaRPr lang="hu-HU" b="1" dirty="0" smtClean="0">
              <a:solidFill>
                <a:srgbClr val="00B050"/>
              </a:solidFill>
              <a:latin typeface="Arial" panose="020B0604020202020204" pitchFamily="34" charset="0"/>
              <a:cs typeface="Arial" panose="020B0604020202020204" pitchFamily="34" charset="0"/>
            </a:endParaRPr>
          </a:p>
          <a:p>
            <a:pPr lvl="0"/>
            <a:endParaRPr lang="hu-HU" dirty="0" smtClean="0">
              <a:latin typeface="Arial" panose="020B0604020202020204" pitchFamily="34" charset="0"/>
              <a:cs typeface="Arial" panose="020B0604020202020204" pitchFamily="34" charset="0"/>
            </a:endParaRPr>
          </a:p>
          <a:p>
            <a:pPr lvl="0"/>
            <a:r>
              <a:rPr lang="hu-HU" dirty="0" smtClean="0">
                <a:latin typeface="Arial" panose="020B0604020202020204" pitchFamily="34" charset="0"/>
                <a:cs typeface="Arial" panose="020B0604020202020204" pitchFamily="34" charset="0"/>
              </a:rPr>
              <a:t>A </a:t>
            </a:r>
            <a:r>
              <a:rPr lang="hu-HU" dirty="0">
                <a:latin typeface="Arial" panose="020B0604020202020204" pitchFamily="34" charset="0"/>
                <a:cs typeface="Arial" panose="020B0604020202020204" pitchFamily="34" charset="0"/>
              </a:rPr>
              <a:t>történelem </a:t>
            </a:r>
            <a:r>
              <a:rPr lang="hu-HU" b="1" dirty="0">
                <a:latin typeface="Arial" panose="020B0604020202020204" pitchFamily="34" charset="0"/>
                <a:cs typeface="Arial" panose="020B0604020202020204" pitchFamily="34" charset="0"/>
              </a:rPr>
              <a:t>legelső felhőkarcolójaként</a:t>
            </a:r>
            <a:r>
              <a:rPr lang="hu-HU" dirty="0">
                <a:latin typeface="Arial" panose="020B0604020202020204" pitchFamily="34" charset="0"/>
                <a:cs typeface="Arial" panose="020B0604020202020204" pitchFamily="34" charset="0"/>
              </a:rPr>
              <a:t> tartják számon (10 emeletes volt), mert itt alkalmaztak először strukturális fémvázat a súly hordozására.</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1397" y="3861048"/>
            <a:ext cx="326126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6711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homlokzat koronázás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0"/>
            <a:ext cx="6861428" cy="686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94626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öbbszörös értelmezése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581"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07504" y="116632"/>
            <a:ext cx="2088232" cy="6463308"/>
          </a:xfrm>
          <a:prstGeom prst="rect">
            <a:avLst/>
          </a:prstGeom>
        </p:spPr>
        <p:txBody>
          <a:bodyPr wrap="square">
            <a:spAutoFit/>
          </a:bodyPr>
          <a:lstStyle/>
          <a:p>
            <a:r>
              <a:rPr lang="hu-HU" dirty="0">
                <a:latin typeface="Arial" panose="020B0604020202020204" pitchFamily="34" charset="0"/>
                <a:cs typeface="Arial" panose="020B0604020202020204" pitchFamily="34" charset="0"/>
              </a:rPr>
              <a:t>Gaudí a maga részéről soha nem magyarázta el munkásságát, és a homlokzati munkákat kívülről, pontos tervek nélkül irányította, ahogy az tőle megszokott volt. Így hagyott ránk egy szimbólumokkal teli házat, egy fantasztikus képzeletvilágot, egy vásznat, amely egy szinte megfejthetetlen történetet mesél el, így mindenki a saját fantáziájával egészíti ki.</a:t>
            </a:r>
          </a:p>
        </p:txBody>
      </p:sp>
    </p:spTree>
    <p:extLst>
      <p:ext uri="{BB962C8B-B14F-4D97-AF65-F5344CB8AC3E}">
        <p14:creationId xmlns:p14="http://schemas.microsoft.com/office/powerpoint/2010/main" val="188258834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a Casa Batlló-Gaudi-emlékm&amp;udblac;vek-barcelo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091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76336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La-Pedrera-Gaudi-emlékm&amp;udblac;vek-barcelona"/>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680374"/>
            <a:ext cx="9144000"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églalap 1"/>
          <p:cNvSpPr>
            <a:spLocks noChangeArrowheads="1"/>
          </p:cNvSpPr>
          <p:nvPr/>
        </p:nvSpPr>
        <p:spPr bwMode="auto">
          <a:xfrm>
            <a:off x="1547813" y="6526213"/>
            <a:ext cx="4117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hu-HU" altLang="hu-HU" sz="1800" b="1" dirty="0" smtClean="0">
                <a:solidFill>
                  <a:schemeClr val="tx2">
                    <a:lumMod val="75000"/>
                  </a:schemeClr>
                </a:solidFill>
              </a:rPr>
              <a:t>A kémények La </a:t>
            </a:r>
            <a:r>
              <a:rPr lang="hu-HU" altLang="hu-HU" sz="1800" b="1" dirty="0" err="1" smtClean="0">
                <a:solidFill>
                  <a:schemeClr val="tx2">
                    <a:lumMod val="75000"/>
                  </a:schemeClr>
                </a:solidFill>
              </a:rPr>
              <a:t>Pedrera</a:t>
            </a:r>
            <a:r>
              <a:rPr lang="hu-HU" altLang="hu-HU" sz="1800" b="1" dirty="0" smtClean="0">
                <a:solidFill>
                  <a:schemeClr val="tx2">
                    <a:lumMod val="75000"/>
                  </a:schemeClr>
                </a:solidFill>
              </a:rPr>
              <a:t> - A gyám katonák</a:t>
            </a:r>
          </a:p>
        </p:txBody>
      </p:sp>
      <p:sp>
        <p:nvSpPr>
          <p:cNvPr id="2" name="Téglalap 1"/>
          <p:cNvSpPr/>
          <p:nvPr/>
        </p:nvSpPr>
        <p:spPr>
          <a:xfrm>
            <a:off x="105217" y="46365"/>
            <a:ext cx="9001000" cy="646331"/>
          </a:xfrm>
          <a:prstGeom prst="rect">
            <a:avLst/>
          </a:prstGeom>
        </p:spPr>
        <p:txBody>
          <a:bodyPr wrap="square">
            <a:spAutoFit/>
          </a:bodyPr>
          <a:lstStyle/>
          <a:p>
            <a:r>
              <a:rPr lang="hu-HU" b="1" dirty="0" err="1">
                <a:solidFill>
                  <a:srgbClr val="FF0000"/>
                </a:solidFill>
              </a:rPr>
              <a:t>Casa</a:t>
            </a:r>
            <a:r>
              <a:rPr lang="hu-HU" b="1" dirty="0">
                <a:solidFill>
                  <a:srgbClr val="FF0000"/>
                </a:solidFill>
              </a:rPr>
              <a:t> </a:t>
            </a:r>
            <a:r>
              <a:rPr lang="hu-HU" b="1" dirty="0" err="1">
                <a:solidFill>
                  <a:srgbClr val="FF0000"/>
                </a:solidFill>
              </a:rPr>
              <a:t>Milà</a:t>
            </a:r>
            <a:r>
              <a:rPr lang="hu-HU" b="1" dirty="0">
                <a:solidFill>
                  <a:srgbClr val="FF0000"/>
                </a:solidFill>
              </a:rPr>
              <a:t> (La </a:t>
            </a:r>
            <a:r>
              <a:rPr lang="hu-HU" b="1" dirty="0" err="1">
                <a:solidFill>
                  <a:srgbClr val="FF0000"/>
                </a:solidFill>
              </a:rPr>
              <a:t>Pedrera</a:t>
            </a:r>
            <a:r>
              <a:rPr lang="hu-HU" b="1" dirty="0">
                <a:solidFill>
                  <a:srgbClr val="FF0000"/>
                </a:solidFill>
              </a:rPr>
              <a:t>)</a:t>
            </a:r>
            <a:r>
              <a:rPr lang="hu-HU" dirty="0"/>
              <a:t>: Hullámzó kőfalaival és szürreális, katonák sisakjaira emlékeztető kéményeivel az organikus építészet egyik csúcspontja.</a:t>
            </a:r>
          </a:p>
        </p:txBody>
      </p:sp>
    </p:spTree>
    <p:extLst>
      <p:ext uri="{BB962C8B-B14F-4D97-AF65-F5344CB8AC3E}">
        <p14:creationId xmlns:p14="http://schemas.microsoft.com/office/powerpoint/2010/main" val="422873424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upload.wikimedia.org/wikipedia/commons/5/57/Spain.Barcelona.Casa.Mil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8" y="0"/>
            <a:ext cx="9372601"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57853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jakd.hu/kep/full/00000188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88" y="728663"/>
            <a:ext cx="9170988" cy="625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Szövegdoboz 1"/>
          <p:cNvSpPr txBox="1">
            <a:spLocks noChangeArrowheads="1"/>
          </p:cNvSpPr>
          <p:nvPr/>
        </p:nvSpPr>
        <p:spPr bwMode="auto">
          <a:xfrm>
            <a:off x="107504" y="127001"/>
            <a:ext cx="3397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u-HU" altLang="hu-HU" sz="2400" b="1" dirty="0">
                <a:solidFill>
                  <a:srgbClr val="C00000"/>
                </a:solidFill>
              </a:rPr>
              <a:t>CASA MILA –LA PEDRERA</a:t>
            </a:r>
          </a:p>
        </p:txBody>
      </p:sp>
      <p:sp>
        <p:nvSpPr>
          <p:cNvPr id="2" name="Szövegdoboz 1"/>
          <p:cNvSpPr txBox="1"/>
          <p:nvPr/>
        </p:nvSpPr>
        <p:spPr>
          <a:xfrm>
            <a:off x="3419872" y="173038"/>
            <a:ext cx="1443038" cy="369888"/>
          </a:xfrm>
          <a:prstGeom prst="rect">
            <a:avLst/>
          </a:prstGeom>
          <a:noFill/>
        </p:spPr>
        <p:txBody>
          <a:bodyPr wrap="none">
            <a:spAutoFit/>
          </a:bodyPr>
          <a:lstStyle/>
          <a:p>
            <a:pPr>
              <a:defRPr/>
            </a:pPr>
            <a:r>
              <a:rPr lang="hu-HU" b="1" dirty="0">
                <a:solidFill>
                  <a:schemeClr val="accent1">
                    <a:lumMod val="75000"/>
                  </a:schemeClr>
                </a:solidFill>
              </a:rPr>
              <a:t>/ 1906-1910/</a:t>
            </a:r>
          </a:p>
        </p:txBody>
      </p:sp>
    </p:spTree>
    <p:extLst>
      <p:ext uri="{BB962C8B-B14F-4D97-AF65-F5344CB8AC3E}">
        <p14:creationId xmlns:p14="http://schemas.microsoft.com/office/powerpoint/2010/main" val="100230745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10800000" flipV="1">
            <a:off x="323528" y="244632"/>
            <a:ext cx="8640960" cy="62734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101568"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dirty="0" smtClean="0">
                <a:ln>
                  <a:noFill/>
                </a:ln>
                <a:solidFill>
                  <a:srgbClr val="0A0A0A"/>
                </a:solidFill>
                <a:effectLst/>
              </a:rPr>
              <a:t>A </a:t>
            </a:r>
            <a:r>
              <a:rPr kumimoji="0" lang="hu-HU" altLang="hu-HU" b="0" i="0" u="none" strike="noStrike" cap="none" normalizeH="0" baseline="0" dirty="0" err="1" smtClean="0">
                <a:ln>
                  <a:noFill/>
                </a:ln>
                <a:solidFill>
                  <a:srgbClr val="0A0A0A"/>
                </a:solidFill>
                <a:effectLst/>
              </a:rPr>
              <a:t>Gesellius</a:t>
            </a:r>
            <a:r>
              <a:rPr kumimoji="0" lang="hu-HU" altLang="hu-HU" b="0" i="0" u="none" strike="noStrike" cap="none" normalizeH="0" baseline="0" dirty="0" smtClean="0">
                <a:ln>
                  <a:noFill/>
                </a:ln>
                <a:solidFill>
                  <a:srgbClr val="0A0A0A"/>
                </a:solidFill>
                <a:effectLst/>
              </a:rPr>
              <a:t>, </a:t>
            </a:r>
            <a:r>
              <a:rPr kumimoji="0" lang="hu-HU" altLang="hu-HU" b="0" i="0" u="none" strike="noStrike" cap="none" normalizeH="0" baseline="0" dirty="0" err="1" smtClean="0">
                <a:ln>
                  <a:noFill/>
                </a:ln>
                <a:solidFill>
                  <a:srgbClr val="0A0A0A"/>
                </a:solidFill>
                <a:effectLst/>
              </a:rPr>
              <a:t>Lindgren</a:t>
            </a:r>
            <a:r>
              <a:rPr kumimoji="0" lang="hu-HU" altLang="hu-HU" b="0" i="0" u="none" strike="noStrike" cap="none" normalizeH="0" baseline="0" dirty="0" smtClean="0">
                <a:ln>
                  <a:noFill/>
                </a:ln>
                <a:solidFill>
                  <a:srgbClr val="0A0A0A"/>
                </a:solidFill>
                <a:effectLst/>
              </a:rPr>
              <a:t>, </a:t>
            </a:r>
            <a:r>
              <a:rPr kumimoji="0" lang="hu-HU" altLang="hu-HU" b="0" i="0" u="none" strike="noStrike" cap="none" normalizeH="0" baseline="0" dirty="0" err="1" smtClean="0">
                <a:ln>
                  <a:noFill/>
                </a:ln>
                <a:solidFill>
                  <a:srgbClr val="0A0A0A"/>
                </a:solidFill>
                <a:effectLst/>
              </a:rPr>
              <a:t>Saarinen</a:t>
            </a:r>
            <a:r>
              <a:rPr kumimoji="0" lang="hu-HU" altLang="hu-HU" b="0" i="0" u="none" strike="noStrike" cap="none" normalizeH="0" baseline="0" dirty="0" smtClean="0">
                <a:ln>
                  <a:noFill/>
                </a:ln>
                <a:solidFill>
                  <a:srgbClr val="0A0A0A"/>
                </a:solidFill>
                <a:effectLst/>
              </a:rPr>
              <a:t> egy kiemelkedő finn építésziroda volt, amelyet 1896-ban alapított </a:t>
            </a:r>
            <a:r>
              <a:rPr kumimoji="0" lang="hu-HU" altLang="hu-HU" b="0" i="0" u="none" strike="noStrike" cap="none" normalizeH="0" baseline="0" dirty="0" err="1" smtClean="0">
                <a:ln>
                  <a:noFill/>
                </a:ln>
                <a:solidFill>
                  <a:srgbClr val="0A0A0A"/>
                </a:solidFill>
                <a:effectLst/>
              </a:rPr>
              <a:t>Helsinki-ben</a:t>
            </a:r>
            <a:r>
              <a:rPr kumimoji="0" lang="hu-HU" altLang="hu-HU" b="0" i="0" u="none" strike="noStrike" cap="none" normalizeH="0" baseline="0" dirty="0" smtClean="0">
                <a:ln>
                  <a:noFill/>
                </a:ln>
                <a:solidFill>
                  <a:srgbClr val="0A0A0A"/>
                </a:solidFill>
                <a:effectLst/>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altLang="hu-HU" b="0" i="0" u="none" strike="noStrike" cap="none" normalizeH="0" baseline="0" dirty="0" smtClean="0">
              <a:ln>
                <a:noFill/>
              </a:ln>
              <a:solidFill>
                <a:srgbClr val="0A0A0A"/>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b="1" i="0" u="none" strike="noStrike" cap="none" normalizeH="0" baseline="0" dirty="0" smtClean="0">
                <a:ln>
                  <a:noFill/>
                </a:ln>
                <a:solidFill>
                  <a:srgbClr val="00B050"/>
                </a:solidFill>
                <a:effectLst/>
              </a:rPr>
              <a:t>Herman </a:t>
            </a:r>
            <a:r>
              <a:rPr kumimoji="0" lang="hu-HU" altLang="hu-HU" b="1" i="0" u="none" strike="noStrike" cap="none" normalizeH="0" baseline="0" dirty="0" err="1" smtClean="0">
                <a:ln>
                  <a:noFill/>
                </a:ln>
                <a:solidFill>
                  <a:srgbClr val="00B050"/>
                </a:solidFill>
                <a:effectLst/>
              </a:rPr>
              <a:t>Gesellius</a:t>
            </a:r>
            <a:r>
              <a:rPr kumimoji="0" lang="hu-HU" altLang="hu-HU" b="1" i="0" u="none" strike="noStrike" cap="none" normalizeH="0" baseline="0" dirty="0" smtClean="0">
                <a:ln>
                  <a:noFill/>
                </a:ln>
                <a:solidFill>
                  <a:srgbClr val="00B050"/>
                </a:solidFill>
                <a:effectLst/>
              </a:rPr>
              <a:t>, </a:t>
            </a:r>
            <a:r>
              <a:rPr kumimoji="0" lang="hu-HU" altLang="hu-HU" b="1" i="0" u="none" strike="noStrike" cap="none" normalizeH="0" baseline="0" dirty="0" err="1" smtClean="0">
                <a:ln>
                  <a:noFill/>
                </a:ln>
                <a:solidFill>
                  <a:srgbClr val="00B050"/>
                </a:solidFill>
                <a:effectLst/>
              </a:rPr>
              <a:t>Armas</a:t>
            </a:r>
            <a:r>
              <a:rPr kumimoji="0" lang="hu-HU" altLang="hu-HU" b="1" i="0" u="none" strike="noStrike" cap="none" normalizeH="0" baseline="0" dirty="0" smtClean="0">
                <a:ln>
                  <a:noFill/>
                </a:ln>
                <a:solidFill>
                  <a:srgbClr val="00B050"/>
                </a:solidFill>
                <a:effectLst/>
              </a:rPr>
              <a:t> </a:t>
            </a:r>
            <a:r>
              <a:rPr kumimoji="0" lang="hu-HU" altLang="hu-HU" b="1" i="0" u="none" strike="noStrike" cap="none" normalizeH="0" baseline="0" dirty="0" err="1" smtClean="0">
                <a:ln>
                  <a:noFill/>
                </a:ln>
                <a:solidFill>
                  <a:srgbClr val="00B050"/>
                </a:solidFill>
                <a:effectLst/>
              </a:rPr>
              <a:t>Lindgren</a:t>
            </a:r>
            <a:r>
              <a:rPr kumimoji="0" lang="hu-HU" altLang="hu-HU" b="1" i="0" u="none" strike="noStrike" cap="none" normalizeH="0" baseline="0" dirty="0" smtClean="0">
                <a:ln>
                  <a:noFill/>
                </a:ln>
                <a:solidFill>
                  <a:srgbClr val="00B050"/>
                </a:solidFill>
                <a:effectLst/>
              </a:rPr>
              <a:t> és </a:t>
            </a:r>
            <a:r>
              <a:rPr kumimoji="0" lang="hu-HU" altLang="hu-HU" b="1" i="0" u="none" strike="noStrike" cap="none" normalizeH="0" baseline="0" dirty="0" err="1" smtClean="0">
                <a:ln>
                  <a:noFill/>
                </a:ln>
                <a:solidFill>
                  <a:srgbClr val="00B050"/>
                </a:solidFill>
                <a:effectLst/>
              </a:rPr>
              <a:t>Eliel</a:t>
            </a:r>
            <a:r>
              <a:rPr kumimoji="0" lang="hu-HU" altLang="hu-HU" b="1" i="0" u="none" strike="noStrike" cap="none" normalizeH="0" baseline="0" dirty="0" smtClean="0">
                <a:ln>
                  <a:noFill/>
                </a:ln>
                <a:solidFill>
                  <a:srgbClr val="00B050"/>
                </a:solidFill>
                <a:effectLst/>
              </a:rPr>
              <a:t> </a:t>
            </a:r>
            <a:r>
              <a:rPr kumimoji="0" lang="hu-HU" altLang="hu-HU" b="1" i="0" u="none" strike="noStrike" cap="none" normalizeH="0" baseline="0" dirty="0" err="1" smtClean="0">
                <a:ln>
                  <a:noFill/>
                </a:ln>
                <a:solidFill>
                  <a:srgbClr val="00B050"/>
                </a:solidFill>
                <a:effectLst/>
              </a:rPr>
              <a:t>Saarinen</a:t>
            </a:r>
            <a:r>
              <a:rPr kumimoji="0" lang="hu-HU" altLang="hu-HU" b="1" i="0" u="none" strike="noStrike" cap="none" normalizeH="0" baseline="0" dirty="0" smtClean="0">
                <a:ln>
                  <a:noFill/>
                </a:ln>
                <a:solidFill>
                  <a:srgbClr val="00B050"/>
                </a:solidFill>
                <a:effectLst/>
              </a:rPr>
              <a:t>. </a:t>
            </a:r>
          </a:p>
          <a:p>
            <a:pPr marL="0" marR="0" lvl="0" indent="0" algn="l" defTabSz="914400" rtl="0" eaLnBrk="1" fontAlgn="base" latinLnBrk="0" hangingPunct="1">
              <a:lnSpc>
                <a:spcPct val="100000"/>
              </a:lnSpc>
              <a:spcBef>
                <a:spcPct val="0"/>
              </a:spcBef>
              <a:spcAft>
                <a:spcPct val="0"/>
              </a:spcAft>
              <a:buClrTx/>
              <a:buSzTx/>
              <a:buFontTx/>
              <a:buNone/>
              <a:tabLst/>
            </a:pPr>
            <a:endParaRPr lang="hu-HU" altLang="hu-HU" b="1" dirty="0">
              <a:solidFill>
                <a:srgbClr val="00B050"/>
              </a:solidFil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dirty="0" smtClean="0">
                <a:ln>
                  <a:noFill/>
                </a:ln>
                <a:solidFill>
                  <a:srgbClr val="0A0A0A"/>
                </a:solidFill>
                <a:effectLst/>
              </a:rPr>
              <a:t>A finn nemzeti romantika meghatározó képviselőiként váltak ismertté, olyan ikonikus művekkel, mint a </a:t>
            </a:r>
            <a:r>
              <a:rPr kumimoji="0" lang="hu-HU" altLang="hu-HU" b="0" i="0" u="none" strike="noStrike" cap="none" normalizeH="0" baseline="0" dirty="0" err="1" smtClean="0">
                <a:ln>
                  <a:noFill/>
                </a:ln>
                <a:solidFill>
                  <a:srgbClr val="0A0A0A"/>
                </a:solidFill>
                <a:effectLst/>
              </a:rPr>
              <a:t>Hvitträsk</a:t>
            </a:r>
            <a:r>
              <a:rPr kumimoji="0" lang="hu-HU" altLang="hu-HU" b="0" i="0" u="none" strike="noStrike" cap="none" normalizeH="0" baseline="0" dirty="0" smtClean="0">
                <a:ln>
                  <a:noFill/>
                </a:ln>
                <a:solidFill>
                  <a:srgbClr val="0A0A0A"/>
                </a:solidFill>
                <a:effectLst/>
              </a:rPr>
              <a:t>, </a:t>
            </a:r>
            <a:r>
              <a:rPr kumimoji="0" lang="hu-HU" altLang="hu-HU" b="0" i="0" u="none" strike="noStrike" cap="none" normalizeH="0" baseline="0" dirty="0" err="1" smtClean="0">
                <a:ln>
                  <a:noFill/>
                </a:ln>
                <a:solidFill>
                  <a:srgbClr val="0A0A0A"/>
                </a:solidFill>
                <a:effectLst/>
              </a:rPr>
              <a:t>a</a:t>
            </a:r>
            <a:r>
              <a:rPr kumimoji="0" lang="hu-HU" altLang="hu-HU" b="0" i="0" u="none" strike="noStrike" cap="none" normalizeH="0" baseline="0" dirty="0" smtClean="0">
                <a:ln>
                  <a:noFill/>
                </a:ln>
                <a:solidFill>
                  <a:srgbClr val="0A0A0A"/>
                </a:solidFill>
                <a:effectLst/>
              </a:rPr>
              <a:t> Finn Nemzeti Múzeum és a </a:t>
            </a:r>
            <a:r>
              <a:rPr kumimoji="0" lang="hu-HU" altLang="hu-HU" b="0" i="0" u="none" strike="noStrike" cap="none" normalizeH="0" baseline="0" dirty="0" err="1" smtClean="0">
                <a:ln>
                  <a:noFill/>
                </a:ln>
                <a:solidFill>
                  <a:srgbClr val="0A0A0A"/>
                </a:solidFill>
                <a:effectLst/>
              </a:rPr>
              <a:t>Pohjola</a:t>
            </a:r>
            <a:r>
              <a:rPr kumimoji="0" lang="hu-HU" altLang="hu-HU" b="0" i="0" u="none" strike="noStrike" cap="none" normalizeH="0" baseline="0" dirty="0" smtClean="0">
                <a:ln>
                  <a:noFill/>
                </a:ln>
                <a:solidFill>
                  <a:srgbClr val="0A0A0A"/>
                </a:solidFill>
                <a:effectLst/>
              </a:rPr>
              <a:t> Biztosító székháza. </a:t>
            </a:r>
            <a:endParaRPr kumimoji="0" lang="hu-HU" altLang="hu-H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b="1" i="0" u="none" strike="noStrike" cap="none" normalizeH="0" baseline="0" dirty="0" smtClean="0">
                <a:ln>
                  <a:noFill/>
                </a:ln>
                <a:solidFill>
                  <a:srgbClr val="0A0A0A"/>
                </a:solidFill>
                <a:effectLst/>
              </a:rPr>
              <a:t>Főbb tevékenységük és munkáik:</a:t>
            </a:r>
            <a:endParaRPr kumimoji="0" lang="hu-HU" altLang="hu-H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b="1" i="0" u="none" strike="noStrike" cap="none" normalizeH="0" baseline="0" dirty="0" smtClean="0">
                <a:ln>
                  <a:noFill/>
                </a:ln>
                <a:solidFill>
                  <a:srgbClr val="0A0A0A"/>
                </a:solidFill>
                <a:effectLst/>
              </a:rPr>
              <a:t>Alapítás:</a:t>
            </a:r>
            <a:r>
              <a:rPr kumimoji="0" lang="hu-HU" altLang="hu-HU" b="0" i="0" u="none" strike="noStrike" cap="none" normalizeH="0" baseline="0" dirty="0" smtClean="0">
                <a:ln>
                  <a:noFill/>
                </a:ln>
                <a:solidFill>
                  <a:srgbClr val="0A0A0A"/>
                </a:solidFill>
                <a:effectLst/>
              </a:rPr>
              <a:t> A három építész még hallgató korában, 1896-ban alapította közös irodáját.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b="1" i="0" u="none" strike="noStrike" cap="none" normalizeH="0" baseline="0" dirty="0" smtClean="0">
                <a:ln>
                  <a:noFill/>
                </a:ln>
                <a:solidFill>
                  <a:srgbClr val="0A0A0A"/>
                </a:solidFill>
                <a:effectLst/>
              </a:rPr>
              <a:t>Stílus:</a:t>
            </a:r>
            <a:r>
              <a:rPr kumimoji="0" lang="hu-HU" altLang="hu-HU" b="0" i="0" u="none" strike="noStrike" cap="none" normalizeH="0" baseline="0" dirty="0" smtClean="0">
                <a:ln>
                  <a:noFill/>
                </a:ln>
                <a:solidFill>
                  <a:srgbClr val="0A0A0A"/>
                </a:solidFill>
                <a:effectLst/>
              </a:rPr>
              <a:t> Munkáikra az északi nemzeti romantika, a finn eposz, a </a:t>
            </a:r>
            <a:r>
              <a:rPr kumimoji="0" lang="hu-HU" altLang="hu-HU" b="0" i="1" u="none" strike="noStrike" cap="none" normalizeH="0" baseline="0" dirty="0" smtClean="0">
                <a:ln>
                  <a:noFill/>
                </a:ln>
                <a:solidFill>
                  <a:srgbClr val="0A0A0A"/>
                </a:solidFill>
                <a:effectLst/>
              </a:rPr>
              <a:t>Kalevala</a:t>
            </a:r>
            <a:r>
              <a:rPr kumimoji="0" lang="hu-HU" altLang="hu-HU" b="0" i="0" u="none" strike="noStrike" cap="none" normalizeH="0" baseline="0" dirty="0" smtClean="0">
                <a:ln>
                  <a:noFill/>
                </a:ln>
                <a:solidFill>
                  <a:srgbClr val="0A0A0A"/>
                </a:solidFill>
                <a:effectLst/>
              </a:rPr>
              <a:t> motívumai és a természetes anyagok használata jellemző.</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b="1" i="0" u="none" strike="noStrike" cap="none" normalizeH="0" baseline="0" dirty="0" smtClean="0">
                <a:ln>
                  <a:noFill/>
                </a:ln>
                <a:solidFill>
                  <a:srgbClr val="0A0A0A"/>
                </a:solidFill>
                <a:effectLst/>
              </a:rPr>
              <a:t>Jelentős épületek: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b="1" i="0" u="none" strike="noStrike" cap="none" normalizeH="0" baseline="0" dirty="0" err="1" smtClean="0">
                <a:ln>
                  <a:noFill/>
                </a:ln>
                <a:solidFill>
                  <a:srgbClr val="0A0A0A"/>
                </a:solidFill>
                <a:effectLst/>
              </a:rPr>
              <a:t>Hvitträsk</a:t>
            </a:r>
            <a:r>
              <a:rPr kumimoji="0" lang="hu-HU" altLang="hu-HU" b="1" i="0" u="none" strike="noStrike" cap="none" normalizeH="0" baseline="0" dirty="0" smtClean="0">
                <a:ln>
                  <a:noFill/>
                </a:ln>
                <a:solidFill>
                  <a:srgbClr val="0A0A0A"/>
                </a:solidFill>
                <a:effectLst/>
              </a:rPr>
              <a:t> (1901-1904):</a:t>
            </a:r>
            <a:r>
              <a:rPr kumimoji="0" lang="hu-HU" altLang="hu-HU" b="0" i="0" u="none" strike="noStrike" cap="none" normalizeH="0" baseline="0" dirty="0" smtClean="0">
                <a:ln>
                  <a:noFill/>
                </a:ln>
                <a:solidFill>
                  <a:srgbClr val="0A0A0A"/>
                </a:solidFill>
                <a:effectLst/>
              </a:rPr>
              <a:t> </a:t>
            </a:r>
            <a:r>
              <a:rPr kumimoji="0" lang="hu-HU" altLang="hu-HU" b="0" i="0" u="none" strike="noStrike" cap="none" normalizeH="0" baseline="0" dirty="0" err="1" smtClean="0">
                <a:ln>
                  <a:noFill/>
                </a:ln>
                <a:solidFill>
                  <a:srgbClr val="0A0A0A"/>
                </a:solidFill>
                <a:effectLst/>
              </a:rPr>
              <a:t>Kirkkonummi</a:t>
            </a:r>
            <a:r>
              <a:rPr kumimoji="0" lang="hu-HU" altLang="hu-HU" b="0" i="0" u="none" strike="noStrike" cap="none" normalizeH="0" baseline="0" dirty="0" smtClean="0">
                <a:ln>
                  <a:noFill/>
                </a:ln>
                <a:solidFill>
                  <a:srgbClr val="0A0A0A"/>
                </a:solidFill>
                <a:effectLst/>
              </a:rPr>
              <a:t> mellett épült közös műteremházuk és otthonuk.</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hu-HU" altLang="hu-HU" b="1" i="0" u="none" strike="noStrike" cap="none" normalizeH="0" baseline="0" dirty="0" smtClean="0">
                <a:ln>
                  <a:noFill/>
                </a:ln>
                <a:solidFill>
                  <a:srgbClr val="0A0A0A"/>
                </a:solidFill>
                <a:effectLst/>
                <a:hlinkClick r:id="rId2"/>
              </a:rPr>
              <a:t>Finn Nemzeti Múzeum</a:t>
            </a:r>
            <a:r>
              <a:rPr kumimoji="0" lang="hu-HU" altLang="hu-HU" b="1" i="0" u="none" strike="noStrike" cap="none" normalizeH="0" baseline="0" dirty="0" smtClean="0">
                <a:ln>
                  <a:noFill/>
                </a:ln>
                <a:solidFill>
                  <a:srgbClr val="0A0A0A"/>
                </a:solidFill>
                <a:effectLst/>
              </a:rPr>
              <a:t> (Helsinki):</a:t>
            </a:r>
            <a:r>
              <a:rPr kumimoji="0" lang="hu-HU" altLang="hu-HU" b="0" i="0" u="none" strike="noStrike" cap="none" normalizeH="0" baseline="0" dirty="0" smtClean="0">
                <a:ln>
                  <a:noFill/>
                </a:ln>
                <a:solidFill>
                  <a:srgbClr val="0A0A0A"/>
                </a:solidFill>
                <a:effectLst/>
              </a:rPr>
              <a:t> A nemzeti romantikus építészet egyik csúcspontja.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hu-HU" altLang="hu-HU" b="1" i="0" u="none" strike="noStrike" cap="none" normalizeH="0" baseline="0" dirty="0" err="1" smtClean="0">
                <a:ln>
                  <a:noFill/>
                </a:ln>
                <a:solidFill>
                  <a:srgbClr val="0A0A0A"/>
                </a:solidFill>
                <a:effectLst/>
                <a:hlinkClick r:id="rId3"/>
              </a:rPr>
              <a:t>Pohjola</a:t>
            </a:r>
            <a:r>
              <a:rPr kumimoji="0" lang="hu-HU" altLang="hu-HU" b="1" i="0" u="none" strike="noStrike" cap="none" normalizeH="0" baseline="0" dirty="0" smtClean="0">
                <a:ln>
                  <a:noFill/>
                </a:ln>
                <a:solidFill>
                  <a:srgbClr val="0A0A0A"/>
                </a:solidFill>
                <a:effectLst/>
                <a:hlinkClick r:id="rId3"/>
              </a:rPr>
              <a:t> Biztosító Székháza</a:t>
            </a:r>
            <a:r>
              <a:rPr kumimoji="0" lang="hu-HU" altLang="hu-HU" b="1" i="0" u="none" strike="noStrike" cap="none" normalizeH="0" baseline="0" dirty="0" smtClean="0">
                <a:ln>
                  <a:noFill/>
                </a:ln>
                <a:solidFill>
                  <a:srgbClr val="0A0A0A"/>
                </a:solidFill>
                <a:effectLst/>
              </a:rPr>
              <a:t> (Helsinki):</a:t>
            </a:r>
            <a:r>
              <a:rPr kumimoji="0" lang="hu-HU" altLang="hu-HU" b="0" i="0" u="none" strike="noStrike" cap="none" normalizeH="0" baseline="0" dirty="0" smtClean="0">
                <a:ln>
                  <a:noFill/>
                </a:ln>
                <a:solidFill>
                  <a:srgbClr val="0A0A0A"/>
                </a:solidFill>
                <a:effectLst/>
              </a:rPr>
              <a:t> A Kalevala-motívumokkal díszített homlokzat.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hu-HU" altLang="hu-HU" b="1" i="0" u="none" strike="noStrike" cap="none" normalizeH="0" baseline="0" dirty="0" smtClean="0">
                <a:ln>
                  <a:noFill/>
                </a:ln>
                <a:solidFill>
                  <a:srgbClr val="0A0A0A"/>
                </a:solidFill>
                <a:effectLst/>
                <a:hlinkClick r:id="rId4"/>
              </a:rPr>
              <a:t>Helsinki Főpályaudvar</a:t>
            </a:r>
            <a:r>
              <a:rPr kumimoji="0" lang="hu-HU" altLang="hu-HU" b="1" i="0" u="none" strike="noStrike" cap="none" normalizeH="0" baseline="0" dirty="0" smtClean="0">
                <a:ln>
                  <a:noFill/>
                </a:ln>
                <a:solidFill>
                  <a:srgbClr val="0A0A0A"/>
                </a:solidFill>
                <a:effectLst/>
              </a:rPr>
              <a:t> (tervezési szakasz):</a:t>
            </a:r>
            <a:r>
              <a:rPr kumimoji="0" lang="hu-HU" altLang="hu-HU" b="0" i="0" u="none" strike="noStrike" cap="none" normalizeH="0" baseline="0" dirty="0" smtClean="0">
                <a:ln>
                  <a:noFill/>
                </a:ln>
                <a:solidFill>
                  <a:srgbClr val="0A0A0A"/>
                </a:solidFill>
                <a:effectLst/>
              </a:rPr>
              <a:t> </a:t>
            </a:r>
            <a:r>
              <a:rPr kumimoji="0" lang="hu-HU" altLang="hu-HU" b="0" i="0" u="none" strike="noStrike" cap="none" normalizeH="0" baseline="0" dirty="0" err="1" smtClean="0">
                <a:ln>
                  <a:noFill/>
                </a:ln>
                <a:solidFill>
                  <a:srgbClr val="0A0A0A"/>
                </a:solidFill>
                <a:effectLst/>
              </a:rPr>
              <a:t>Saarinen</a:t>
            </a:r>
            <a:r>
              <a:rPr kumimoji="0" lang="hu-HU" altLang="hu-HU" b="0" i="0" u="none" strike="noStrike" cap="none" normalizeH="0" baseline="0" dirty="0" smtClean="0">
                <a:ln>
                  <a:noFill/>
                </a:ln>
                <a:solidFill>
                  <a:srgbClr val="0A0A0A"/>
                </a:solidFill>
                <a:effectLst/>
              </a:rPr>
              <a:t> vezetésével. </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b="0" i="0" u="none" strike="noStrike" cap="none" normalizeH="0" baseline="0" dirty="0" smtClean="0">
                <a:ln>
                  <a:noFill/>
                </a:ln>
                <a:solidFill>
                  <a:srgbClr val="0A0A0A"/>
                </a:solidFill>
                <a:effectLst/>
              </a:rPr>
              <a:t>A társulás 1905-ben felbomlott, de a három építész munkássága alapvetően meghatározta a finn építészeti identitást.</a:t>
            </a:r>
            <a:endParaRPr kumimoji="0" lang="hu-HU" altLang="hu-HU"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74168881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332656"/>
            <a:ext cx="8424936" cy="6247864"/>
          </a:xfrm>
          <a:prstGeom prst="rect">
            <a:avLst/>
          </a:prstGeom>
        </p:spPr>
        <p:txBody>
          <a:bodyPr wrap="square">
            <a:spAutoFit/>
          </a:bodyPr>
          <a:lstStyle/>
          <a:p>
            <a:r>
              <a:rPr lang="hu-HU" altLang="hu-HU" b="1" dirty="0" err="1" smtClean="0">
                <a:solidFill>
                  <a:srgbClr val="0A0A0A"/>
                </a:solidFill>
                <a:latin typeface="Arial" panose="020B0604020202020204" pitchFamily="34" charset="0"/>
                <a:cs typeface="Arial" panose="020B0604020202020204" pitchFamily="34" charset="0"/>
              </a:rPr>
              <a:t>Hvitträsk</a:t>
            </a:r>
            <a:r>
              <a:rPr lang="hu-HU" altLang="hu-HU" b="1" dirty="0" smtClean="0">
                <a:solidFill>
                  <a:srgbClr val="0A0A0A"/>
                </a:solidFill>
                <a:latin typeface="Arial" panose="020B0604020202020204" pitchFamily="34" charset="0"/>
                <a:cs typeface="Arial" panose="020B0604020202020204" pitchFamily="34" charset="0"/>
              </a:rPr>
              <a:t>:</a:t>
            </a:r>
          </a:p>
          <a:p>
            <a:endParaRPr lang="hu-HU" altLang="hu-HU" b="1" dirty="0">
              <a:solidFill>
                <a:srgbClr val="0A0A0A"/>
              </a:solidFill>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A </a:t>
            </a:r>
            <a:r>
              <a:rPr lang="hu-HU" b="1" dirty="0" err="1">
                <a:latin typeface="Arial" panose="020B0604020202020204" pitchFamily="34" charset="0"/>
                <a:cs typeface="Arial" panose="020B0604020202020204" pitchFamily="34" charset="0"/>
              </a:rPr>
              <a:t>Hvitträsk</a:t>
            </a:r>
            <a:r>
              <a:rPr lang="hu-HU" dirty="0">
                <a:latin typeface="Arial" panose="020B0604020202020204" pitchFamily="34" charset="0"/>
                <a:cs typeface="Arial" panose="020B0604020202020204" pitchFamily="34" charset="0"/>
              </a:rPr>
              <a:t> egy lenyűgöző nemzeti romantikus stílusú villa és építészműhely az </a:t>
            </a:r>
            <a:r>
              <a:rPr lang="hu-HU" dirty="0" err="1">
                <a:latin typeface="Arial" panose="020B0604020202020204" pitchFamily="34" charset="0"/>
                <a:cs typeface="Arial" panose="020B0604020202020204" pitchFamily="34" charset="0"/>
              </a:rPr>
              <a:t>Uusimaa</a:t>
            </a:r>
            <a:r>
              <a:rPr lang="hu-HU" dirty="0">
                <a:latin typeface="Arial" panose="020B0604020202020204" pitchFamily="34" charset="0"/>
                <a:cs typeface="Arial" panose="020B0604020202020204" pitchFamily="34" charset="0"/>
              </a:rPr>
              <a:t> régióban, </a:t>
            </a:r>
            <a:r>
              <a:rPr lang="hu-HU" dirty="0" err="1">
                <a:latin typeface="Arial" panose="020B0604020202020204" pitchFamily="34" charset="0"/>
                <a:cs typeface="Arial" panose="020B0604020202020204" pitchFamily="34" charset="0"/>
              </a:rPr>
              <a:t>Kirkkonummi</a:t>
            </a:r>
            <a:r>
              <a:rPr lang="hu-HU" dirty="0">
                <a:latin typeface="Arial" panose="020B0604020202020204" pitchFamily="34" charset="0"/>
                <a:cs typeface="Arial" panose="020B0604020202020204" pitchFamily="34" charset="0"/>
              </a:rPr>
              <a:t> községben, mintegy 30 kilométerre Helsinki központjától. Az 1901 és 1903 között épült komplexumot a híres finn </a:t>
            </a:r>
            <a:r>
              <a:rPr lang="hu-HU" dirty="0" smtClean="0">
                <a:latin typeface="Arial" panose="020B0604020202020204" pitchFamily="34" charset="0"/>
                <a:cs typeface="Arial" panose="020B0604020202020204" pitchFamily="34" charset="0"/>
              </a:rPr>
              <a:t>építésztrió</a:t>
            </a:r>
          </a:p>
          <a:p>
            <a:r>
              <a:rPr lang="hu-HU" dirty="0" smtClean="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 </a:t>
            </a:r>
            <a:r>
              <a:rPr lang="hu-HU" sz="2000" b="1" dirty="0" err="1">
                <a:solidFill>
                  <a:srgbClr val="00B050"/>
                </a:solidFill>
                <a:latin typeface="Arial" panose="020B0604020202020204" pitchFamily="34" charset="0"/>
                <a:cs typeface="Arial" panose="020B0604020202020204" pitchFamily="34" charset="0"/>
              </a:rPr>
              <a:t>Eliel</a:t>
            </a:r>
            <a:r>
              <a:rPr lang="hu-HU" sz="2000" b="1" dirty="0">
                <a:solidFill>
                  <a:srgbClr val="00B050"/>
                </a:solidFill>
                <a:latin typeface="Arial" panose="020B0604020202020204" pitchFamily="34" charset="0"/>
                <a:cs typeface="Arial" panose="020B0604020202020204" pitchFamily="34" charset="0"/>
              </a:rPr>
              <a:t> </a:t>
            </a:r>
            <a:r>
              <a:rPr lang="hu-HU" sz="2000" b="1" dirty="0" err="1">
                <a:solidFill>
                  <a:srgbClr val="00B050"/>
                </a:solidFill>
                <a:latin typeface="Arial" panose="020B0604020202020204" pitchFamily="34" charset="0"/>
                <a:cs typeface="Arial" panose="020B0604020202020204" pitchFamily="34" charset="0"/>
              </a:rPr>
              <a:t>Saarinen</a:t>
            </a:r>
            <a:r>
              <a:rPr lang="hu-HU" sz="2000" dirty="0">
                <a:solidFill>
                  <a:srgbClr val="00B050"/>
                </a:solidFill>
                <a:latin typeface="Arial" panose="020B0604020202020204" pitchFamily="34" charset="0"/>
                <a:cs typeface="Arial" panose="020B0604020202020204" pitchFamily="34" charset="0"/>
              </a:rPr>
              <a:t>, </a:t>
            </a:r>
            <a:r>
              <a:rPr lang="hu-HU" sz="2000" b="1" dirty="0">
                <a:solidFill>
                  <a:srgbClr val="00B050"/>
                </a:solidFill>
                <a:latin typeface="Arial" panose="020B0604020202020204" pitchFamily="34" charset="0"/>
                <a:cs typeface="Arial" panose="020B0604020202020204" pitchFamily="34" charset="0"/>
              </a:rPr>
              <a:t>Herman </a:t>
            </a:r>
            <a:r>
              <a:rPr lang="hu-HU" sz="2000" b="1" dirty="0" err="1">
                <a:solidFill>
                  <a:srgbClr val="00B050"/>
                </a:solidFill>
                <a:latin typeface="Arial" panose="020B0604020202020204" pitchFamily="34" charset="0"/>
                <a:cs typeface="Arial" panose="020B0604020202020204" pitchFamily="34" charset="0"/>
              </a:rPr>
              <a:t>Gesellius</a:t>
            </a:r>
            <a:r>
              <a:rPr lang="hu-HU" sz="2000" dirty="0">
                <a:solidFill>
                  <a:srgbClr val="00B050"/>
                </a:solidFill>
                <a:latin typeface="Arial" panose="020B0604020202020204" pitchFamily="34" charset="0"/>
                <a:cs typeface="Arial" panose="020B0604020202020204" pitchFamily="34" charset="0"/>
              </a:rPr>
              <a:t> és </a:t>
            </a:r>
            <a:r>
              <a:rPr lang="hu-HU" sz="2000" b="1" dirty="0" err="1">
                <a:solidFill>
                  <a:srgbClr val="00B050"/>
                </a:solidFill>
                <a:latin typeface="Arial" panose="020B0604020202020204" pitchFamily="34" charset="0"/>
                <a:cs typeface="Arial" panose="020B0604020202020204" pitchFamily="34" charset="0"/>
              </a:rPr>
              <a:t>Armas</a:t>
            </a:r>
            <a:r>
              <a:rPr lang="hu-HU" sz="2000" b="1" dirty="0">
                <a:solidFill>
                  <a:srgbClr val="00B050"/>
                </a:solidFill>
                <a:latin typeface="Arial" panose="020B0604020202020204" pitchFamily="34" charset="0"/>
                <a:cs typeface="Arial" panose="020B0604020202020204" pitchFamily="34" charset="0"/>
              </a:rPr>
              <a:t> </a:t>
            </a:r>
            <a:r>
              <a:rPr lang="hu-HU" sz="2000" b="1" dirty="0" err="1">
                <a:solidFill>
                  <a:srgbClr val="00B050"/>
                </a:solidFill>
                <a:latin typeface="Arial" panose="020B0604020202020204" pitchFamily="34" charset="0"/>
                <a:cs typeface="Arial" panose="020B0604020202020204" pitchFamily="34" charset="0"/>
              </a:rPr>
              <a:t>Lindgren</a:t>
            </a:r>
            <a:r>
              <a:rPr lang="hu-HU" dirty="0">
                <a:latin typeface="Arial" panose="020B0604020202020204" pitchFamily="34" charset="0"/>
                <a:cs typeface="Arial" panose="020B0604020202020204" pitchFamily="34" charset="0"/>
              </a:rPr>
              <a:t> — tervezte saját otthonaként és közös stúdiójaként. </a:t>
            </a:r>
          </a:p>
          <a:p>
            <a:r>
              <a:rPr lang="hu-HU" dirty="0">
                <a:latin typeface="Arial" panose="020B0604020202020204" pitchFamily="34" charset="0"/>
                <a:cs typeface="Arial" panose="020B0604020202020204" pitchFamily="34" charset="0"/>
              </a:rPr>
              <a:t>Ma </a:t>
            </a:r>
            <a:r>
              <a:rPr lang="hu-HU" dirty="0" smtClean="0">
                <a:latin typeface="Arial" panose="020B0604020202020204" pitchFamily="34" charset="0"/>
                <a:cs typeface="Arial" panose="020B0604020202020204" pitchFamily="34" charset="0"/>
              </a:rPr>
              <a:t>a Múzeum népszerű </a:t>
            </a:r>
            <a:r>
              <a:rPr lang="hu-HU" dirty="0">
                <a:latin typeface="Arial" panose="020B0604020202020204" pitchFamily="34" charset="0"/>
                <a:cs typeface="Arial" panose="020B0604020202020204" pitchFamily="34" charset="0"/>
              </a:rPr>
              <a:t>turisztikai célpont, amely bemutatja a finn építészet és belsőépítészet aranykorát. Itt töltötte gyermekkorát az amerikai modernista építészet egyik meghatározó alakja, </a:t>
            </a:r>
            <a:r>
              <a:rPr lang="hu-HU" sz="2000" b="1" dirty="0" err="1">
                <a:solidFill>
                  <a:srgbClr val="00B050"/>
                </a:solidFill>
                <a:latin typeface="Arial" panose="020B0604020202020204" pitchFamily="34" charset="0"/>
                <a:cs typeface="Arial" panose="020B0604020202020204" pitchFamily="34" charset="0"/>
              </a:rPr>
              <a:t>Eero</a:t>
            </a:r>
            <a:r>
              <a:rPr lang="hu-HU" sz="2000" b="1" dirty="0">
                <a:solidFill>
                  <a:srgbClr val="00B050"/>
                </a:solidFill>
                <a:latin typeface="Arial" panose="020B0604020202020204" pitchFamily="34" charset="0"/>
                <a:cs typeface="Arial" panose="020B0604020202020204" pitchFamily="34" charset="0"/>
              </a:rPr>
              <a:t> </a:t>
            </a:r>
            <a:r>
              <a:rPr lang="hu-HU" sz="2000" b="1" dirty="0" err="1">
                <a:solidFill>
                  <a:srgbClr val="00B050"/>
                </a:solidFill>
                <a:latin typeface="Arial" panose="020B0604020202020204" pitchFamily="34" charset="0"/>
                <a:cs typeface="Arial" panose="020B0604020202020204" pitchFamily="34" charset="0"/>
              </a:rPr>
              <a:t>Saarinen</a:t>
            </a:r>
            <a:r>
              <a:rPr lang="hu-HU" sz="2000" b="1" dirty="0">
                <a:solidFill>
                  <a:srgbClr val="00B050"/>
                </a:solidFill>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is. </a:t>
            </a:r>
            <a:endParaRPr lang="hu-HU" dirty="0" smtClean="0">
              <a:latin typeface="Arial" panose="020B0604020202020204" pitchFamily="34" charset="0"/>
              <a:cs typeface="Arial" panose="020B0604020202020204" pitchFamily="34" charset="0"/>
            </a:endParaRPr>
          </a:p>
          <a:p>
            <a:endParaRPr lang="hu-HU" dirty="0">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Kiemelt látnivalók</a:t>
            </a:r>
          </a:p>
          <a:p>
            <a:r>
              <a:rPr lang="hu-HU" b="1" dirty="0">
                <a:latin typeface="Arial" panose="020B0604020202020204" pitchFamily="34" charset="0"/>
                <a:cs typeface="Arial" panose="020B0604020202020204" pitchFamily="34" charset="0"/>
              </a:rPr>
              <a:t>Építészeti remekmű</a:t>
            </a:r>
            <a:r>
              <a:rPr lang="hu-HU" dirty="0">
                <a:latin typeface="Arial" panose="020B0604020202020204" pitchFamily="34" charset="0"/>
                <a:cs typeface="Arial" panose="020B0604020202020204" pitchFamily="34" charset="0"/>
              </a:rPr>
              <a:t>: A természetes gránitból és rönkfából épült villa a finn nemzeti romantika egyik legfontosabb alkotása.</a:t>
            </a:r>
          </a:p>
          <a:p>
            <a:r>
              <a:rPr lang="hu-HU" b="1" dirty="0">
                <a:latin typeface="Arial" panose="020B0604020202020204" pitchFamily="34" charset="0"/>
                <a:cs typeface="Arial" panose="020B0604020202020204" pitchFamily="34" charset="0"/>
              </a:rPr>
              <a:t>Művészeti stúdió</a:t>
            </a:r>
            <a:r>
              <a:rPr lang="hu-HU" dirty="0">
                <a:latin typeface="Arial" panose="020B0604020202020204" pitchFamily="34" charset="0"/>
                <a:cs typeface="Arial" panose="020B0604020202020204" pitchFamily="34" charset="0"/>
              </a:rPr>
              <a:t>: Itt születtek meg olyan ikonikus épületek tervei, mint a Helsinki központi pályaudvar és a Finn Nemzeti Múzeum.</a:t>
            </a:r>
          </a:p>
          <a:p>
            <a:r>
              <a:rPr lang="hu-HU" b="1" dirty="0">
                <a:latin typeface="Arial" panose="020B0604020202020204" pitchFamily="34" charset="0"/>
                <a:cs typeface="Arial" panose="020B0604020202020204" pitchFamily="34" charset="0"/>
              </a:rPr>
              <a:t>Angol stílusú kert</a:t>
            </a:r>
            <a:r>
              <a:rPr lang="hu-HU" dirty="0">
                <a:latin typeface="Arial" panose="020B0604020202020204" pitchFamily="34" charset="0"/>
                <a:cs typeface="Arial" panose="020B0604020202020204" pitchFamily="34" charset="0"/>
              </a:rPr>
              <a:t>: A villa a </a:t>
            </a:r>
            <a:r>
              <a:rPr lang="hu-HU" dirty="0" err="1">
                <a:latin typeface="Arial" panose="020B0604020202020204" pitchFamily="34" charset="0"/>
                <a:cs typeface="Arial" panose="020B0604020202020204" pitchFamily="34" charset="0"/>
              </a:rPr>
              <a:t>Vitträsk-tó</a:t>
            </a:r>
            <a:r>
              <a:rPr lang="hu-HU" dirty="0">
                <a:latin typeface="Arial" panose="020B0604020202020204" pitchFamily="34" charset="0"/>
                <a:cs typeface="Arial" panose="020B0604020202020204" pitchFamily="34" charset="0"/>
              </a:rPr>
              <a:t> partján, meredek sziklák felett helyezkedik el, gyönyörű parkkal és kerti pavilonnal körülvéve.</a:t>
            </a:r>
          </a:p>
          <a:p>
            <a:r>
              <a:rPr lang="hu-HU" b="1" dirty="0">
                <a:latin typeface="Arial" panose="020B0604020202020204" pitchFamily="34" charset="0"/>
                <a:cs typeface="Arial" panose="020B0604020202020204" pitchFamily="34" charset="0"/>
              </a:rPr>
              <a:t>Belső terek</a:t>
            </a:r>
            <a:r>
              <a:rPr lang="hu-HU" dirty="0">
                <a:latin typeface="Arial" panose="020B0604020202020204" pitchFamily="34" charset="0"/>
                <a:cs typeface="Arial" panose="020B0604020202020204" pitchFamily="34" charset="0"/>
              </a:rPr>
              <a:t>: A szobákat aprólékosan megmunkált faanyagok, egyedi cserépkályhák és </a:t>
            </a:r>
            <a:r>
              <a:rPr lang="hu-HU" b="1" dirty="0" err="1">
                <a:solidFill>
                  <a:srgbClr val="00B050"/>
                </a:solidFill>
                <a:latin typeface="Arial" panose="020B0604020202020204" pitchFamily="34" charset="0"/>
                <a:cs typeface="Arial" panose="020B0604020202020204" pitchFamily="34" charset="0"/>
              </a:rPr>
              <a:t>Akseli</a:t>
            </a:r>
            <a:r>
              <a:rPr lang="hu-HU" b="1" dirty="0">
                <a:solidFill>
                  <a:srgbClr val="00B050"/>
                </a:solidFill>
                <a:latin typeface="Arial" panose="020B0604020202020204" pitchFamily="34" charset="0"/>
                <a:cs typeface="Arial" panose="020B0604020202020204" pitchFamily="34" charset="0"/>
              </a:rPr>
              <a:t> </a:t>
            </a:r>
            <a:r>
              <a:rPr lang="hu-HU" b="1" dirty="0" err="1">
                <a:solidFill>
                  <a:srgbClr val="00B050"/>
                </a:solidFill>
                <a:latin typeface="Arial" panose="020B0604020202020204" pitchFamily="34" charset="0"/>
                <a:cs typeface="Arial" panose="020B0604020202020204" pitchFamily="34" charset="0"/>
              </a:rPr>
              <a:t>Gallen-Kallela</a:t>
            </a:r>
            <a:r>
              <a:rPr lang="hu-HU" b="1" dirty="0">
                <a:solidFill>
                  <a:srgbClr val="00B050"/>
                </a:solidFill>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freskói díszítik.</a:t>
            </a:r>
          </a:p>
          <a:p>
            <a:r>
              <a:rPr lang="hu-HU" altLang="hu-HU" b="1" dirty="0" smtClean="0">
                <a:solidFill>
                  <a:srgbClr val="0A0A0A"/>
                </a:solidFill>
                <a:latin typeface="Arial" panose="020B0604020202020204" pitchFamily="34" charset="0"/>
                <a:cs typeface="Arial" panose="020B0604020202020204" pitchFamily="34" charset="0"/>
              </a:rPr>
              <a:t> </a:t>
            </a:r>
          </a:p>
          <a:p>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423718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vitträsk Architectural Museum in Kirkkonummi, Finland | Finland  FamilyWithKid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8722" y="0"/>
            <a:ext cx="97612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37681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vitträsk Museum | A jewel of Finnish national romantic architectu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60648"/>
            <a:ext cx="9179224" cy="6119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7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980728"/>
            <a:ext cx="3456384" cy="3477875"/>
          </a:xfrm>
          <a:prstGeom prst="rect">
            <a:avLst/>
          </a:prstGeom>
        </p:spPr>
        <p:txBody>
          <a:bodyPr wrap="square">
            <a:spAutoFit/>
          </a:bodyPr>
          <a:lstStyle/>
          <a:p>
            <a:pPr lvl="0"/>
            <a:r>
              <a:rPr lang="hu-HU" sz="2000" b="1" dirty="0" err="1">
                <a:solidFill>
                  <a:srgbClr val="FF0000"/>
                </a:solidFill>
                <a:latin typeface="Arial" panose="020B0604020202020204" pitchFamily="34" charset="0"/>
                <a:cs typeface="Arial" panose="020B0604020202020204" pitchFamily="34" charset="0"/>
              </a:rPr>
              <a:t>Wainwright</a:t>
            </a:r>
            <a:r>
              <a:rPr lang="hu-HU" sz="2000" b="1" dirty="0">
                <a:solidFill>
                  <a:srgbClr val="FF0000"/>
                </a:solidFill>
                <a:latin typeface="Arial" panose="020B0604020202020204" pitchFamily="34" charset="0"/>
                <a:cs typeface="Arial" panose="020B0604020202020204" pitchFamily="34" charset="0"/>
              </a:rPr>
              <a:t> Building </a:t>
            </a:r>
            <a:endParaRPr lang="hu-HU" sz="2000" b="1" dirty="0" smtClean="0">
              <a:solidFill>
                <a:srgbClr val="FF0000"/>
              </a:solidFill>
              <a:latin typeface="Arial" panose="020B0604020202020204" pitchFamily="34" charset="0"/>
              <a:cs typeface="Arial" panose="020B0604020202020204" pitchFamily="34" charset="0"/>
            </a:endParaRPr>
          </a:p>
          <a:p>
            <a:pPr lvl="0"/>
            <a:r>
              <a:rPr lang="hu-HU" b="1" dirty="0" smtClean="0">
                <a:latin typeface="Arial" panose="020B0604020202020204" pitchFamily="34" charset="0"/>
                <a:cs typeface="Arial" panose="020B0604020202020204" pitchFamily="34" charset="0"/>
              </a:rPr>
              <a:t>St</a:t>
            </a:r>
            <a:r>
              <a:rPr lang="hu-HU" b="1" dirty="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Louis</a:t>
            </a:r>
          </a:p>
          <a:p>
            <a:pPr lvl="0"/>
            <a:r>
              <a:rPr lang="hu-HU" b="1" dirty="0" smtClean="0">
                <a:latin typeface="Arial" panose="020B0604020202020204" pitchFamily="34" charset="0"/>
                <a:cs typeface="Arial" panose="020B0604020202020204" pitchFamily="34" charset="0"/>
              </a:rPr>
              <a:t>1891</a:t>
            </a:r>
          </a:p>
          <a:p>
            <a:pPr lvl="0"/>
            <a:r>
              <a:rPr lang="hu-HU" sz="2000" b="1" dirty="0" smtClean="0">
                <a:solidFill>
                  <a:srgbClr val="00B050"/>
                </a:solidFill>
                <a:latin typeface="Arial" panose="020B0604020202020204" pitchFamily="34" charset="0"/>
                <a:cs typeface="Arial" panose="020B0604020202020204" pitchFamily="34" charset="0"/>
              </a:rPr>
              <a:t>Louis </a:t>
            </a:r>
            <a:r>
              <a:rPr lang="hu-HU" sz="2000" b="1" dirty="0">
                <a:solidFill>
                  <a:srgbClr val="00B050"/>
                </a:solidFill>
                <a:latin typeface="Arial" panose="020B0604020202020204" pitchFamily="34" charset="0"/>
                <a:cs typeface="Arial" panose="020B0604020202020204" pitchFamily="34" charset="0"/>
              </a:rPr>
              <a:t>Sullivan </a:t>
            </a:r>
            <a:r>
              <a:rPr lang="hu-HU" dirty="0">
                <a:latin typeface="Arial" panose="020B0604020202020204" pitchFamily="34" charset="0"/>
                <a:cs typeface="Arial" panose="020B0604020202020204" pitchFamily="34" charset="0"/>
              </a:rPr>
              <a:t>mesterműve. </a:t>
            </a:r>
            <a:endParaRPr lang="hu-HU" dirty="0" smtClean="0">
              <a:latin typeface="Arial" panose="020B0604020202020204" pitchFamily="34" charset="0"/>
              <a:cs typeface="Arial" panose="020B0604020202020204" pitchFamily="34" charset="0"/>
            </a:endParaRPr>
          </a:p>
          <a:p>
            <a:pPr lvl="0"/>
            <a:endParaRPr lang="hu-HU" dirty="0">
              <a:latin typeface="Arial" panose="020B0604020202020204" pitchFamily="34" charset="0"/>
              <a:cs typeface="Arial" panose="020B0604020202020204" pitchFamily="34" charset="0"/>
            </a:endParaRPr>
          </a:p>
          <a:p>
            <a:pPr lvl="0"/>
            <a:r>
              <a:rPr lang="hu-HU" dirty="0" smtClean="0">
                <a:latin typeface="Arial" panose="020B0604020202020204" pitchFamily="34" charset="0"/>
                <a:cs typeface="Arial" panose="020B0604020202020204" pitchFamily="34" charset="0"/>
              </a:rPr>
              <a:t>Ez </a:t>
            </a:r>
            <a:r>
              <a:rPr lang="hu-HU" dirty="0">
                <a:latin typeface="Arial" panose="020B0604020202020204" pitchFamily="34" charset="0"/>
                <a:cs typeface="Arial" panose="020B0604020202020204" pitchFamily="34" charset="0"/>
              </a:rPr>
              <a:t>az épület tisztázta le először a felhőkarcolók esztétikáját, finom, vertikális téglaoszlopai kiemelik az épület égbetörő jellegét, miközben a tető alatti terrakotta díszítés már a szecesszió előszele.</a:t>
            </a:r>
          </a:p>
        </p:txBody>
      </p:sp>
      <p:pic>
        <p:nvPicPr>
          <p:cNvPr id="3074" name="Picture 2" descr="Fájl:Wainwright épület, 7. utca és Chestnut utca, St. Louis, MO - 5305164791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67944" y="-68492"/>
            <a:ext cx="5194548" cy="692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58764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vitträsk Architectural Museum in Kirkkonummi, Finland | Finland  FamilyWithKid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27769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260648"/>
            <a:ext cx="4392488" cy="6408712"/>
          </a:xfrm>
          <a:prstGeom prst="rect">
            <a:avLst/>
          </a:prstGeom>
        </p:spPr>
        <p:txBody>
          <a:bodyPr wrap="square">
            <a:spAutoFit/>
          </a:bodyPr>
          <a:lstStyle/>
          <a:p>
            <a:r>
              <a:rPr lang="hu-HU" b="1" dirty="0">
                <a:solidFill>
                  <a:srgbClr val="FF0000"/>
                </a:solidFill>
                <a:latin typeface="Arial" panose="020B0604020202020204" pitchFamily="34" charset="0"/>
                <a:cs typeface="Arial" panose="020B0604020202020204" pitchFamily="34" charset="0"/>
              </a:rPr>
              <a:t>Finn Nemzeti </a:t>
            </a:r>
            <a:r>
              <a:rPr lang="hu-HU" b="1" dirty="0" smtClean="0">
                <a:solidFill>
                  <a:srgbClr val="FF0000"/>
                </a:solidFill>
                <a:latin typeface="Arial" panose="020B0604020202020204" pitchFamily="34" charset="0"/>
                <a:cs typeface="Arial" panose="020B0604020202020204" pitchFamily="34" charset="0"/>
              </a:rPr>
              <a:t>Múzeum</a:t>
            </a:r>
          </a:p>
          <a:p>
            <a:endParaRPr lang="hu-HU" b="1" dirty="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a:t>
            </a:r>
            <a:r>
              <a:rPr lang="hu-HU" i="1" dirty="0" err="1">
                <a:latin typeface="Arial" panose="020B0604020202020204" pitchFamily="34" charset="0"/>
                <a:cs typeface="Arial" panose="020B0604020202020204" pitchFamily="34" charset="0"/>
              </a:rPr>
              <a:t>Suomen</a:t>
            </a:r>
            <a:r>
              <a:rPr lang="hu-HU" i="1" dirty="0">
                <a:latin typeface="Arial" panose="020B0604020202020204" pitchFamily="34" charset="0"/>
                <a:cs typeface="Arial" panose="020B0604020202020204" pitchFamily="34" charset="0"/>
              </a:rPr>
              <a:t> </a:t>
            </a:r>
            <a:r>
              <a:rPr lang="hu-HU" i="1" dirty="0" err="1">
                <a:latin typeface="Arial" panose="020B0604020202020204" pitchFamily="34" charset="0"/>
                <a:cs typeface="Arial" panose="020B0604020202020204" pitchFamily="34" charset="0"/>
              </a:rPr>
              <a:t>Kansallismuseo</a:t>
            </a:r>
            <a:r>
              <a:rPr lang="hu-HU" dirty="0">
                <a:latin typeface="Arial" panose="020B0604020202020204" pitchFamily="34" charset="0"/>
                <a:cs typeface="Arial" panose="020B0604020202020204" pitchFamily="34" charset="0"/>
              </a:rPr>
              <a:t>) Helsinki szívében, a </a:t>
            </a:r>
            <a:r>
              <a:rPr lang="hu-HU" dirty="0" err="1">
                <a:latin typeface="Arial" panose="020B0604020202020204" pitchFamily="34" charset="0"/>
                <a:cs typeface="Arial" panose="020B0604020202020204" pitchFamily="34" charset="0"/>
              </a:rPr>
              <a:t>Mannerheimintie</a:t>
            </a:r>
            <a:r>
              <a:rPr lang="hu-HU" dirty="0">
                <a:latin typeface="Arial" panose="020B0604020202020204" pitchFamily="34" charset="0"/>
                <a:cs typeface="Arial" panose="020B0604020202020204" pitchFamily="34" charset="0"/>
              </a:rPr>
              <a:t> 34. szám alatt található. </a:t>
            </a:r>
            <a:endParaRPr lang="hu-HU" dirty="0" smtClean="0">
              <a:latin typeface="Arial" panose="020B0604020202020204" pitchFamily="34" charset="0"/>
              <a:cs typeface="Arial" panose="020B0604020202020204" pitchFamily="34" charset="0"/>
            </a:endParaRPr>
          </a:p>
          <a:p>
            <a:endParaRPr lang="hu-HU" dirty="0">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Építészet:</a:t>
            </a:r>
            <a:r>
              <a:rPr lang="hu-HU" dirty="0">
                <a:latin typeface="Arial" panose="020B0604020202020204" pitchFamily="34" charset="0"/>
                <a:cs typeface="Arial" panose="020B0604020202020204" pitchFamily="34" charset="0"/>
              </a:rPr>
              <a:t> Az 1916-ban megnyílt épület a finn </a:t>
            </a:r>
            <a:r>
              <a:rPr lang="hu-HU" b="1" dirty="0">
                <a:latin typeface="Arial" panose="020B0604020202020204" pitchFamily="34" charset="0"/>
                <a:cs typeface="Arial" panose="020B0604020202020204" pitchFamily="34" charset="0"/>
              </a:rPr>
              <a:t>nemzeti romantika</a:t>
            </a:r>
            <a:r>
              <a:rPr lang="hu-HU" dirty="0">
                <a:latin typeface="Arial" panose="020B0604020202020204" pitchFamily="34" charset="0"/>
                <a:cs typeface="Arial" panose="020B0604020202020204" pitchFamily="34" charset="0"/>
              </a:rPr>
              <a:t> egyik legfontosabb alkotása, amelyet a Herman </a:t>
            </a:r>
            <a:r>
              <a:rPr lang="hu-HU" dirty="0" err="1">
                <a:latin typeface="Arial" panose="020B0604020202020204" pitchFamily="34" charset="0"/>
                <a:cs typeface="Arial" panose="020B0604020202020204" pitchFamily="34" charset="0"/>
              </a:rPr>
              <a:t>Gesellius</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Armas</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Lindgren</a:t>
            </a:r>
            <a:r>
              <a:rPr lang="hu-HU" dirty="0">
                <a:latin typeface="Arial" panose="020B0604020202020204" pitchFamily="34" charset="0"/>
                <a:cs typeface="Arial" panose="020B0604020202020204" pitchFamily="34" charset="0"/>
              </a:rPr>
              <a:t> és </a:t>
            </a:r>
            <a:r>
              <a:rPr lang="hu-HU" dirty="0" err="1">
                <a:latin typeface="Arial" panose="020B0604020202020204" pitchFamily="34" charset="0"/>
                <a:cs typeface="Arial" panose="020B0604020202020204" pitchFamily="34" charset="0"/>
              </a:rPr>
              <a:t>Eliel</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Saarinen</a:t>
            </a:r>
            <a:r>
              <a:rPr lang="hu-HU" dirty="0">
                <a:latin typeface="Arial" panose="020B0604020202020204" pitchFamily="34" charset="0"/>
                <a:cs typeface="Arial" panose="020B0604020202020204" pitchFamily="34" charset="0"/>
              </a:rPr>
              <a:t> építésztrió tervezett. Megjelenése a középkori finn várakat és templomokat idézi.</a:t>
            </a:r>
          </a:p>
          <a:p>
            <a:r>
              <a:rPr lang="hu-HU" b="1" dirty="0">
                <a:latin typeface="Arial" panose="020B0604020202020204" pitchFamily="34" charset="0"/>
                <a:cs typeface="Arial" panose="020B0604020202020204" pitchFamily="34" charset="0"/>
              </a:rPr>
              <a:t>Freskók:</a:t>
            </a:r>
            <a:r>
              <a:rPr lang="hu-HU" dirty="0">
                <a:latin typeface="Arial" panose="020B0604020202020204" pitchFamily="34" charset="0"/>
                <a:cs typeface="Arial" panose="020B0604020202020204" pitchFamily="34" charset="0"/>
              </a:rPr>
              <a:t> A bejárati csarnok mennyezetét </a:t>
            </a:r>
            <a:r>
              <a:rPr lang="hu-HU" b="1" dirty="0" err="1">
                <a:latin typeface="Arial" panose="020B0604020202020204" pitchFamily="34" charset="0"/>
                <a:cs typeface="Arial" panose="020B0604020202020204" pitchFamily="34" charset="0"/>
              </a:rPr>
              <a:t>Akseli</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Gallen-Kallela</a:t>
            </a:r>
            <a:r>
              <a:rPr lang="hu-HU" dirty="0">
                <a:latin typeface="Arial" panose="020B0604020202020204" pitchFamily="34" charset="0"/>
                <a:cs typeface="Arial" panose="020B0604020202020204" pitchFamily="34" charset="0"/>
              </a:rPr>
              <a:t> híres, a </a:t>
            </a:r>
            <a:r>
              <a:rPr lang="hu-HU" i="1" dirty="0">
                <a:latin typeface="Arial" panose="020B0604020202020204" pitchFamily="34" charset="0"/>
                <a:cs typeface="Arial" panose="020B0604020202020204" pitchFamily="34" charset="0"/>
              </a:rPr>
              <a:t>Kalevala</a:t>
            </a:r>
            <a:r>
              <a:rPr lang="hu-HU" dirty="0">
                <a:latin typeface="Arial" panose="020B0604020202020204" pitchFamily="34" charset="0"/>
                <a:cs typeface="Arial" panose="020B0604020202020204" pitchFamily="34" charset="0"/>
              </a:rPr>
              <a:t> jeleneteit ábrázoló freskói díszítik.</a:t>
            </a:r>
          </a:p>
          <a:p>
            <a:r>
              <a:rPr lang="hu-HU" b="1" dirty="0">
                <a:latin typeface="Arial" panose="020B0604020202020204" pitchFamily="34" charset="0"/>
                <a:cs typeface="Arial" panose="020B0604020202020204" pitchFamily="34" charset="0"/>
              </a:rPr>
              <a:t>Kiállítások (megnyitás után):</a:t>
            </a:r>
            <a:r>
              <a:rPr lang="hu-HU" dirty="0">
                <a:latin typeface="Arial" panose="020B0604020202020204" pitchFamily="34" charset="0"/>
                <a:cs typeface="Arial" panose="020B0604020202020204" pitchFamily="34" charset="0"/>
              </a:rPr>
              <a:t> Az állandó tárlatok hagyományosan őskori régészeti leleteket, középkori kincseket és a finn függetlenség korszakának emlékeit mutatják be.</a:t>
            </a:r>
          </a:p>
          <a:p>
            <a:endParaRPr lang="hu-HU" dirty="0">
              <a:latin typeface="Arial" panose="020B0604020202020204" pitchFamily="34" charset="0"/>
              <a:cs typeface="Arial" panose="020B0604020202020204" pitchFamily="34" charset="0"/>
            </a:endParaRPr>
          </a:p>
        </p:txBody>
      </p:sp>
      <p:pic>
        <p:nvPicPr>
          <p:cNvPr id="11266" name="Picture 2" descr="Fájl:Kansallismuseo Helsink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02223" y="764704"/>
            <a:ext cx="4241777" cy="450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8108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upload.wikimedia.org/wikipedia/commons/9/9a/FinlandNationalMuseum.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13" y="-99392"/>
            <a:ext cx="9343837" cy="695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93793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ájl:Le hall du musée national de Finlande (Helsink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84" y="-1"/>
            <a:ext cx="415133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upload.wikimedia.org/wikipedia/commons/f/f2/Akseli_Gall%C3%A9n-Kallela%2C_scene_del_poema_Kalevala%2C_1928%2C_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8346"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20493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476672"/>
            <a:ext cx="8568952" cy="6740307"/>
          </a:xfrm>
          <a:prstGeom prst="rect">
            <a:avLst/>
          </a:prstGeom>
        </p:spPr>
        <p:txBody>
          <a:bodyPr wrap="square">
            <a:spAutoFit/>
          </a:bodyPr>
          <a:lstStyle/>
          <a:p>
            <a:r>
              <a:rPr lang="hu-HU" b="1" dirty="0" err="1">
                <a:solidFill>
                  <a:srgbClr val="FF0000"/>
                </a:solidFill>
                <a:latin typeface="Arial" panose="020B0604020202020204" pitchFamily="34" charset="0"/>
                <a:cs typeface="Arial" panose="020B0604020202020204" pitchFamily="34" charset="0"/>
              </a:rPr>
              <a:t>Pohjola</a:t>
            </a:r>
            <a:r>
              <a:rPr lang="hu-HU" b="1" dirty="0">
                <a:solidFill>
                  <a:srgbClr val="FF0000"/>
                </a:solidFill>
                <a:latin typeface="Arial" panose="020B0604020202020204" pitchFamily="34" charset="0"/>
                <a:cs typeface="Arial" panose="020B0604020202020204" pitchFamily="34" charset="0"/>
              </a:rPr>
              <a:t> Biztosító Székháza  (Helsinki</a:t>
            </a:r>
            <a:r>
              <a:rPr lang="hu-HU" b="1" dirty="0" smtClean="0">
                <a:solidFill>
                  <a:srgbClr val="FF0000"/>
                </a:solidFill>
                <a:latin typeface="Arial" panose="020B0604020202020204" pitchFamily="34" charset="0"/>
                <a:cs typeface="Arial" panose="020B0604020202020204" pitchFamily="34" charset="0"/>
              </a:rPr>
              <a:t>):</a:t>
            </a:r>
          </a:p>
          <a:p>
            <a:r>
              <a:rPr lang="hu-HU" dirty="0">
                <a:latin typeface="Arial" panose="020B0604020202020204" pitchFamily="34" charset="0"/>
                <a:cs typeface="Arial" panose="020B0604020202020204" pitchFamily="34" charset="0"/>
              </a:rPr>
              <a:t>Helsinki egyik legikonikusabb épülete, a finn nemzeti romantikus építészet (a szecesszió északi változata) kiemelkedő példája</a:t>
            </a:r>
            <a:r>
              <a:rPr lang="hu-HU" dirty="0" smtClean="0">
                <a:latin typeface="Arial" panose="020B0604020202020204" pitchFamily="34" charset="0"/>
                <a:cs typeface="Arial" panose="020B0604020202020204" pitchFamily="34" charset="0"/>
              </a:rPr>
              <a:t>.</a:t>
            </a:r>
          </a:p>
          <a:p>
            <a:endParaRPr lang="hu-HU" b="1" dirty="0">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Homlokzat:</a:t>
            </a:r>
            <a:r>
              <a:rPr lang="hu-HU" dirty="0">
                <a:latin typeface="Arial" panose="020B0604020202020204" pitchFamily="34" charset="0"/>
                <a:cs typeface="Arial" panose="020B0604020202020204" pitchFamily="34" charset="0"/>
              </a:rPr>
              <a:t> Durván megmunkált finn természetes kövekből – szappankőből (</a:t>
            </a:r>
            <a:r>
              <a:rPr lang="hu-HU" dirty="0" err="1">
                <a:latin typeface="Arial" panose="020B0604020202020204" pitchFamily="34" charset="0"/>
                <a:cs typeface="Arial" panose="020B0604020202020204" pitchFamily="34" charset="0"/>
              </a:rPr>
              <a:t>steatit</a:t>
            </a:r>
            <a:r>
              <a:rPr lang="hu-HU" dirty="0">
                <a:latin typeface="Arial" panose="020B0604020202020204" pitchFamily="34" charset="0"/>
                <a:cs typeface="Arial" panose="020B0604020202020204" pitchFamily="34" charset="0"/>
              </a:rPr>
              <a:t>) és vörös gránitból – készült, ami várszerű megjelenést kölcsönöz neki.</a:t>
            </a:r>
          </a:p>
          <a:p>
            <a:r>
              <a:rPr lang="hu-HU" b="1" dirty="0">
                <a:latin typeface="Arial" panose="020B0604020202020204" pitchFamily="34" charset="0"/>
                <a:cs typeface="Arial" panose="020B0604020202020204" pitchFamily="34" charset="0"/>
              </a:rPr>
              <a:t>Díszítések:</a:t>
            </a:r>
            <a:r>
              <a:rPr lang="hu-HU" dirty="0">
                <a:latin typeface="Arial" panose="020B0604020202020204" pitchFamily="34" charset="0"/>
                <a:cs typeface="Arial" panose="020B0604020202020204" pitchFamily="34" charset="0"/>
              </a:rPr>
              <a:t> A homlokzatot és a főbejáratot a finn nemzeti eposz, a </a:t>
            </a:r>
            <a:r>
              <a:rPr lang="hu-HU" b="1" dirty="0">
                <a:latin typeface="Arial" panose="020B0604020202020204" pitchFamily="34" charset="0"/>
                <a:cs typeface="Arial" panose="020B0604020202020204" pitchFamily="34" charset="0"/>
              </a:rPr>
              <a:t>Kalevala</a:t>
            </a:r>
            <a:r>
              <a:rPr lang="hu-HU" dirty="0">
                <a:latin typeface="Arial" panose="020B0604020202020204" pitchFamily="34" charset="0"/>
                <a:cs typeface="Arial" panose="020B0604020202020204" pitchFamily="34" charset="0"/>
              </a:rPr>
              <a:t> ihlette szobrok és faragványok díszítik. Olyan mitológiai alakok, állatok (medvék, mókusok) és növényi motívumok láthatók rajta, mint a tobozok és páfrányok.</a:t>
            </a:r>
          </a:p>
          <a:p>
            <a:r>
              <a:rPr lang="hu-HU" b="1" dirty="0">
                <a:latin typeface="Arial" panose="020B0604020202020204" pitchFamily="34" charset="0"/>
                <a:cs typeface="Arial" panose="020B0604020202020204" pitchFamily="34" charset="0"/>
              </a:rPr>
              <a:t>Művészek:</a:t>
            </a:r>
            <a:r>
              <a:rPr lang="hu-HU" dirty="0">
                <a:latin typeface="Arial" panose="020B0604020202020204" pitchFamily="34" charset="0"/>
                <a:cs typeface="Arial" panose="020B0604020202020204" pitchFamily="34" charset="0"/>
              </a:rPr>
              <a:t> A bejárat körüli groteszk figurákat és szobrokat </a:t>
            </a:r>
            <a:r>
              <a:rPr lang="hu-HU" b="1" dirty="0">
                <a:solidFill>
                  <a:srgbClr val="00B050"/>
                </a:solidFill>
                <a:latin typeface="Arial" panose="020B0604020202020204" pitchFamily="34" charset="0"/>
                <a:cs typeface="Arial" panose="020B0604020202020204" pitchFamily="34" charset="0"/>
              </a:rPr>
              <a:t>Hilda </a:t>
            </a:r>
            <a:r>
              <a:rPr lang="hu-HU" b="1" dirty="0" err="1">
                <a:solidFill>
                  <a:srgbClr val="00B050"/>
                </a:solidFill>
                <a:latin typeface="Arial" panose="020B0604020202020204" pitchFamily="34" charset="0"/>
                <a:cs typeface="Arial" panose="020B0604020202020204" pitchFamily="34" charset="0"/>
              </a:rPr>
              <a:t>Flodin</a:t>
            </a:r>
            <a:r>
              <a:rPr lang="hu-HU" dirty="0">
                <a:latin typeface="Arial" panose="020B0604020202020204" pitchFamily="34" charset="0"/>
                <a:cs typeface="Arial" panose="020B0604020202020204" pitchFamily="34" charset="0"/>
              </a:rPr>
              <a:t> szobrászművész készítette.</a:t>
            </a:r>
          </a:p>
          <a:p>
            <a:r>
              <a:rPr lang="hu-HU" b="1" dirty="0">
                <a:latin typeface="Arial" panose="020B0604020202020204" pitchFamily="34" charset="0"/>
                <a:cs typeface="Arial" panose="020B0604020202020204" pitchFamily="34" charset="0"/>
              </a:rPr>
              <a:t>Modernitás:</a:t>
            </a:r>
            <a:r>
              <a:rPr lang="hu-HU" dirty="0">
                <a:latin typeface="Arial" panose="020B0604020202020204" pitchFamily="34" charset="0"/>
                <a:cs typeface="Arial" panose="020B0604020202020204" pitchFamily="34" charset="0"/>
              </a:rPr>
              <a:t> Korának egyik legmodernebb épülete volt: acélszerkezettel, elektromos világítással, gőzfűtéssel és Svédországból származó lifttel szerelték fel. </a:t>
            </a:r>
            <a:endParaRPr lang="hu-HU" dirty="0" smtClean="0">
              <a:latin typeface="Arial" panose="020B0604020202020204" pitchFamily="34" charset="0"/>
              <a:cs typeface="Arial" panose="020B0604020202020204" pitchFamily="34" charset="0"/>
            </a:endParaRPr>
          </a:p>
          <a:p>
            <a:endParaRPr lang="hu-HU" dirty="0">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Az épület eredetileg a </a:t>
            </a:r>
            <a:r>
              <a:rPr lang="hu-HU" dirty="0" err="1">
                <a:latin typeface="Arial" panose="020B0604020202020204" pitchFamily="34" charset="0"/>
                <a:cs typeface="Arial" panose="020B0604020202020204" pitchFamily="34" charset="0"/>
              </a:rPr>
              <a:t>Pohjola</a:t>
            </a:r>
            <a:r>
              <a:rPr lang="hu-HU" dirty="0">
                <a:latin typeface="Arial" panose="020B0604020202020204" pitchFamily="34" charset="0"/>
                <a:cs typeface="Arial" panose="020B0604020202020204" pitchFamily="34" charset="0"/>
              </a:rPr>
              <a:t> Biztosító Társaság székházának készült, majd később a </a:t>
            </a:r>
            <a:r>
              <a:rPr lang="hu-HU" dirty="0" err="1">
                <a:latin typeface="Arial" panose="020B0604020202020204" pitchFamily="34" charset="0"/>
                <a:cs typeface="Arial" panose="020B0604020202020204" pitchFamily="34" charset="0"/>
              </a:rPr>
              <a:t>Nordea</a:t>
            </a:r>
            <a:r>
              <a:rPr lang="hu-HU" dirty="0">
                <a:latin typeface="Arial" panose="020B0604020202020204" pitchFamily="34" charset="0"/>
                <a:cs typeface="Arial" panose="020B0604020202020204" pitchFamily="34" charset="0"/>
              </a:rPr>
              <a:t> bank elődje, a </a:t>
            </a:r>
            <a:r>
              <a:rPr lang="hu-HU" dirty="0" err="1">
                <a:latin typeface="Arial" panose="020B0604020202020204" pitchFamily="34" charset="0"/>
                <a:cs typeface="Arial" panose="020B0604020202020204" pitchFamily="34" charset="0"/>
              </a:rPr>
              <a:t>Kansallis-Osake-Pankki</a:t>
            </a:r>
            <a:r>
              <a:rPr lang="hu-HU" dirty="0">
                <a:latin typeface="Arial" panose="020B0604020202020204" pitchFamily="34" charset="0"/>
                <a:cs typeface="Arial" panose="020B0604020202020204" pitchFamily="34" charset="0"/>
              </a:rPr>
              <a:t> tulajdonába került. Ma már nemcsak irodáknak ad otthont, hanem bálteremként is használják az egykori ügyfélszolgálati terét.</a:t>
            </a:r>
          </a:p>
          <a:p>
            <a:endParaRPr lang="hu-HU" b="1" dirty="0">
              <a:latin typeface="Arial" panose="020B0604020202020204" pitchFamily="34" charset="0"/>
              <a:cs typeface="Arial" panose="020B0604020202020204" pitchFamily="34" charset="0"/>
            </a:endParaRPr>
          </a:p>
          <a:p>
            <a:endParaRPr lang="hu-HU" b="1" dirty="0" smtClean="0">
              <a:latin typeface="Arial" panose="020B0604020202020204" pitchFamily="34" charset="0"/>
              <a:cs typeface="Arial" panose="020B0604020202020204" pitchFamily="34" charset="0"/>
            </a:endParaRPr>
          </a:p>
          <a:p>
            <a:endParaRPr lang="hu-HU" b="1" dirty="0">
              <a:latin typeface="Arial" panose="020B0604020202020204" pitchFamily="34" charset="0"/>
              <a:cs typeface="Arial" panose="020B0604020202020204" pitchFamily="34" charset="0"/>
            </a:endParaRPr>
          </a:p>
          <a:p>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17972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ájl:Pohjola Biztosító épületének fotói - Teljes egész a sarokbó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7993"/>
            <a:ext cx="9144000" cy="688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73449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ájl: Lart nouveau à Helsinki limmeuble Pohjola (76241275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7368"/>
            <a:ext cx="4427984" cy="692536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Fájl:Pohjola Biztosító épületének fotói - Bejárati ajtó.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332656"/>
            <a:ext cx="4427984" cy="5844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3656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188640"/>
            <a:ext cx="3456384" cy="6408712"/>
          </a:xfrm>
          <a:prstGeom prst="rect">
            <a:avLst/>
          </a:prstGeom>
        </p:spPr>
        <p:txBody>
          <a:bodyPr wrap="square">
            <a:spAutoFit/>
          </a:bodyPr>
          <a:lstStyle/>
          <a:p>
            <a:r>
              <a:rPr lang="hu-HU" b="1" dirty="0"/>
              <a:t>Csigalépcső:</a:t>
            </a:r>
            <a:r>
              <a:rPr lang="hu-HU" dirty="0"/>
              <a:t> Az épület egyik leglátványosabb eleme a fafaragásokkal díszített korlátú csigalépcső, amelyet monumentális oszlopok és íves megoldások öveznek.</a:t>
            </a:r>
          </a:p>
          <a:p>
            <a:r>
              <a:rPr lang="hu-HU" b="1" dirty="0"/>
              <a:t>Ólomüveg ablakok:</a:t>
            </a:r>
            <a:r>
              <a:rPr lang="hu-HU" dirty="0"/>
              <a:t> A belső tereket, különösen a lépcsőházat, színes ólomüveg ablakok világítják meg, amelyek tovább erősítik a misztikus, "északi vár" hangulatot.</a:t>
            </a:r>
          </a:p>
          <a:p>
            <a:r>
              <a:rPr lang="hu-HU" b="1" dirty="0" err="1"/>
              <a:t>Kansallissali</a:t>
            </a:r>
            <a:r>
              <a:rPr lang="hu-HU" b="1" dirty="0"/>
              <a:t> (Nemzeti Terem):</a:t>
            </a:r>
            <a:r>
              <a:rPr lang="hu-HU" dirty="0"/>
              <a:t> Az épületben található díszterem (</a:t>
            </a:r>
            <a:r>
              <a:rPr lang="hu-HU" dirty="0" err="1"/>
              <a:t>Kansallissali</a:t>
            </a:r>
            <a:r>
              <a:rPr lang="hu-HU" dirty="0"/>
              <a:t>) különleges fakazettás mennyezetéről és a falakat díszítő, </a:t>
            </a:r>
            <a:r>
              <a:rPr lang="hu-HU" dirty="0" err="1"/>
              <a:t>Kalevala-ihlette</a:t>
            </a:r>
            <a:r>
              <a:rPr lang="hu-HU" dirty="0"/>
              <a:t> motívumokról ismert.</a:t>
            </a:r>
          </a:p>
          <a:p>
            <a:r>
              <a:rPr lang="hu-HU" b="1" dirty="0"/>
              <a:t>Anyaghasználat:</a:t>
            </a:r>
            <a:r>
              <a:rPr lang="hu-HU" dirty="0"/>
              <a:t> A belső térben dominál a sötét fa, a természetes kő és a kovácsoltvas, amelyek a </a:t>
            </a:r>
            <a:r>
              <a:rPr lang="hu-HU" dirty="0" err="1"/>
              <a:t>Gesellius</a:t>
            </a:r>
            <a:r>
              <a:rPr lang="hu-HU" dirty="0"/>
              <a:t>, </a:t>
            </a:r>
            <a:r>
              <a:rPr lang="hu-HU" dirty="0" err="1"/>
              <a:t>Lindgren</a:t>
            </a:r>
            <a:r>
              <a:rPr lang="hu-HU" dirty="0"/>
              <a:t> és </a:t>
            </a:r>
            <a:r>
              <a:rPr lang="hu-HU" dirty="0" err="1"/>
              <a:t>Saarinen</a:t>
            </a:r>
            <a:r>
              <a:rPr lang="hu-HU" dirty="0"/>
              <a:t> építésztrió jellegzetes stílusjegyei.</a:t>
            </a:r>
          </a:p>
        </p:txBody>
      </p:sp>
      <p:pic>
        <p:nvPicPr>
          <p:cNvPr id="16388" name="Picture 4" descr="Pohjola Insurance Building in Helsinki | Atlas Obscur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27984" y="-26695"/>
            <a:ext cx="4716016" cy="688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01648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ohjola Insurance Building in Helsinki | Atlas Obscur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206" y="260648"/>
            <a:ext cx="9157206" cy="63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29523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ohjola building helsinki finland hi-res stock photography and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9712" y="-33663"/>
            <a:ext cx="4834080" cy="689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094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07974" y="160338"/>
            <a:ext cx="8656513" cy="984885"/>
          </a:xfrm>
          <a:prstGeom prst="rect">
            <a:avLst/>
          </a:prstGeom>
        </p:spPr>
        <p:txBody>
          <a:bodyPr wrap="square">
            <a:spAutoFit/>
          </a:bodyPr>
          <a:lstStyle/>
          <a:p>
            <a:pPr lvl="0"/>
            <a:r>
              <a:rPr lang="hu-HU" sz="2000" b="1" dirty="0" err="1">
                <a:solidFill>
                  <a:srgbClr val="FF0000"/>
                </a:solidFill>
                <a:latin typeface="Arial" panose="020B0604020202020204" pitchFamily="34" charset="0"/>
                <a:cs typeface="Arial" panose="020B0604020202020204" pitchFamily="34" charset="0"/>
              </a:rPr>
              <a:t>Carson</a:t>
            </a:r>
            <a:r>
              <a:rPr lang="hu-HU" sz="2000" b="1" dirty="0">
                <a:solidFill>
                  <a:srgbClr val="FF0000"/>
                </a:solidFill>
                <a:latin typeface="Arial" panose="020B0604020202020204" pitchFamily="34" charset="0"/>
                <a:cs typeface="Arial" panose="020B0604020202020204" pitchFamily="34" charset="0"/>
              </a:rPr>
              <a:t>, </a:t>
            </a:r>
            <a:r>
              <a:rPr lang="hu-HU" sz="2000" b="1" dirty="0" err="1">
                <a:solidFill>
                  <a:srgbClr val="FF0000"/>
                </a:solidFill>
                <a:latin typeface="Arial" panose="020B0604020202020204" pitchFamily="34" charset="0"/>
                <a:cs typeface="Arial" panose="020B0604020202020204" pitchFamily="34" charset="0"/>
              </a:rPr>
              <a:t>Pirie</a:t>
            </a:r>
            <a:r>
              <a:rPr lang="hu-HU" sz="2000" b="1" dirty="0">
                <a:solidFill>
                  <a:srgbClr val="FF0000"/>
                </a:solidFill>
                <a:latin typeface="Arial" panose="020B0604020202020204" pitchFamily="34" charset="0"/>
                <a:cs typeface="Arial" panose="020B0604020202020204" pitchFamily="34" charset="0"/>
              </a:rPr>
              <a:t>, Scott and </a:t>
            </a:r>
            <a:r>
              <a:rPr lang="hu-HU" sz="2000" b="1" dirty="0" err="1">
                <a:solidFill>
                  <a:srgbClr val="FF0000"/>
                </a:solidFill>
                <a:latin typeface="Arial" panose="020B0604020202020204" pitchFamily="34" charset="0"/>
                <a:cs typeface="Arial" panose="020B0604020202020204" pitchFamily="34" charset="0"/>
              </a:rPr>
              <a:t>Company</a:t>
            </a:r>
            <a:r>
              <a:rPr lang="hu-HU" sz="2000" b="1" dirty="0">
                <a:solidFill>
                  <a:srgbClr val="FF0000"/>
                </a:solidFill>
                <a:latin typeface="Arial" panose="020B0604020202020204" pitchFamily="34" charset="0"/>
                <a:cs typeface="Arial" panose="020B0604020202020204" pitchFamily="34" charset="0"/>
              </a:rPr>
              <a:t> Building </a:t>
            </a:r>
            <a:r>
              <a:rPr lang="hu-HU" b="1" dirty="0">
                <a:latin typeface="Arial" panose="020B0604020202020204" pitchFamily="34" charset="0"/>
                <a:cs typeface="Arial" panose="020B0604020202020204" pitchFamily="34" charset="0"/>
              </a:rPr>
              <a:t>(Chicago, 1899):</a:t>
            </a:r>
            <a:r>
              <a:rPr lang="hu-HU" dirty="0">
                <a:latin typeface="Arial" panose="020B0604020202020204" pitchFamily="34" charset="0"/>
                <a:cs typeface="Arial" panose="020B0604020202020204" pitchFamily="34" charset="0"/>
              </a:rPr>
              <a:t> </a:t>
            </a:r>
            <a:r>
              <a:rPr lang="hu-HU" sz="2000" b="1" dirty="0" smtClean="0">
                <a:solidFill>
                  <a:srgbClr val="00B050"/>
                </a:solidFill>
                <a:latin typeface="Arial" panose="020B0604020202020204" pitchFamily="34" charset="0"/>
                <a:cs typeface="Arial" panose="020B0604020202020204" pitchFamily="34" charset="0"/>
              </a:rPr>
              <a:t>Louis Sullivan </a:t>
            </a:r>
            <a:r>
              <a:rPr lang="hu-HU" dirty="0">
                <a:latin typeface="Arial" panose="020B0604020202020204" pitchFamily="34" charset="0"/>
                <a:cs typeface="Arial" panose="020B0604020202020204" pitchFamily="34" charset="0"/>
              </a:rPr>
              <a:t>műve. Alsó szintjeit zseniális, burjánzó öntöttvas indák díszítik, miközben a felső szinteken a tiszta, geometrikus, hatalmas chicagói ablakok dominálnak.</a:t>
            </a:r>
          </a:p>
        </p:txBody>
      </p:sp>
      <p:sp>
        <p:nvSpPr>
          <p:cNvPr id="5" name="AutoShape 4" descr="Fot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4101" name="Picture 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47664" y="1134144"/>
            <a:ext cx="7596336" cy="5723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7840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ájl:Helsinki Központi Vasútállomás Finnországban, 2021. júliu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5" y="0"/>
            <a:ext cx="9143997"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1043608" y="548680"/>
            <a:ext cx="2634054" cy="369332"/>
          </a:xfrm>
          <a:prstGeom prst="rect">
            <a:avLst/>
          </a:prstGeom>
          <a:noFill/>
        </p:spPr>
        <p:txBody>
          <a:bodyPr wrap="none" rtlCol="0">
            <a:spAutoFit/>
          </a:bodyPr>
          <a:lstStyle/>
          <a:p>
            <a:r>
              <a:rPr lang="hu-HU" b="1" dirty="0" smtClean="0">
                <a:solidFill>
                  <a:srgbClr val="FF0000"/>
                </a:solidFill>
                <a:latin typeface="Arial" panose="020B0604020202020204" pitchFamily="34" charset="0"/>
                <a:cs typeface="Arial" panose="020B0604020202020204" pitchFamily="34" charset="0"/>
              </a:rPr>
              <a:t>Helsinki Főpályaudvar</a:t>
            </a:r>
            <a:endParaRPr lang="hu-HU"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94568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302290"/>
            <a:ext cx="3384376" cy="5078313"/>
          </a:xfrm>
          <a:prstGeom prst="rect">
            <a:avLst/>
          </a:prstGeom>
        </p:spPr>
        <p:txBody>
          <a:bodyPr wrap="square">
            <a:spAutoFit/>
          </a:bodyPr>
          <a:lstStyle/>
          <a:p>
            <a:r>
              <a:rPr lang="hu-HU" b="1" dirty="0">
                <a:latin typeface="Arial" panose="020B0604020202020204" pitchFamily="34" charset="0"/>
                <a:cs typeface="Arial" panose="020B0604020202020204" pitchFamily="34" charset="0"/>
              </a:rPr>
              <a:t>Tervező</a:t>
            </a:r>
            <a:r>
              <a:rPr lang="hu-HU" dirty="0">
                <a:latin typeface="Arial" panose="020B0604020202020204" pitchFamily="34" charset="0"/>
                <a:cs typeface="Arial" panose="020B0604020202020204" pitchFamily="34" charset="0"/>
              </a:rPr>
              <a:t>: Az épületet </a:t>
            </a:r>
            <a:r>
              <a:rPr lang="hu-HU" b="1" dirty="0" err="1">
                <a:latin typeface="Arial" panose="020B0604020202020204" pitchFamily="34" charset="0"/>
                <a:cs typeface="Arial" panose="020B0604020202020204" pitchFamily="34" charset="0"/>
              </a:rPr>
              <a:t>Eliel</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Saarinen</a:t>
            </a:r>
            <a:r>
              <a:rPr lang="hu-HU" dirty="0">
                <a:latin typeface="Arial" panose="020B0604020202020204" pitchFamily="34" charset="0"/>
                <a:cs typeface="Arial" panose="020B0604020202020204" pitchFamily="34" charset="0"/>
              </a:rPr>
              <a:t> tervezte szecessziós és nemzeti romantikus stílusban.</a:t>
            </a:r>
          </a:p>
          <a:p>
            <a:r>
              <a:rPr lang="hu-HU" b="1" dirty="0">
                <a:latin typeface="Arial" panose="020B0604020202020204" pitchFamily="34" charset="0"/>
                <a:cs typeface="Arial" panose="020B0604020202020204" pitchFamily="34" charset="0"/>
              </a:rPr>
              <a:t>Kivitelezés</a:t>
            </a:r>
            <a:r>
              <a:rPr lang="hu-HU" dirty="0">
                <a:latin typeface="Arial" panose="020B0604020202020204" pitchFamily="34" charset="0"/>
                <a:cs typeface="Arial" panose="020B0604020202020204" pitchFamily="34" charset="0"/>
              </a:rPr>
              <a:t>: 1919-ben adták át, és ez volt Finnország első vasbeton szerkezetű épülete.</a:t>
            </a:r>
          </a:p>
          <a:p>
            <a:r>
              <a:rPr lang="hu-HU" b="1" dirty="0">
                <a:latin typeface="Arial" panose="020B0604020202020204" pitchFamily="34" charset="0"/>
                <a:cs typeface="Arial" panose="020B0604020202020204" pitchFamily="34" charset="0"/>
              </a:rPr>
              <a:t>Látványosságok</a:t>
            </a:r>
            <a:r>
              <a:rPr lang="hu-HU" dirty="0">
                <a:latin typeface="Arial" panose="020B0604020202020204" pitchFamily="34" charset="0"/>
                <a:cs typeface="Arial" panose="020B0604020202020204" pitchFamily="34" charset="0"/>
              </a:rPr>
              <a:t>: Legismertebb jellemzője a 48,5 méter magas </a:t>
            </a:r>
            <a:r>
              <a:rPr lang="hu-HU" b="1" dirty="0">
                <a:solidFill>
                  <a:srgbClr val="FF0000"/>
                </a:solidFill>
                <a:latin typeface="Arial" panose="020B0604020202020204" pitchFamily="34" charset="0"/>
                <a:cs typeface="Arial" panose="020B0604020202020204" pitchFamily="34" charset="0"/>
              </a:rPr>
              <a:t>óratorony</a:t>
            </a:r>
            <a:r>
              <a:rPr lang="hu-HU" dirty="0">
                <a:latin typeface="Arial" panose="020B0604020202020204" pitchFamily="34" charset="0"/>
                <a:cs typeface="Arial" panose="020B0604020202020204" pitchFamily="34" charset="0"/>
              </a:rPr>
              <a:t> és a főbejáratnál álló, </a:t>
            </a:r>
            <a:r>
              <a:rPr lang="hu-HU" b="1" dirty="0">
                <a:solidFill>
                  <a:srgbClr val="FF0000"/>
                </a:solidFill>
                <a:latin typeface="Arial" panose="020B0604020202020204" pitchFamily="34" charset="0"/>
                <a:cs typeface="Arial" panose="020B0604020202020204" pitchFamily="34" charset="0"/>
              </a:rPr>
              <a:t>lámpásokat tartó monumentális kőszobrok </a:t>
            </a:r>
            <a:r>
              <a:rPr lang="hu-HU" dirty="0">
                <a:latin typeface="Arial" panose="020B0604020202020204" pitchFamily="34" charset="0"/>
                <a:cs typeface="Arial" panose="020B0604020202020204" pitchFamily="34" charset="0"/>
              </a:rPr>
              <a:t>(</a:t>
            </a:r>
            <a:r>
              <a:rPr lang="hu-HU" i="1" dirty="0" err="1">
                <a:latin typeface="Arial" panose="020B0604020202020204" pitchFamily="34" charset="0"/>
                <a:cs typeface="Arial" panose="020B0604020202020204" pitchFamily="34" charset="0"/>
              </a:rPr>
              <a:t>Lyhdynkantajat</a:t>
            </a:r>
            <a:r>
              <a:rPr lang="hu-HU" dirty="0">
                <a:latin typeface="Arial" panose="020B0604020202020204" pitchFamily="34" charset="0"/>
                <a:cs typeface="Arial" panose="020B0604020202020204" pitchFamily="34" charset="0"/>
              </a:rPr>
              <a:t>), amelyeket Emil </a:t>
            </a:r>
            <a:r>
              <a:rPr lang="hu-HU" dirty="0" err="1">
                <a:latin typeface="Arial" panose="020B0604020202020204" pitchFamily="34" charset="0"/>
                <a:cs typeface="Arial" panose="020B0604020202020204" pitchFamily="34" charset="0"/>
              </a:rPr>
              <a:t>Wikström</a:t>
            </a:r>
            <a:r>
              <a:rPr lang="hu-HU" dirty="0">
                <a:latin typeface="Arial" panose="020B0604020202020204" pitchFamily="34" charset="0"/>
                <a:cs typeface="Arial" panose="020B0604020202020204" pitchFamily="34" charset="0"/>
              </a:rPr>
              <a:t> alkotott.</a:t>
            </a:r>
          </a:p>
          <a:p>
            <a:r>
              <a:rPr lang="hu-HU" b="1" dirty="0">
                <a:latin typeface="Arial" panose="020B0604020202020204" pitchFamily="34" charset="0"/>
                <a:cs typeface="Arial" panose="020B0604020202020204" pitchFamily="34" charset="0"/>
              </a:rPr>
              <a:t>Elismerés</a:t>
            </a:r>
            <a:r>
              <a:rPr lang="hu-HU" dirty="0">
                <a:latin typeface="Arial" panose="020B0604020202020204" pitchFamily="34" charset="0"/>
                <a:cs typeface="Arial" panose="020B0604020202020204" pitchFamily="34" charset="0"/>
              </a:rPr>
              <a:t>: A BBC 2013-ban a világ egyik legszebb vasútállomásának választotta. </a:t>
            </a:r>
          </a:p>
        </p:txBody>
      </p:sp>
      <p:pic>
        <p:nvPicPr>
          <p:cNvPr id="20482" name="Picture 2" descr="Fájl: Helsinki Bahnhof Uhrturm.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23928" y="-78844"/>
            <a:ext cx="5220072" cy="696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02368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ájl:Juhannus-helsinki-2007-04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1391"/>
            <a:ext cx="9252520" cy="693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62274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691680" y="2780928"/>
            <a:ext cx="4120039" cy="523220"/>
          </a:xfrm>
          <a:prstGeom prst="rect">
            <a:avLst/>
          </a:prstGeom>
          <a:noFill/>
        </p:spPr>
        <p:txBody>
          <a:bodyPr wrap="none" rtlCol="0">
            <a:spAutoFit/>
          </a:bodyPr>
          <a:lstStyle/>
          <a:p>
            <a:r>
              <a:rPr lang="hu-HU" sz="2800" b="1" dirty="0" smtClean="0">
                <a:latin typeface="Arial" panose="020B0604020202020204" pitchFamily="34" charset="0"/>
                <a:cs typeface="Arial" panose="020B0604020202020204" pitchFamily="34" charset="0"/>
              </a:rPr>
              <a:t>Köszönöm a figyelmet!</a:t>
            </a:r>
            <a:endParaRPr lang="hu-HU"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73884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286000" y="3105835"/>
            <a:ext cx="4572000" cy="1200329"/>
          </a:xfrm>
          <a:prstGeom prst="rect">
            <a:avLst/>
          </a:prstGeom>
        </p:spPr>
        <p:txBody>
          <a:bodyPr>
            <a:spAutoFit/>
          </a:bodyPr>
          <a:lstStyle/>
          <a:p>
            <a:r>
              <a:rPr lang="hu-HU" dirty="0">
                <a:hlinkClick r:id="rId2"/>
              </a:rPr>
              <a:t>https://</a:t>
            </a:r>
            <a:r>
              <a:rPr lang="hu-HU" dirty="0" smtClean="0">
                <a:hlinkClick r:id="rId2"/>
              </a:rPr>
              <a:t>www.facebook.com/reel/1333885095423840</a:t>
            </a:r>
            <a:endParaRPr lang="hu-HU" dirty="0" smtClean="0"/>
          </a:p>
          <a:p>
            <a:endParaRPr lang="hu-HU" dirty="0"/>
          </a:p>
          <a:p>
            <a:endParaRPr lang="hu-HU" dirty="0"/>
          </a:p>
        </p:txBody>
      </p:sp>
    </p:spTree>
    <p:extLst>
      <p:ext uri="{BB962C8B-B14F-4D97-AF65-F5344CB8AC3E}">
        <p14:creationId xmlns:p14="http://schemas.microsoft.com/office/powerpoint/2010/main" val="56907245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7714" y="657571"/>
            <a:ext cx="8628572" cy="5542858"/>
          </a:xfrm>
          <a:prstGeom prst="rect">
            <a:avLst/>
          </a:prstGeom>
        </p:spPr>
      </p:pic>
    </p:spTree>
    <p:extLst>
      <p:ext uri="{BB962C8B-B14F-4D97-AF65-F5344CB8AC3E}">
        <p14:creationId xmlns:p14="http://schemas.microsoft.com/office/powerpoint/2010/main" val="1808851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11696" y="260648"/>
            <a:ext cx="8208912" cy="7140416"/>
          </a:xfrm>
          <a:prstGeom prst="rect">
            <a:avLst/>
          </a:prstGeom>
          <a:noFill/>
        </p:spPr>
        <p:txBody>
          <a:bodyPr wrap="square" rtlCol="0">
            <a:spAutoFit/>
          </a:bodyPr>
          <a:lstStyle/>
          <a:p>
            <a:r>
              <a:rPr lang="hu-HU" sz="2400" b="1" dirty="0" smtClean="0">
                <a:solidFill>
                  <a:srgbClr val="FF0000"/>
                </a:solidFill>
                <a:latin typeface="Arial" panose="020B0604020202020204" pitchFamily="34" charset="0"/>
                <a:cs typeface="Arial" panose="020B0604020202020204" pitchFamily="34" charset="0"/>
              </a:rPr>
              <a:t>Szecesszió:</a:t>
            </a:r>
          </a:p>
          <a:p>
            <a:r>
              <a:rPr lang="hu-HU" b="1" dirty="0" smtClean="0">
                <a:latin typeface="Arial" panose="020B0604020202020204" pitchFamily="34" charset="0"/>
                <a:cs typeface="Arial" panose="020B0604020202020204" pitchFamily="34" charset="0"/>
              </a:rPr>
              <a:t>Angliában: Modern </a:t>
            </a:r>
            <a:r>
              <a:rPr lang="hu-HU" b="1" dirty="0" err="1" smtClean="0">
                <a:latin typeface="Arial" panose="020B0604020202020204" pitchFamily="34" charset="0"/>
                <a:cs typeface="Arial" panose="020B0604020202020204" pitchFamily="34" charset="0"/>
              </a:rPr>
              <a:t>Style</a:t>
            </a:r>
            <a:r>
              <a:rPr lang="hu-HU" b="1" dirty="0" smtClean="0">
                <a:latin typeface="Arial" panose="020B0604020202020204" pitchFamily="34" charset="0"/>
                <a:cs typeface="Arial" panose="020B0604020202020204" pitchFamily="34" charset="0"/>
              </a:rPr>
              <a:t>, </a:t>
            </a:r>
            <a:r>
              <a:rPr lang="hu-HU" b="1" dirty="0" err="1" smtClean="0">
                <a:latin typeface="Arial" panose="020B0604020202020204" pitchFamily="34" charset="0"/>
                <a:cs typeface="Arial" panose="020B0604020202020204" pitchFamily="34" charset="0"/>
              </a:rPr>
              <a:t>Liberty</a:t>
            </a:r>
            <a:r>
              <a:rPr lang="hu-HU" b="1" dirty="0" smtClean="0">
                <a:latin typeface="Arial" panose="020B0604020202020204" pitchFamily="34" charset="0"/>
                <a:cs typeface="Arial" panose="020B0604020202020204" pitchFamily="34" charset="0"/>
              </a:rPr>
              <a:t>, Franciaországban és Belgiumban: Art </a:t>
            </a:r>
            <a:r>
              <a:rPr lang="hu-HU" b="1" dirty="0" err="1" smtClean="0">
                <a:latin typeface="Arial" panose="020B0604020202020204" pitchFamily="34" charset="0"/>
                <a:cs typeface="Arial" panose="020B0604020202020204" pitchFamily="34" charset="0"/>
              </a:rPr>
              <a:t>Nouveau</a:t>
            </a:r>
            <a:r>
              <a:rPr lang="hu-HU" b="1" dirty="0" smtClean="0">
                <a:latin typeface="Arial" panose="020B0604020202020204" pitchFamily="34" charset="0"/>
                <a:cs typeface="Arial" panose="020B0604020202020204" pitchFamily="34" charset="0"/>
              </a:rPr>
              <a:t>, Németországban: </a:t>
            </a:r>
            <a:r>
              <a:rPr lang="hu-HU" b="1" dirty="0" err="1" smtClean="0">
                <a:latin typeface="Arial" panose="020B0604020202020204" pitchFamily="34" charset="0"/>
                <a:cs typeface="Arial" panose="020B0604020202020204" pitchFamily="34" charset="0"/>
              </a:rPr>
              <a:t>Jugendstil</a:t>
            </a:r>
            <a:r>
              <a:rPr lang="hu-HU" b="1" dirty="0" smtClean="0">
                <a:latin typeface="Arial" panose="020B0604020202020204" pitchFamily="34" charset="0"/>
                <a:cs typeface="Arial" panose="020B0604020202020204" pitchFamily="34" charset="0"/>
              </a:rPr>
              <a:t>, Olaszországban: </a:t>
            </a:r>
            <a:r>
              <a:rPr lang="hu-HU" b="1" dirty="0" err="1" smtClean="0">
                <a:latin typeface="Arial" panose="020B0604020202020204" pitchFamily="34" charset="0"/>
                <a:cs typeface="Arial" panose="020B0604020202020204" pitchFamily="34" charset="0"/>
              </a:rPr>
              <a:t>Stile</a:t>
            </a:r>
            <a:r>
              <a:rPr lang="hu-HU" b="1" dirty="0" smtClean="0">
                <a:latin typeface="Arial" panose="020B0604020202020204" pitchFamily="34" charset="0"/>
                <a:cs typeface="Arial" panose="020B0604020202020204" pitchFamily="34" charset="0"/>
              </a:rPr>
              <a:t> </a:t>
            </a:r>
            <a:r>
              <a:rPr lang="hu-HU" b="1" dirty="0" err="1" smtClean="0">
                <a:latin typeface="Arial" panose="020B0604020202020204" pitchFamily="34" charset="0"/>
                <a:cs typeface="Arial" panose="020B0604020202020204" pitchFamily="34" charset="0"/>
              </a:rPr>
              <a:t>Liberty</a:t>
            </a:r>
            <a:r>
              <a:rPr lang="hu-HU" b="1" dirty="0" smtClean="0">
                <a:latin typeface="Arial" panose="020B0604020202020204" pitchFamily="34" charset="0"/>
                <a:cs typeface="Arial" panose="020B0604020202020204" pitchFamily="34" charset="0"/>
              </a:rPr>
              <a:t>, Ausztria </a:t>
            </a:r>
            <a:r>
              <a:rPr lang="hu-HU" b="1" dirty="0" err="1" smtClean="0">
                <a:latin typeface="Arial" panose="020B0604020202020204" pitchFamily="34" charset="0"/>
                <a:cs typeface="Arial" panose="020B0604020202020204" pitchFamily="34" charset="0"/>
              </a:rPr>
              <a:t>Sezession</a:t>
            </a:r>
            <a:r>
              <a:rPr lang="hu-HU" b="1" dirty="0" smtClean="0">
                <a:latin typeface="Arial" panose="020B0604020202020204" pitchFamily="34" charset="0"/>
                <a:cs typeface="Arial" panose="020B0604020202020204" pitchFamily="34" charset="0"/>
              </a:rPr>
              <a:t>, nálunk: szecesszió </a:t>
            </a:r>
          </a:p>
          <a:p>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Előzmények:</a:t>
            </a:r>
          </a:p>
          <a:p>
            <a:r>
              <a:rPr lang="hu-HU" b="1" dirty="0" smtClean="0">
                <a:latin typeface="Arial" panose="020B0604020202020204" pitchFamily="34" charset="0"/>
                <a:cs typeface="Arial" panose="020B0604020202020204" pitchFamily="34" charset="0"/>
              </a:rPr>
              <a:t>Vas, acél, üveg felhasználásának előretörése (</a:t>
            </a:r>
            <a:r>
              <a:rPr lang="hu-HU" b="1" dirty="0">
                <a:solidFill>
                  <a:srgbClr val="FF0000"/>
                </a:solidFill>
                <a:latin typeface="Arial" panose="020B0604020202020204" pitchFamily="34" charset="0"/>
                <a:cs typeface="Arial" panose="020B0604020202020204" pitchFamily="34" charset="0"/>
              </a:rPr>
              <a:t>St. </a:t>
            </a:r>
            <a:r>
              <a:rPr lang="hu-HU" b="1" dirty="0" err="1">
                <a:solidFill>
                  <a:srgbClr val="FF0000"/>
                </a:solidFill>
                <a:latin typeface="Arial" panose="020B0604020202020204" pitchFamily="34" charset="0"/>
                <a:cs typeface="Arial" panose="020B0604020202020204" pitchFamily="34" charset="0"/>
              </a:rPr>
              <a:t>Pancras</a:t>
            </a:r>
            <a:r>
              <a:rPr lang="hu-HU" b="1" dirty="0">
                <a:solidFill>
                  <a:srgbClr val="FF0000"/>
                </a:solidFill>
                <a:latin typeface="Arial" panose="020B0604020202020204" pitchFamily="34" charset="0"/>
                <a:cs typeface="Arial" panose="020B0604020202020204" pitchFamily="34" charset="0"/>
              </a:rPr>
              <a:t> Nemzetközi </a:t>
            </a:r>
            <a:r>
              <a:rPr lang="hu-HU" b="1" dirty="0" smtClean="0">
                <a:solidFill>
                  <a:srgbClr val="FF0000"/>
                </a:solidFill>
                <a:latin typeface="Arial" panose="020B0604020202020204" pitchFamily="34" charset="0"/>
                <a:cs typeface="Arial" panose="020B0604020202020204" pitchFamily="34" charset="0"/>
              </a:rPr>
              <a:t>Pályaudvar)</a:t>
            </a:r>
          </a:p>
          <a:p>
            <a:r>
              <a:rPr lang="hu-HU" b="1" dirty="0" smtClean="0">
                <a:latin typeface="Arial" panose="020B0604020202020204" pitchFamily="34" charset="0"/>
                <a:cs typeface="Arial" panose="020B0604020202020204" pitchFamily="34" charset="0"/>
              </a:rPr>
              <a:t>Anglia: (gótika hagyománya, </a:t>
            </a:r>
            <a:r>
              <a:rPr lang="hu-HU" b="1" dirty="0" err="1" smtClean="0">
                <a:latin typeface="Arial" panose="020B0604020202020204" pitchFamily="34" charset="0"/>
                <a:cs typeface="Arial" panose="020B0604020202020204" pitchFamily="34" charset="0"/>
              </a:rPr>
              <a:t>ip.forr</a:t>
            </a:r>
            <a:r>
              <a:rPr lang="hu-HU" b="1" dirty="0" smtClean="0">
                <a:latin typeface="Arial" panose="020B0604020202020204" pitchFamily="34" charset="0"/>
                <a:cs typeface="Arial" panose="020B0604020202020204" pitchFamily="34" charset="0"/>
              </a:rPr>
              <a:t>.)</a:t>
            </a:r>
          </a:p>
          <a:p>
            <a:r>
              <a:rPr lang="hu-HU" b="1" dirty="0">
                <a:solidFill>
                  <a:srgbClr val="00B050"/>
                </a:solidFill>
                <a:latin typeface="Arial" panose="020B0604020202020204" pitchFamily="34" charset="0"/>
                <a:cs typeface="Arial" panose="020B0604020202020204" pitchFamily="34" charset="0"/>
              </a:rPr>
              <a:t>Richard Norman Shaw </a:t>
            </a:r>
            <a:r>
              <a:rPr lang="hu-HU"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1831</a:t>
            </a:r>
            <a:r>
              <a:rPr lang="hu-HU" b="1" dirty="0">
                <a:latin typeface="Arial" panose="020B0604020202020204" pitchFamily="34" charset="0"/>
                <a:cs typeface="Arial" panose="020B0604020202020204" pitchFamily="34" charset="0"/>
              </a:rPr>
              <a:t>- 19</a:t>
            </a:r>
            <a:r>
              <a:rPr lang="en-US" b="1" dirty="0">
                <a:latin typeface="Arial" panose="020B0604020202020204" pitchFamily="34" charset="0"/>
                <a:cs typeface="Arial" panose="020B0604020202020204" pitchFamily="34" charset="0"/>
              </a:rPr>
              <a:t>12</a:t>
            </a:r>
            <a:r>
              <a:rPr lang="hu-HU" b="1" dirty="0">
                <a:latin typeface="Arial" panose="020B0604020202020204" pitchFamily="34" charset="0"/>
                <a:cs typeface="Arial" panose="020B0604020202020204" pitchFamily="34" charset="0"/>
              </a:rPr>
              <a:t>) </a:t>
            </a:r>
            <a:endParaRPr lang="hu-HU" b="1" dirty="0">
              <a:solidFill>
                <a:srgbClr val="00B050"/>
              </a:solidFill>
              <a:latin typeface="Arial" panose="020B0604020202020204" pitchFamily="34" charset="0"/>
              <a:cs typeface="Arial" panose="020B0604020202020204" pitchFamily="34" charset="0"/>
            </a:endParaRPr>
          </a:p>
          <a:p>
            <a:r>
              <a:rPr lang="hu-HU" b="1" dirty="0" smtClean="0">
                <a:solidFill>
                  <a:srgbClr val="00B050"/>
                </a:solidFill>
                <a:latin typeface="Arial" panose="020B0604020202020204" pitchFamily="34" charset="0"/>
                <a:cs typeface="Arial" panose="020B0604020202020204" pitchFamily="34" charset="0"/>
              </a:rPr>
              <a:t>William </a:t>
            </a:r>
            <a:r>
              <a:rPr lang="hu-HU" b="1" dirty="0">
                <a:solidFill>
                  <a:srgbClr val="00B050"/>
                </a:solidFill>
                <a:latin typeface="Arial" panose="020B0604020202020204" pitchFamily="34" charset="0"/>
                <a:cs typeface="Arial" panose="020B0604020202020204" pitchFamily="34" charset="0"/>
              </a:rPr>
              <a:t>Morris </a:t>
            </a:r>
            <a:r>
              <a:rPr lang="hu-HU" b="1" dirty="0">
                <a:latin typeface="Arial" panose="020B0604020202020204" pitchFamily="34" charset="0"/>
                <a:cs typeface="Arial" panose="020B0604020202020204" pitchFamily="34" charset="0"/>
              </a:rPr>
              <a:t>(1834 – 1896)</a:t>
            </a:r>
          </a:p>
          <a:p>
            <a:r>
              <a:rPr lang="hu-HU" b="1" dirty="0">
                <a:solidFill>
                  <a:srgbClr val="00B050"/>
                </a:solidFill>
                <a:latin typeface="Arial" panose="020B0604020202020204" pitchFamily="34" charset="0"/>
                <a:cs typeface="Arial" panose="020B0604020202020204" pitchFamily="34" charset="0"/>
              </a:rPr>
              <a:t>Philip </a:t>
            </a:r>
            <a:r>
              <a:rPr lang="hu-HU" b="1" dirty="0" err="1">
                <a:solidFill>
                  <a:srgbClr val="00B050"/>
                </a:solidFill>
                <a:latin typeface="Arial" panose="020B0604020202020204" pitchFamily="34" charset="0"/>
                <a:cs typeface="Arial" panose="020B0604020202020204" pitchFamily="34" charset="0"/>
              </a:rPr>
              <a:t>Webb</a:t>
            </a:r>
            <a:r>
              <a:rPr lang="hu-HU" b="1" dirty="0">
                <a:solidFill>
                  <a:srgbClr val="00B05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(1831 - 1915</a:t>
            </a:r>
            <a:r>
              <a:rPr lang="hu-HU" b="1" dirty="0" smtClean="0">
                <a:latin typeface="Arial" panose="020B0604020202020204" pitchFamily="34" charset="0"/>
                <a:cs typeface="Arial" panose="020B0604020202020204" pitchFamily="34" charset="0"/>
              </a:rPr>
              <a:t>)</a:t>
            </a:r>
          </a:p>
          <a:p>
            <a:r>
              <a:rPr lang="hu-HU" b="1" dirty="0">
                <a:solidFill>
                  <a:srgbClr val="00B050"/>
                </a:solidFill>
                <a:latin typeface="Arial" panose="020B0604020202020204" pitchFamily="34" charset="0"/>
                <a:cs typeface="Arial" panose="020B0604020202020204" pitchFamily="34" charset="0"/>
              </a:rPr>
              <a:t>Charles </a:t>
            </a:r>
            <a:r>
              <a:rPr lang="hu-HU" b="1" dirty="0" err="1">
                <a:solidFill>
                  <a:srgbClr val="00B050"/>
                </a:solidFill>
                <a:latin typeface="Arial" panose="020B0604020202020204" pitchFamily="34" charset="0"/>
                <a:cs typeface="Arial" panose="020B0604020202020204" pitchFamily="34" charset="0"/>
              </a:rPr>
              <a:t>Rennie</a:t>
            </a:r>
            <a:r>
              <a:rPr lang="hu-HU" b="1" dirty="0">
                <a:solidFill>
                  <a:srgbClr val="00B050"/>
                </a:solidFill>
                <a:latin typeface="Arial" panose="020B0604020202020204" pitchFamily="34" charset="0"/>
                <a:cs typeface="Arial" panose="020B0604020202020204" pitchFamily="34" charset="0"/>
              </a:rPr>
              <a:t> </a:t>
            </a:r>
            <a:r>
              <a:rPr lang="hu-HU" b="1" dirty="0" err="1">
                <a:solidFill>
                  <a:srgbClr val="00B050"/>
                </a:solidFill>
                <a:latin typeface="Arial" panose="020B0604020202020204" pitchFamily="34" charset="0"/>
                <a:cs typeface="Arial" panose="020B0604020202020204" pitchFamily="34" charset="0"/>
              </a:rPr>
              <a:t>Mackintosh</a:t>
            </a:r>
            <a:r>
              <a:rPr lang="hu-HU" b="1" dirty="0">
                <a:solidFill>
                  <a:srgbClr val="00B05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(1868 – 1928)</a:t>
            </a:r>
          </a:p>
          <a:p>
            <a:r>
              <a:rPr lang="hu-HU" b="1" dirty="0" smtClean="0">
                <a:latin typeface="Arial" panose="020B0604020202020204" pitchFamily="34" charset="0"/>
                <a:cs typeface="Arial" panose="020B0604020202020204" pitchFamily="34" charset="0"/>
              </a:rPr>
              <a:t>Belga:</a:t>
            </a:r>
            <a:endParaRPr lang="hu-HU" b="1" dirty="0">
              <a:latin typeface="Arial" panose="020B0604020202020204" pitchFamily="34" charset="0"/>
              <a:cs typeface="Arial" panose="020B0604020202020204" pitchFamily="34" charset="0"/>
            </a:endParaRPr>
          </a:p>
          <a:p>
            <a:r>
              <a:rPr lang="hu-HU" b="1" dirty="0">
                <a:solidFill>
                  <a:srgbClr val="00B050"/>
                </a:solidFill>
                <a:latin typeface="Arial" panose="020B0604020202020204" pitchFamily="34" charset="0"/>
                <a:cs typeface="Arial" panose="020B0604020202020204" pitchFamily="34" charset="0"/>
              </a:rPr>
              <a:t>Henry van de </a:t>
            </a:r>
            <a:r>
              <a:rPr lang="hu-HU" b="1" dirty="0" err="1">
                <a:solidFill>
                  <a:srgbClr val="00B050"/>
                </a:solidFill>
                <a:latin typeface="Arial" panose="020B0604020202020204" pitchFamily="34" charset="0"/>
                <a:cs typeface="Arial" panose="020B0604020202020204" pitchFamily="34" charset="0"/>
              </a:rPr>
              <a:t>Velde</a:t>
            </a:r>
            <a:r>
              <a:rPr lang="hu-HU" b="1" dirty="0">
                <a:solidFill>
                  <a:srgbClr val="00B05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(1863-1957</a:t>
            </a:r>
            <a:r>
              <a:rPr lang="hu-HU" b="1" dirty="0" smtClean="0">
                <a:latin typeface="Arial" panose="020B0604020202020204" pitchFamily="34" charset="0"/>
                <a:cs typeface="Arial" panose="020B0604020202020204" pitchFamily="34" charset="0"/>
              </a:rPr>
              <a:t>)</a:t>
            </a:r>
          </a:p>
          <a:p>
            <a:r>
              <a:rPr lang="hu-HU" sz="2000" b="1" dirty="0">
                <a:solidFill>
                  <a:srgbClr val="00B050"/>
                </a:solidFill>
                <a:latin typeface="Arial" panose="020B0604020202020204" pitchFamily="34" charset="0"/>
                <a:cs typeface="Arial" panose="020B0604020202020204" pitchFamily="34" charset="0"/>
              </a:rPr>
              <a:t>Victor </a:t>
            </a:r>
            <a:r>
              <a:rPr lang="hu-HU" sz="2000" b="1" dirty="0" err="1">
                <a:solidFill>
                  <a:srgbClr val="00B050"/>
                </a:solidFill>
                <a:latin typeface="Arial" panose="020B0604020202020204" pitchFamily="34" charset="0"/>
                <a:cs typeface="Arial" panose="020B0604020202020204" pitchFamily="34" charset="0"/>
              </a:rPr>
              <a:t>Horta</a:t>
            </a:r>
            <a:r>
              <a:rPr lang="hu-HU" sz="2000" b="1" dirty="0">
                <a:solidFill>
                  <a:srgbClr val="00B05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(1861 – 1947) </a:t>
            </a:r>
            <a:endParaRPr lang="hu-HU" b="1" dirty="0" smtClean="0">
              <a:latin typeface="Arial" panose="020B0604020202020204" pitchFamily="34" charset="0"/>
              <a:cs typeface="Arial" panose="020B0604020202020204" pitchFamily="34" charset="0"/>
            </a:endParaRPr>
          </a:p>
          <a:p>
            <a:r>
              <a:rPr lang="hu-HU" b="1" dirty="0">
                <a:solidFill>
                  <a:srgbClr val="00B050"/>
                </a:solidFill>
                <a:latin typeface="Arial" panose="020B0604020202020204" pitchFamily="34" charset="0"/>
                <a:cs typeface="Arial" panose="020B0604020202020204" pitchFamily="34" charset="0"/>
              </a:rPr>
              <a:t>Paul </a:t>
            </a:r>
            <a:r>
              <a:rPr lang="hu-HU" b="1" dirty="0" err="1">
                <a:solidFill>
                  <a:srgbClr val="00B050"/>
                </a:solidFill>
                <a:latin typeface="Arial" panose="020B0604020202020204" pitchFamily="34" charset="0"/>
                <a:cs typeface="Arial" panose="020B0604020202020204" pitchFamily="34" charset="0"/>
              </a:rPr>
              <a:t>Hankar</a:t>
            </a:r>
            <a:r>
              <a:rPr lang="hu-HU" b="1" dirty="0">
                <a:solidFill>
                  <a:srgbClr val="00B050"/>
                </a:solidFill>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(1859–1901)</a:t>
            </a:r>
            <a:endParaRPr lang="hu-HU" b="1" dirty="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Francia:</a:t>
            </a:r>
          </a:p>
          <a:p>
            <a:r>
              <a:rPr lang="hu-HU" b="1" dirty="0" err="1">
                <a:solidFill>
                  <a:srgbClr val="00B050"/>
                </a:solidFill>
                <a:latin typeface="Arial" panose="020B0604020202020204" pitchFamily="34" charset="0"/>
                <a:cs typeface="Arial" panose="020B0604020202020204" pitchFamily="34" charset="0"/>
              </a:rPr>
              <a:t>Hector</a:t>
            </a:r>
            <a:r>
              <a:rPr lang="hu-HU" b="1" dirty="0">
                <a:solidFill>
                  <a:srgbClr val="00B050"/>
                </a:solidFill>
                <a:latin typeface="Arial" panose="020B0604020202020204" pitchFamily="34" charset="0"/>
                <a:cs typeface="Arial" panose="020B0604020202020204" pitchFamily="34" charset="0"/>
              </a:rPr>
              <a:t> </a:t>
            </a:r>
            <a:r>
              <a:rPr lang="hu-HU" b="1" dirty="0" err="1">
                <a:solidFill>
                  <a:srgbClr val="00B050"/>
                </a:solidFill>
                <a:latin typeface="Arial" panose="020B0604020202020204" pitchFamily="34" charset="0"/>
                <a:cs typeface="Arial" panose="020B0604020202020204" pitchFamily="34" charset="0"/>
              </a:rPr>
              <a:t>Guimard</a:t>
            </a:r>
            <a:r>
              <a:rPr lang="hu-HU" b="1" dirty="0">
                <a:latin typeface="Arial" panose="020B0604020202020204" pitchFamily="34" charset="0"/>
                <a:cs typeface="Arial" panose="020B0604020202020204" pitchFamily="34" charset="0"/>
              </a:rPr>
              <a:t> (1867- 1942) </a:t>
            </a:r>
          </a:p>
          <a:p>
            <a:r>
              <a:rPr lang="hu-HU" b="1" dirty="0" err="1" smtClean="0">
                <a:solidFill>
                  <a:srgbClr val="00B050"/>
                </a:solidFill>
                <a:latin typeface="Arial" panose="020B0604020202020204" pitchFamily="34" charset="0"/>
                <a:cs typeface="Arial" panose="020B0604020202020204" pitchFamily="34" charset="0"/>
              </a:rPr>
              <a:t>Auguste</a:t>
            </a:r>
            <a:r>
              <a:rPr lang="hu-HU" b="1" dirty="0" smtClean="0">
                <a:solidFill>
                  <a:srgbClr val="00B050"/>
                </a:solidFill>
                <a:latin typeface="Arial" panose="020B0604020202020204" pitchFamily="34" charset="0"/>
                <a:cs typeface="Arial" panose="020B0604020202020204" pitchFamily="34" charset="0"/>
              </a:rPr>
              <a:t> </a:t>
            </a:r>
            <a:r>
              <a:rPr lang="hu-HU" b="1" dirty="0" err="1">
                <a:solidFill>
                  <a:srgbClr val="00B050"/>
                </a:solidFill>
                <a:latin typeface="Arial" panose="020B0604020202020204" pitchFamily="34" charset="0"/>
                <a:cs typeface="Arial" panose="020B0604020202020204" pitchFamily="34" charset="0"/>
              </a:rPr>
              <a:t>Perret</a:t>
            </a:r>
            <a:r>
              <a:rPr lang="hu-HU" b="1" dirty="0">
                <a:solidFill>
                  <a:srgbClr val="00B05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(1874–1954</a:t>
            </a:r>
            <a:r>
              <a:rPr lang="hu-HU" b="1" dirty="0" smtClean="0">
                <a:latin typeface="Arial" panose="020B0604020202020204" pitchFamily="34" charset="0"/>
                <a:cs typeface="Arial" panose="020B0604020202020204" pitchFamily="34" charset="0"/>
              </a:rPr>
              <a:t>)</a:t>
            </a:r>
          </a:p>
          <a:p>
            <a:r>
              <a:rPr lang="hu-HU" b="1" dirty="0">
                <a:solidFill>
                  <a:srgbClr val="00B050"/>
                </a:solidFill>
                <a:latin typeface="Arial" panose="020B0604020202020204" pitchFamily="34" charset="0"/>
                <a:cs typeface="Arial" panose="020B0604020202020204" pitchFamily="34" charset="0"/>
              </a:rPr>
              <a:t>Tony </a:t>
            </a:r>
            <a:r>
              <a:rPr lang="hu-HU" b="1" dirty="0" err="1">
                <a:solidFill>
                  <a:srgbClr val="00B050"/>
                </a:solidFill>
                <a:latin typeface="Arial" panose="020B0604020202020204" pitchFamily="34" charset="0"/>
                <a:cs typeface="Arial" panose="020B0604020202020204" pitchFamily="34" charset="0"/>
              </a:rPr>
              <a:t>Garnier</a:t>
            </a:r>
            <a:r>
              <a:rPr lang="hu-HU" b="1" dirty="0">
                <a:latin typeface="Arial" panose="020B0604020202020204" pitchFamily="34" charset="0"/>
                <a:cs typeface="Arial" panose="020B0604020202020204" pitchFamily="34" charset="0"/>
              </a:rPr>
              <a:t> (1869 – 1948)</a:t>
            </a:r>
          </a:p>
          <a:p>
            <a:endParaRPr lang="hu-HU" sz="1600" b="1" dirty="0" smtClean="0">
              <a:latin typeface="Arial" panose="020B0604020202020204" pitchFamily="34" charset="0"/>
              <a:cs typeface="Arial" panose="020B0604020202020204" pitchFamily="34" charset="0"/>
            </a:endParaRPr>
          </a:p>
          <a:p>
            <a:endParaRPr lang="hu-HU" sz="1600" b="1" dirty="0" smtClean="0">
              <a:latin typeface="Arial" panose="020B0604020202020204" pitchFamily="34" charset="0"/>
              <a:cs typeface="Arial" panose="020B0604020202020204" pitchFamily="34" charset="0"/>
            </a:endParaRPr>
          </a:p>
          <a:p>
            <a:endParaRPr lang="hu-HU" sz="1600" b="1" dirty="0" smtClean="0">
              <a:latin typeface="Arial" panose="020B0604020202020204" pitchFamily="34" charset="0"/>
              <a:cs typeface="Arial" panose="020B0604020202020204" pitchFamily="34" charset="0"/>
            </a:endParaRPr>
          </a:p>
          <a:p>
            <a:endParaRPr lang="hu-HU" sz="2400" dirty="0"/>
          </a:p>
        </p:txBody>
      </p:sp>
    </p:spTree>
    <p:extLst>
      <p:ext uri="{BB962C8B-B14F-4D97-AF65-F5344CB8AC3E}">
        <p14:creationId xmlns:p14="http://schemas.microsoft.com/office/powerpoint/2010/main" val="2918722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404664"/>
            <a:ext cx="7416824" cy="3416320"/>
          </a:xfrm>
          <a:prstGeom prst="rect">
            <a:avLst/>
          </a:prstGeom>
        </p:spPr>
        <p:txBody>
          <a:bodyPr wrap="square">
            <a:spAutoFit/>
          </a:bodyPr>
          <a:lstStyle/>
          <a:p>
            <a:pPr lvl="0" fontAlgn="base">
              <a:spcBef>
                <a:spcPct val="0"/>
              </a:spcBef>
              <a:spcAft>
                <a:spcPct val="0"/>
              </a:spcAft>
            </a:pPr>
            <a:r>
              <a:rPr lang="hu-HU" altLang="hu-HU" b="1" dirty="0" smtClean="0"/>
              <a:t>Németország</a:t>
            </a:r>
            <a:endParaRPr lang="hu-HU" altLang="hu-HU" b="1" dirty="0">
              <a:solidFill>
                <a:srgbClr val="00B050"/>
              </a:solidFill>
            </a:endParaRPr>
          </a:p>
          <a:p>
            <a:pPr lvl="0" fontAlgn="base">
              <a:spcBef>
                <a:spcPct val="0"/>
              </a:spcBef>
              <a:spcAft>
                <a:spcPct val="0"/>
              </a:spcAft>
            </a:pPr>
            <a:r>
              <a:rPr lang="hu-HU" altLang="hu-HU" b="1" dirty="0">
                <a:solidFill>
                  <a:srgbClr val="00B050"/>
                </a:solidFill>
              </a:rPr>
              <a:t>Peter </a:t>
            </a:r>
            <a:r>
              <a:rPr lang="hu-HU" altLang="hu-HU" b="1" dirty="0" err="1">
                <a:solidFill>
                  <a:srgbClr val="00B050"/>
                </a:solidFill>
              </a:rPr>
              <a:t>Behrens</a:t>
            </a:r>
            <a:r>
              <a:rPr lang="hu-HU" altLang="hu-HU" b="1" dirty="0">
                <a:solidFill>
                  <a:srgbClr val="00B050"/>
                </a:solidFill>
              </a:rPr>
              <a:t> </a:t>
            </a:r>
            <a:r>
              <a:rPr lang="hu-HU" altLang="hu-HU" dirty="0">
                <a:solidFill>
                  <a:srgbClr val="0A0A0A"/>
                </a:solidFill>
              </a:rPr>
              <a:t>(1868–1940</a:t>
            </a:r>
            <a:r>
              <a:rPr lang="hu-HU" altLang="hu-HU" dirty="0" smtClean="0">
                <a:solidFill>
                  <a:srgbClr val="0A0A0A"/>
                </a:solidFill>
              </a:rPr>
              <a:t>)</a:t>
            </a:r>
          </a:p>
          <a:p>
            <a:pPr lvl="0" fontAlgn="base">
              <a:spcBef>
                <a:spcPct val="0"/>
              </a:spcBef>
              <a:spcAft>
                <a:spcPct val="0"/>
              </a:spcAft>
            </a:pPr>
            <a:r>
              <a:rPr lang="hu-HU" b="1" dirty="0">
                <a:solidFill>
                  <a:srgbClr val="00B050"/>
                </a:solidFill>
                <a:latin typeface="Arial" panose="020B0604020202020204" pitchFamily="34" charset="0"/>
                <a:cs typeface="Arial" panose="020B0604020202020204" pitchFamily="34" charset="0"/>
              </a:rPr>
              <a:t>Walter </a:t>
            </a:r>
            <a:r>
              <a:rPr lang="hu-HU" b="1" dirty="0" err="1">
                <a:solidFill>
                  <a:srgbClr val="00B050"/>
                </a:solidFill>
                <a:latin typeface="Arial" panose="020B0604020202020204" pitchFamily="34" charset="0"/>
                <a:cs typeface="Arial" panose="020B0604020202020204" pitchFamily="34" charset="0"/>
              </a:rPr>
              <a:t>Adolph</a:t>
            </a:r>
            <a:r>
              <a:rPr lang="hu-HU" b="1" dirty="0">
                <a:solidFill>
                  <a:srgbClr val="00B050"/>
                </a:solidFill>
                <a:latin typeface="Arial" panose="020B0604020202020204" pitchFamily="34" charset="0"/>
                <a:cs typeface="Arial" panose="020B0604020202020204" pitchFamily="34" charset="0"/>
              </a:rPr>
              <a:t> Georg </a:t>
            </a:r>
            <a:r>
              <a:rPr lang="hu-HU" b="1" dirty="0" err="1">
                <a:solidFill>
                  <a:srgbClr val="00B050"/>
                </a:solidFill>
                <a:latin typeface="Arial" panose="020B0604020202020204" pitchFamily="34" charset="0"/>
                <a:cs typeface="Arial" panose="020B0604020202020204" pitchFamily="34" charset="0"/>
              </a:rPr>
              <a:t>Gropius</a:t>
            </a:r>
            <a:r>
              <a:rPr lang="hu-HU" dirty="0">
                <a:latin typeface="Arial" panose="020B0604020202020204" pitchFamily="34" charset="0"/>
                <a:cs typeface="Arial" panose="020B0604020202020204" pitchFamily="34" charset="0"/>
              </a:rPr>
              <a:t> (1883 – 1969</a:t>
            </a:r>
            <a:r>
              <a:rPr lang="hu-HU" dirty="0" smtClean="0">
                <a:latin typeface="Arial" panose="020B0604020202020204" pitchFamily="34" charset="0"/>
                <a:cs typeface="Arial" panose="020B0604020202020204" pitchFamily="34" charset="0"/>
              </a:rPr>
              <a:t>)</a:t>
            </a:r>
          </a:p>
          <a:p>
            <a:r>
              <a:rPr lang="hu-HU" b="1" dirty="0" smtClean="0">
                <a:latin typeface="Arial" panose="020B0604020202020204" pitchFamily="34" charset="0"/>
                <a:cs typeface="Arial" panose="020B0604020202020204" pitchFamily="34" charset="0"/>
              </a:rPr>
              <a:t>Ausztria</a:t>
            </a:r>
            <a:endParaRPr lang="hu-HU" dirty="0">
              <a:latin typeface="Arial" panose="020B0604020202020204" pitchFamily="34" charset="0"/>
              <a:cs typeface="Arial" panose="020B0604020202020204" pitchFamily="34" charset="0"/>
            </a:endParaRPr>
          </a:p>
          <a:p>
            <a:r>
              <a:rPr lang="hu-HU" b="1" dirty="0">
                <a:solidFill>
                  <a:srgbClr val="00B050"/>
                </a:solidFill>
                <a:latin typeface="Arial" panose="020B0604020202020204" pitchFamily="34" charset="0"/>
                <a:cs typeface="Arial" panose="020B0604020202020204" pitchFamily="34" charset="0"/>
              </a:rPr>
              <a:t>Otto Wagner </a:t>
            </a:r>
            <a:r>
              <a:rPr lang="hu-HU" dirty="0">
                <a:latin typeface="Arial" panose="020B0604020202020204" pitchFamily="34" charset="0"/>
                <a:cs typeface="Arial" panose="020B0604020202020204" pitchFamily="34" charset="0"/>
              </a:rPr>
              <a:t>(1841 </a:t>
            </a:r>
            <a:r>
              <a:rPr lang="hu-HU" b="1" dirty="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1918)</a:t>
            </a:r>
          </a:p>
          <a:p>
            <a:r>
              <a:rPr lang="hu-HU" b="1" dirty="0">
                <a:solidFill>
                  <a:srgbClr val="00B050"/>
                </a:solidFill>
                <a:latin typeface="Arial" panose="020B0604020202020204" pitchFamily="34" charset="0"/>
                <a:cs typeface="Arial" panose="020B0604020202020204" pitchFamily="34" charset="0"/>
              </a:rPr>
              <a:t>Joseph Maria </a:t>
            </a:r>
            <a:r>
              <a:rPr lang="hu-HU" b="1" dirty="0" err="1" smtClean="0">
                <a:solidFill>
                  <a:srgbClr val="00B050"/>
                </a:solidFill>
                <a:latin typeface="Arial" panose="020B0604020202020204" pitchFamily="34" charset="0"/>
                <a:cs typeface="Arial" panose="020B0604020202020204" pitchFamily="34" charset="0"/>
              </a:rPr>
              <a:t>Olbrich</a:t>
            </a:r>
            <a:r>
              <a:rPr lang="hu-HU" b="1" dirty="0" smtClean="0">
                <a:solidFill>
                  <a:srgbClr val="00B050"/>
                </a:solidFill>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a:t>
            </a:r>
            <a:r>
              <a:rPr lang="hu-HU" dirty="0">
                <a:latin typeface="Arial" panose="020B0604020202020204" pitchFamily="34" charset="0"/>
                <a:cs typeface="Arial" panose="020B0604020202020204" pitchFamily="34" charset="0"/>
              </a:rPr>
              <a:t>1867-1908)</a:t>
            </a:r>
          </a:p>
          <a:p>
            <a:pPr lvl="0" fontAlgn="base">
              <a:spcBef>
                <a:spcPct val="0"/>
              </a:spcBef>
              <a:spcAft>
                <a:spcPct val="0"/>
              </a:spcAft>
            </a:pPr>
            <a:r>
              <a:rPr lang="hu-HU" altLang="hu-HU" b="1" dirty="0" smtClean="0">
                <a:solidFill>
                  <a:srgbClr val="0A0A0A"/>
                </a:solidFill>
              </a:rPr>
              <a:t>Spanyolország</a:t>
            </a:r>
          </a:p>
          <a:p>
            <a:pPr fontAlgn="base">
              <a:spcBef>
                <a:spcPct val="0"/>
              </a:spcBef>
              <a:spcAft>
                <a:spcPct val="0"/>
              </a:spcAft>
            </a:pPr>
            <a:r>
              <a:rPr lang="hu-HU" b="1" dirty="0">
                <a:solidFill>
                  <a:srgbClr val="00B050"/>
                </a:solidFill>
                <a:latin typeface="Arial" panose="020B0604020202020204" pitchFamily="34" charset="0"/>
                <a:cs typeface="Arial" panose="020B0604020202020204" pitchFamily="34" charset="0"/>
              </a:rPr>
              <a:t>Antoni Gaudí</a:t>
            </a:r>
            <a:r>
              <a:rPr lang="hu-HU" dirty="0">
                <a:latin typeface="Arial" panose="020B0604020202020204" pitchFamily="34" charset="0"/>
                <a:cs typeface="Arial" panose="020B0604020202020204" pitchFamily="34" charset="0"/>
              </a:rPr>
              <a:t> (1852–1926</a:t>
            </a:r>
            <a:r>
              <a:rPr lang="hu-HU" dirty="0" smtClean="0">
                <a:latin typeface="Arial" panose="020B0604020202020204" pitchFamily="34" charset="0"/>
                <a:cs typeface="Arial" panose="020B0604020202020204" pitchFamily="34" charset="0"/>
              </a:rPr>
              <a:t>)</a:t>
            </a:r>
          </a:p>
          <a:p>
            <a:pPr fontAlgn="base">
              <a:spcBef>
                <a:spcPct val="0"/>
              </a:spcBef>
              <a:spcAft>
                <a:spcPct val="0"/>
              </a:spcAft>
            </a:pPr>
            <a:r>
              <a:rPr lang="hu-HU" b="1" dirty="0" smtClean="0">
                <a:latin typeface="Arial" panose="020B0604020202020204" pitchFamily="34" charset="0"/>
                <a:cs typeface="Arial" panose="020B0604020202020204" pitchFamily="34" charset="0"/>
              </a:rPr>
              <a:t>Finnország:</a:t>
            </a:r>
          </a:p>
          <a:p>
            <a:pPr fontAlgn="base">
              <a:spcBef>
                <a:spcPct val="0"/>
              </a:spcBef>
              <a:spcAft>
                <a:spcPct val="0"/>
              </a:spcAft>
            </a:pPr>
            <a:r>
              <a:rPr lang="hu-HU" altLang="hu-HU" sz="2000" b="1" dirty="0">
                <a:solidFill>
                  <a:srgbClr val="00B050"/>
                </a:solidFill>
              </a:rPr>
              <a:t>Herman </a:t>
            </a:r>
            <a:r>
              <a:rPr lang="hu-HU" altLang="hu-HU" sz="2000" b="1" dirty="0" err="1">
                <a:solidFill>
                  <a:srgbClr val="00B050"/>
                </a:solidFill>
              </a:rPr>
              <a:t>Gesellius</a:t>
            </a:r>
            <a:r>
              <a:rPr lang="hu-HU" altLang="hu-HU" sz="2000" b="1" dirty="0">
                <a:solidFill>
                  <a:srgbClr val="00B050"/>
                </a:solidFill>
              </a:rPr>
              <a:t>, </a:t>
            </a:r>
            <a:r>
              <a:rPr lang="hu-HU" altLang="hu-HU" sz="2000" b="1" dirty="0" err="1">
                <a:solidFill>
                  <a:srgbClr val="00B050"/>
                </a:solidFill>
              </a:rPr>
              <a:t>Armas</a:t>
            </a:r>
            <a:r>
              <a:rPr lang="hu-HU" altLang="hu-HU" sz="2000" b="1" dirty="0">
                <a:solidFill>
                  <a:srgbClr val="00B050"/>
                </a:solidFill>
              </a:rPr>
              <a:t> </a:t>
            </a:r>
            <a:r>
              <a:rPr lang="hu-HU" altLang="hu-HU" sz="2000" b="1" dirty="0" err="1">
                <a:solidFill>
                  <a:srgbClr val="00B050"/>
                </a:solidFill>
              </a:rPr>
              <a:t>Lindgren</a:t>
            </a:r>
            <a:r>
              <a:rPr lang="hu-HU" altLang="hu-HU" sz="2000" b="1" dirty="0">
                <a:solidFill>
                  <a:srgbClr val="00B050"/>
                </a:solidFill>
              </a:rPr>
              <a:t> és </a:t>
            </a:r>
            <a:r>
              <a:rPr lang="hu-HU" altLang="hu-HU" sz="2000" b="1" dirty="0" err="1">
                <a:solidFill>
                  <a:srgbClr val="00B050"/>
                </a:solidFill>
              </a:rPr>
              <a:t>Eliel</a:t>
            </a:r>
            <a:r>
              <a:rPr lang="hu-HU" altLang="hu-HU" sz="2000" b="1" dirty="0">
                <a:solidFill>
                  <a:srgbClr val="00B050"/>
                </a:solidFill>
              </a:rPr>
              <a:t> </a:t>
            </a:r>
            <a:r>
              <a:rPr lang="hu-HU" altLang="hu-HU" sz="2000" b="1" dirty="0" err="1" smtClean="0">
                <a:solidFill>
                  <a:srgbClr val="00B050"/>
                </a:solidFill>
              </a:rPr>
              <a:t>Saarinen</a:t>
            </a:r>
            <a:r>
              <a:rPr lang="hu-HU" altLang="hu-HU" sz="2000" b="1" dirty="0" smtClean="0">
                <a:solidFill>
                  <a:srgbClr val="00B050"/>
                </a:solidFill>
              </a:rPr>
              <a:t> </a:t>
            </a:r>
            <a:r>
              <a:rPr lang="hu-HU" altLang="hu-HU" sz="2000" dirty="0" smtClean="0"/>
              <a:t>(1896-1905)</a:t>
            </a:r>
            <a:endParaRPr lang="hu-HU" sz="2000" dirty="0">
              <a:latin typeface="Arial" panose="020B0604020202020204" pitchFamily="34" charset="0"/>
              <a:cs typeface="Arial" panose="020B0604020202020204" pitchFamily="34" charset="0"/>
            </a:endParaRPr>
          </a:p>
          <a:p>
            <a:pPr lvl="0" fontAlgn="base">
              <a:spcBef>
                <a:spcPct val="0"/>
              </a:spcBef>
              <a:spcAft>
                <a:spcPct val="0"/>
              </a:spcAft>
            </a:pPr>
            <a:endParaRPr lang="hu-HU" altLang="hu-HU" b="1" dirty="0" smtClean="0">
              <a:solidFill>
                <a:srgbClr val="0A0A0A"/>
              </a:solidFill>
            </a:endParaRPr>
          </a:p>
          <a:p>
            <a:pPr lvl="0" fontAlgn="base">
              <a:spcBef>
                <a:spcPct val="0"/>
              </a:spcBef>
              <a:spcAft>
                <a:spcPct val="0"/>
              </a:spcAft>
            </a:pPr>
            <a:endParaRPr lang="hu-HU" altLang="hu-HU" dirty="0">
              <a:solidFill>
                <a:srgbClr val="0A0A0A"/>
              </a:solidFill>
            </a:endParaRPr>
          </a:p>
        </p:txBody>
      </p:sp>
    </p:spTree>
    <p:extLst>
      <p:ext uri="{BB962C8B-B14F-4D97-AF65-F5344CB8AC3E}">
        <p14:creationId xmlns:p14="http://schemas.microsoft.com/office/powerpoint/2010/main" val="2556957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260649"/>
            <a:ext cx="8856984" cy="7632859"/>
          </a:xfrm>
          <a:prstGeom prst="rect">
            <a:avLst/>
          </a:prstGeom>
          <a:noFill/>
        </p:spPr>
        <p:txBody>
          <a:bodyPr wrap="square">
            <a:spAutoFit/>
          </a:bodyPr>
          <a:lstStyle/>
          <a:p>
            <a:r>
              <a:rPr lang="hu-HU" sz="2000" b="1" dirty="0" smtClean="0">
                <a:latin typeface="Arial" panose="020B0604020202020204" pitchFamily="34" charset="0"/>
                <a:cs typeface="Arial" panose="020B0604020202020204" pitchFamily="34" charset="0"/>
              </a:rPr>
              <a:t>ANGLIA</a:t>
            </a:r>
          </a:p>
          <a:p>
            <a:r>
              <a:rPr lang="hu-HU" sz="2000" b="1" dirty="0" smtClean="0">
                <a:solidFill>
                  <a:srgbClr val="00B050"/>
                </a:solidFill>
                <a:latin typeface="Arial" panose="020B0604020202020204" pitchFamily="34" charset="0"/>
                <a:cs typeface="Arial" panose="020B0604020202020204" pitchFamily="34" charset="0"/>
              </a:rPr>
              <a:t>Richard </a:t>
            </a:r>
            <a:r>
              <a:rPr lang="hu-HU" sz="2000" b="1" dirty="0">
                <a:solidFill>
                  <a:srgbClr val="00B050"/>
                </a:solidFill>
                <a:latin typeface="Arial" panose="020B0604020202020204" pitchFamily="34" charset="0"/>
                <a:cs typeface="Arial" panose="020B0604020202020204" pitchFamily="34" charset="0"/>
              </a:rPr>
              <a:t>Norman Shaw </a:t>
            </a:r>
            <a:endParaRPr lang="hu-HU" sz="2000" b="1" dirty="0" smtClean="0">
              <a:solidFill>
                <a:srgbClr val="00B050"/>
              </a:solidFill>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1831</a:t>
            </a:r>
            <a:r>
              <a:rPr lang="hu-HU" b="1" dirty="0" smtClean="0">
                <a:latin typeface="Arial" panose="020B0604020202020204" pitchFamily="34" charset="0"/>
                <a:cs typeface="Arial" panose="020B0604020202020204" pitchFamily="34" charset="0"/>
              </a:rPr>
              <a:t>- 19</a:t>
            </a:r>
            <a:r>
              <a:rPr lang="en-US" b="1" dirty="0" smtClean="0">
                <a:latin typeface="Arial" panose="020B0604020202020204" pitchFamily="34" charset="0"/>
                <a:cs typeface="Arial" panose="020B0604020202020204" pitchFamily="34" charset="0"/>
              </a:rPr>
              <a:t>12</a:t>
            </a:r>
            <a:r>
              <a:rPr lang="hu-HU" b="1" dirty="0" smtClean="0">
                <a:latin typeface="Arial" panose="020B0604020202020204" pitchFamily="34" charset="0"/>
                <a:cs typeface="Arial" panose="020B0604020202020204" pitchFamily="34" charset="0"/>
              </a:rPr>
              <a:t>) angol</a:t>
            </a:r>
            <a:endParaRPr lang="hu-HU" b="1" dirty="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Nem </a:t>
            </a:r>
            <a:r>
              <a:rPr lang="hu-HU" b="1" dirty="0">
                <a:latin typeface="Arial" panose="020B0604020202020204" pitchFamily="34" charset="0"/>
                <a:cs typeface="Arial" panose="020B0604020202020204" pitchFamily="34" charset="0"/>
              </a:rPr>
              <a:t>volt a modernizmus (Modern </a:t>
            </a:r>
            <a:r>
              <a:rPr lang="hu-HU" b="1" dirty="0" err="1">
                <a:latin typeface="Arial" panose="020B0604020202020204" pitchFamily="34" charset="0"/>
                <a:cs typeface="Arial" panose="020B0604020202020204" pitchFamily="34" charset="0"/>
              </a:rPr>
              <a:t>Movement</a:t>
            </a:r>
            <a:r>
              <a:rPr lang="hu-HU" b="1" dirty="0">
                <a:latin typeface="Arial" panose="020B0604020202020204" pitchFamily="34" charset="0"/>
                <a:cs typeface="Arial" panose="020B0604020202020204" pitchFamily="34" charset="0"/>
              </a:rPr>
              <a:t>) építésze a szó 20. századi értelmében, de munkássága döntő mértékben előkészítette a terepet a modern építészet és a "Modern </a:t>
            </a:r>
            <a:r>
              <a:rPr lang="hu-HU" b="1" dirty="0" err="1">
                <a:latin typeface="Arial" panose="020B0604020202020204" pitchFamily="34" charset="0"/>
                <a:cs typeface="Arial" panose="020B0604020202020204" pitchFamily="34" charset="0"/>
              </a:rPr>
              <a:t>Style</a:t>
            </a:r>
            <a:r>
              <a:rPr lang="hu-HU" b="1" dirty="0">
                <a:latin typeface="Arial" panose="020B0604020202020204" pitchFamily="34" charset="0"/>
                <a:cs typeface="Arial" panose="020B0604020202020204" pitchFamily="34" charset="0"/>
              </a:rPr>
              <a:t>" (szecesszió/Arts and </a:t>
            </a:r>
            <a:r>
              <a:rPr lang="hu-HU" b="1" dirty="0" err="1">
                <a:latin typeface="Arial" panose="020B0604020202020204" pitchFamily="34" charset="0"/>
                <a:cs typeface="Arial" panose="020B0604020202020204" pitchFamily="34" charset="0"/>
              </a:rPr>
              <a:t>Crafts</a:t>
            </a:r>
            <a:r>
              <a:rPr lang="hu-HU" b="1" dirty="0">
                <a:latin typeface="Arial" panose="020B0604020202020204" pitchFamily="34" charset="0"/>
                <a:cs typeface="Arial" panose="020B0604020202020204" pitchFamily="34" charset="0"/>
              </a:rPr>
              <a:t>) számára</a:t>
            </a:r>
            <a:r>
              <a:rPr lang="hu-HU" b="1" dirty="0" smtClean="0">
                <a:latin typeface="Arial" panose="020B0604020202020204" pitchFamily="34" charset="0"/>
                <a:cs typeface="Arial" panose="020B0604020202020204" pitchFamily="34" charset="0"/>
              </a:rPr>
              <a:t>.</a:t>
            </a:r>
          </a:p>
          <a:p>
            <a:r>
              <a:rPr lang="hu-HU" b="1" dirty="0" smtClean="0">
                <a:latin typeface="Arial" panose="020B0604020202020204" pitchFamily="34" charset="0"/>
                <a:cs typeface="Arial" panose="020B0604020202020204" pitchFamily="34" charset="0"/>
              </a:rPr>
              <a:t>Stílusa </a:t>
            </a:r>
            <a:r>
              <a:rPr lang="hu-HU" b="1" dirty="0">
                <a:latin typeface="Arial" panose="020B0604020202020204" pitchFamily="34" charset="0"/>
                <a:cs typeface="Arial" panose="020B0604020202020204" pitchFamily="34" charset="0"/>
              </a:rPr>
              <a:t>és a hagyományos kézművesség, valamint a helyi anyagok (tégla, fa, cserép) iránti tisztelete meghatározta az 1890-es évek irányvonalát</a:t>
            </a:r>
            <a:r>
              <a:rPr lang="hu-HU" b="1" dirty="0" smtClean="0">
                <a:latin typeface="Arial" panose="020B0604020202020204" pitchFamily="34" charset="0"/>
                <a:cs typeface="Arial" panose="020B0604020202020204" pitchFamily="34" charset="0"/>
              </a:rPr>
              <a:t>.</a:t>
            </a:r>
            <a:r>
              <a:rPr lang="hu-HU" b="1" dirty="0">
                <a:latin typeface="Arial" panose="020B0604020202020204" pitchFamily="34" charset="0"/>
                <a:cs typeface="Arial" panose="020B0604020202020204" pitchFamily="34" charset="0"/>
              </a:rPr>
              <a:t> Shaw szakított a merev viktoriánus szimmetriával. Szabad, a belső funkciókat követő ("belülről kifelé" építkező) alaprajzai és aszimmetrikus homlokzatai a modern lakóház-tervezés előhírnökei voltak</a:t>
            </a:r>
            <a:r>
              <a:rPr lang="hu-HU" b="1" dirty="0" smtClean="0">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Shaw </a:t>
            </a:r>
            <a:r>
              <a:rPr lang="hu-HU" b="1" dirty="0">
                <a:solidFill>
                  <a:schemeClr val="accent6">
                    <a:lumMod val="75000"/>
                  </a:schemeClr>
                </a:solidFill>
                <a:latin typeface="Arial" panose="020B0604020202020204" pitchFamily="34" charset="0"/>
                <a:cs typeface="Arial" panose="020B0604020202020204" pitchFamily="34" charset="0"/>
              </a:rPr>
              <a:t>a történelmi eklektika és a funkcionális modernitás közötti </a:t>
            </a:r>
            <a:r>
              <a:rPr lang="hu-HU" b="1" dirty="0" smtClean="0">
                <a:solidFill>
                  <a:schemeClr val="accent6">
                    <a:lumMod val="75000"/>
                  </a:schemeClr>
                </a:solidFill>
                <a:latin typeface="Arial" panose="020B0604020202020204" pitchFamily="34" charset="0"/>
                <a:cs typeface="Arial" panose="020B0604020202020204" pitchFamily="34" charset="0"/>
              </a:rPr>
              <a:t>átmenet építésze </a:t>
            </a:r>
            <a:r>
              <a:rPr lang="hu-HU" b="1" dirty="0" smtClean="0">
                <a:latin typeface="Arial" panose="020B0604020202020204" pitchFamily="34" charset="0"/>
                <a:cs typeface="Arial" panose="020B0604020202020204" pitchFamily="34" charset="0"/>
              </a:rPr>
              <a:t>volt.</a:t>
            </a:r>
          </a:p>
          <a:p>
            <a:r>
              <a:rPr lang="hu-HU" b="1" dirty="0">
                <a:latin typeface="Arial" panose="020B0604020202020204" pitchFamily="34" charset="0"/>
                <a:cs typeface="Arial" panose="020B0604020202020204" pitchFamily="34" charset="0"/>
              </a:rPr>
              <a:t>Shaw korai vidéki házai kerülték </a:t>
            </a:r>
            <a:r>
              <a:rPr lang="hu-HU" b="1" dirty="0" smtClean="0">
                <a:latin typeface="Arial" panose="020B0604020202020204" pitchFamily="34" charset="0"/>
                <a:cs typeface="Arial" panose="020B0604020202020204" pitchFamily="34" charset="0"/>
              </a:rPr>
              <a:t>a neogótikus és </a:t>
            </a:r>
            <a:r>
              <a:rPr lang="hu-HU" b="1" dirty="0">
                <a:latin typeface="Arial" panose="020B0604020202020204" pitchFamily="34" charset="0"/>
                <a:cs typeface="Arial" panose="020B0604020202020204" pitchFamily="34" charset="0"/>
              </a:rPr>
              <a:t>az akadémikus stílusokat, olyan népies anyagokat újítottak fel, </a:t>
            </a:r>
            <a:r>
              <a:rPr lang="hu-HU" b="1" dirty="0" smtClean="0">
                <a:latin typeface="Arial" panose="020B0604020202020204" pitchFamily="34" charset="0"/>
                <a:cs typeface="Arial" panose="020B0604020202020204" pitchFamily="34" charset="0"/>
              </a:rPr>
              <a:t>mint a félig favázas , függőcserepek</a:t>
            </a:r>
            <a:r>
              <a:rPr lang="hu-HU" b="1" dirty="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kiálló oromzatokkal, magas</a:t>
            </a:r>
            <a:r>
              <a:rPr lang="hu-HU" b="1" dirty="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hatalmas kéményekkel, amelyeken </a:t>
            </a:r>
            <a:r>
              <a:rPr lang="hu-HU" b="1" dirty="0">
                <a:latin typeface="Arial" panose="020B0604020202020204" pitchFamily="34" charset="0"/>
                <a:cs typeface="Arial" panose="020B0604020202020204" pitchFamily="34" charset="0"/>
              </a:rPr>
              <a:t>meleg ülőhelyeket biztosító </a:t>
            </a:r>
            <a:r>
              <a:rPr lang="hu-HU" b="1" dirty="0" smtClean="0">
                <a:latin typeface="Arial" panose="020B0604020202020204" pitchFamily="34" charset="0"/>
                <a:cs typeface="Arial" panose="020B0604020202020204" pitchFamily="34" charset="0"/>
              </a:rPr>
              <a:t>„</a:t>
            </a:r>
            <a:r>
              <a:rPr lang="hu-HU" b="1" dirty="0" err="1" smtClean="0">
                <a:latin typeface="Arial" panose="020B0604020202020204" pitchFamily="34" charset="0"/>
                <a:cs typeface="Arial" panose="020B0604020202020204" pitchFamily="34" charset="0"/>
              </a:rPr>
              <a:t>ingleonook-ok</a:t>
            </a:r>
            <a:r>
              <a:rPr lang="hu-HU" b="1" dirty="0" smtClean="0">
                <a:latin typeface="Arial" panose="020B0604020202020204" pitchFamily="34" charset="0"/>
                <a:cs typeface="Arial" panose="020B0604020202020204" pitchFamily="34" charset="0"/>
              </a:rPr>
              <a:t> álltak.</a:t>
            </a:r>
          </a:p>
          <a:p>
            <a:endParaRPr lang="hu-HU" b="1" dirty="0">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A </a:t>
            </a:r>
            <a:r>
              <a:rPr lang="hu-HU" sz="2000" b="1" dirty="0" err="1">
                <a:solidFill>
                  <a:srgbClr val="FF0000"/>
                </a:solidFill>
                <a:latin typeface="Arial" panose="020B0604020202020204" pitchFamily="34" charset="0"/>
                <a:cs typeface="Arial" panose="020B0604020202020204" pitchFamily="34" charset="0"/>
              </a:rPr>
              <a:t>Bedford</a:t>
            </a:r>
            <a:r>
              <a:rPr lang="hu-HU" sz="2000" b="1" dirty="0">
                <a:solidFill>
                  <a:srgbClr val="FF0000"/>
                </a:solidFill>
                <a:latin typeface="Arial" panose="020B0604020202020204" pitchFamily="34" charset="0"/>
                <a:cs typeface="Arial" panose="020B0604020202020204" pitchFamily="34" charset="0"/>
              </a:rPr>
              <a:t> Park</a:t>
            </a:r>
            <a:r>
              <a:rPr lang="hu-HU" b="1" dirty="0">
                <a:latin typeface="Arial" panose="020B0604020202020204" pitchFamily="34" charset="0"/>
                <a:cs typeface="Arial" panose="020B0604020202020204" pitchFamily="34" charset="0"/>
              </a:rPr>
              <a:t> egy külvárosi fejlesztés </a:t>
            </a:r>
            <a:r>
              <a:rPr lang="hu-HU" b="1" dirty="0" smtClean="0">
                <a:latin typeface="Arial" panose="020B0604020202020204" pitchFamily="34" charset="0"/>
                <a:cs typeface="Arial" panose="020B0604020202020204" pitchFamily="34" charset="0"/>
              </a:rPr>
              <a:t> Londonban, </a:t>
            </a:r>
            <a:r>
              <a:rPr lang="hu-HU" b="1" dirty="0">
                <a:latin typeface="Arial" panose="020B0604020202020204" pitchFamily="34" charset="0"/>
                <a:cs typeface="Arial" panose="020B0604020202020204" pitchFamily="34" charset="0"/>
              </a:rPr>
              <a:t>Számos nagy házat </a:t>
            </a:r>
            <a:r>
              <a:rPr lang="hu-HU" b="1" dirty="0" smtClean="0">
                <a:latin typeface="Arial" panose="020B0604020202020204" pitchFamily="34" charset="0"/>
                <a:cs typeface="Arial" panose="020B0604020202020204" pitchFamily="34" charset="0"/>
              </a:rPr>
              <a:t>építettek vezető építészek tervei alapján </a:t>
            </a:r>
            <a:r>
              <a:rPr lang="hu-HU" b="1" dirty="0" err="1">
                <a:latin typeface="Arial" panose="020B0604020202020204" pitchFamily="34" charset="0"/>
                <a:cs typeface="Arial" panose="020B0604020202020204" pitchFamily="34" charset="0"/>
              </a:rPr>
              <a:t>Queen</a:t>
            </a:r>
            <a:r>
              <a:rPr lang="hu-HU" b="1" dirty="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Anne-stílusban. (</a:t>
            </a:r>
            <a:r>
              <a:rPr lang="hu-HU" b="1" dirty="0">
                <a:latin typeface="Arial" panose="020B0604020202020204" pitchFamily="34" charset="0"/>
                <a:cs typeface="Arial" panose="020B0604020202020204" pitchFamily="34" charset="0"/>
              </a:rPr>
              <a:t> vörös téglából és fehérre festett ablakokból, göndör oromzatos </a:t>
            </a:r>
            <a:r>
              <a:rPr lang="hu-HU" b="1" dirty="0" smtClean="0">
                <a:latin typeface="Arial" panose="020B0604020202020204" pitchFamily="34" charset="0"/>
                <a:cs typeface="Arial" panose="020B0604020202020204" pitchFamily="34" charset="0"/>
              </a:rPr>
              <a:t>oromzatokból és finom </a:t>
            </a:r>
            <a:r>
              <a:rPr lang="hu-HU" b="1" dirty="0">
                <a:latin typeface="Arial" panose="020B0604020202020204" pitchFamily="34" charset="0"/>
                <a:cs typeface="Arial" panose="020B0604020202020204" pitchFamily="34" charset="0"/>
              </a:rPr>
              <a:t>téglapanelekből, napraforgókból, </a:t>
            </a:r>
            <a:r>
              <a:rPr lang="hu-HU" b="1" dirty="0" err="1">
                <a:latin typeface="Arial" panose="020B0604020202020204" pitchFamily="34" charset="0"/>
                <a:cs typeface="Arial" panose="020B0604020202020204" pitchFamily="34" charset="0"/>
              </a:rPr>
              <a:t>swaggonokból</a:t>
            </a:r>
            <a:r>
              <a:rPr lang="hu-HU" b="1" dirty="0">
                <a:latin typeface="Arial" panose="020B0604020202020204" pitchFamily="34" charset="0"/>
                <a:cs typeface="Arial" panose="020B0604020202020204" pitchFamily="34" charset="0"/>
              </a:rPr>
              <a:t> vagy kerubokból, kis ablaktáblákkal, meredek tetőkkel és ívelt kiugró ablakokkal, faerkélyekkel és apró, </a:t>
            </a:r>
            <a:r>
              <a:rPr lang="hu-HU" b="1" dirty="0" smtClean="0">
                <a:latin typeface="Arial" panose="020B0604020202020204" pitchFamily="34" charset="0"/>
                <a:cs typeface="Arial" panose="020B0604020202020204" pitchFamily="34" charset="0"/>
              </a:rPr>
              <a:t>díszes erkélyekkel , </a:t>
            </a:r>
            <a:r>
              <a:rPr lang="hu-HU" b="1" dirty="0">
                <a:latin typeface="Arial" panose="020B0604020202020204" pitchFamily="34" charset="0"/>
                <a:cs typeface="Arial" panose="020B0604020202020204" pitchFamily="34" charset="0"/>
              </a:rPr>
              <a:t>amelyek ott álltak ki, ahol a legkevésbé </a:t>
            </a:r>
            <a:r>
              <a:rPr lang="hu-HU" b="1" dirty="0" smtClean="0">
                <a:latin typeface="Arial" panose="020B0604020202020204" pitchFamily="34" charset="0"/>
                <a:cs typeface="Arial" panose="020B0604020202020204" pitchFamily="34" charset="0"/>
              </a:rPr>
              <a:t>várnánk.</a:t>
            </a:r>
            <a:r>
              <a:rPr lang="hu-HU" b="1" dirty="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a:t>
            </a:r>
          </a:p>
          <a:p>
            <a:r>
              <a:rPr lang="hu-HU" b="1" dirty="0">
                <a:latin typeface="Arial" panose="020B0604020202020204" pitchFamily="34" charset="0"/>
                <a:cs typeface="Arial" panose="020B0604020202020204" pitchFamily="34" charset="0"/>
              </a:rPr>
              <a:t> </a:t>
            </a:r>
            <a:endParaRPr lang="hu-HU" b="1" dirty="0" smtClean="0">
              <a:latin typeface="Arial" panose="020B0604020202020204" pitchFamily="34" charset="0"/>
              <a:cs typeface="Arial" panose="020B0604020202020204" pitchFamily="34" charset="0"/>
            </a:endParaRPr>
          </a:p>
          <a:p>
            <a:endParaRPr lang="hu-HU" dirty="0"/>
          </a:p>
          <a:p>
            <a:endParaRPr lang="hu-HU" dirty="0"/>
          </a:p>
        </p:txBody>
      </p:sp>
    </p:spTree>
    <p:extLst>
      <p:ext uri="{BB962C8B-B14F-4D97-AF65-F5344CB8AC3E}">
        <p14:creationId xmlns:p14="http://schemas.microsoft.com/office/powerpoint/2010/main" val="2457291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ájl:CsempeszkopacsHungar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4959" y="89252"/>
            <a:ext cx="1655337" cy="22071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ájl:Sainte Chapelle - Felső szint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752" y="883588"/>
            <a:ext cx="1597399"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kirándulásokMŰVKÖR\2019Róma\Róma2019031923H.Anci\Róma2019031923\DSCF632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3968" y="2440178"/>
            <a:ext cx="2243531" cy="16826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Users\DELL\Downloads\Gmail\25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59755" y="548680"/>
            <a:ext cx="2267744" cy="1700808"/>
          </a:xfrm>
          <a:prstGeom prst="rect">
            <a:avLst/>
          </a:prstGeom>
          <a:noFill/>
        </p:spPr>
      </p:pic>
      <p:pic>
        <p:nvPicPr>
          <p:cNvPr id="1032" name="Picture 8" descr="D:\kirándulásokMŰVKÖR\2023.09.23-24Schlosshof,Melk, Grafenegg\Magyarné Anna\Schloss2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68069" y="1381973"/>
            <a:ext cx="1249940" cy="16665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kirándulásokMŰVKÖR\2023.09.23-24Schlosshof,Melk, Grafenegg\Makainé\IMG-346686b9c46af825157cdd640b3ae015-V.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76256" y="3063118"/>
            <a:ext cx="2033566" cy="9888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kirándulásokMŰVKÖR\2024.04.16-18Szfvár,Veszprém, Pannonh.Tata,Majk\HnéAnciVeszprém, Panonnhalma, Székesfehérvár 24041618 Anci\20240417_180937.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73053" y="4797152"/>
            <a:ext cx="2373403" cy="1780052"/>
          </a:xfrm>
          <a:prstGeom prst="rect">
            <a:avLst/>
          </a:prstGeom>
          <a:noFill/>
          <a:extLst>
            <a:ext uri="{909E8E84-426E-40DD-AFC4-6F175D3DCCD1}">
              <a14:hiddenFill xmlns:a14="http://schemas.microsoft.com/office/drawing/2010/main">
                <a:solidFill>
                  <a:srgbClr val="FFFFFF"/>
                </a:solidFill>
              </a14:hiddenFill>
            </a:ext>
          </a:extLst>
        </p:spPr>
      </p:pic>
      <p:pic>
        <p:nvPicPr>
          <p:cNvPr id="9" name="Kép 8" descr="20240512_124526"/>
          <p:cNvPicPr>
            <a:picLocks noGrp="1" noChangeAspect="1"/>
          </p:cNvPicPr>
          <p:nvPr isPhoto="1"/>
        </p:nvPicPr>
        <p:blipFill>
          <a:blip r:embed="rId9" cstate="email">
            <a:lum/>
            <a:extLst>
              <a:ext uri="{28A0092B-C50C-407E-A947-70E740481C1C}">
                <a14:useLocalDpi xmlns:a14="http://schemas.microsoft.com/office/drawing/2010/main"/>
              </a:ext>
            </a:extLst>
          </a:blip>
          <a:stretch>
            <a:fillRect/>
          </a:stretch>
        </p:blipFill>
        <p:spPr>
          <a:xfrm>
            <a:off x="5716075" y="4516356"/>
            <a:ext cx="1160181" cy="2060848"/>
          </a:xfrm>
          <a:prstGeom prst="rect">
            <a:avLst/>
          </a:prstGeom>
          <a:noFill/>
          <a:ln>
            <a:noFill/>
          </a:ln>
        </p:spPr>
      </p:pic>
      <p:pic>
        <p:nvPicPr>
          <p:cNvPr id="1037" name="Picture 1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0164" y="2370777"/>
            <a:ext cx="1304925"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zövegdoboz 1"/>
          <p:cNvSpPr txBox="1"/>
          <p:nvPr/>
        </p:nvSpPr>
        <p:spPr>
          <a:xfrm>
            <a:off x="184959" y="4335487"/>
            <a:ext cx="2108269" cy="2308324"/>
          </a:xfrm>
          <a:prstGeom prst="rect">
            <a:avLst/>
          </a:prstGeom>
          <a:noFill/>
        </p:spPr>
        <p:txBody>
          <a:bodyPr wrap="none" rtlCol="0">
            <a:spAutoFit/>
          </a:bodyPr>
          <a:lstStyle/>
          <a:p>
            <a:r>
              <a:rPr lang="hu-HU" b="1" dirty="0" err="1" smtClean="0">
                <a:latin typeface="Arial" panose="020B0604020202020204" pitchFamily="34" charset="0"/>
                <a:cs typeface="Arial" panose="020B0604020202020204" pitchFamily="34" charset="0"/>
              </a:rPr>
              <a:t>Csempeszkovács</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Ják</a:t>
            </a:r>
          </a:p>
          <a:p>
            <a:r>
              <a:rPr lang="hu-HU" b="1" dirty="0" smtClean="0">
                <a:latin typeface="Arial" panose="020B0604020202020204" pitchFamily="34" charset="0"/>
                <a:cs typeface="Arial" panose="020B0604020202020204" pitchFamily="34" charset="0"/>
              </a:rPr>
              <a:t>Saint </a:t>
            </a:r>
            <a:r>
              <a:rPr lang="hu-HU" b="1" dirty="0" err="1" smtClean="0">
                <a:latin typeface="Arial" panose="020B0604020202020204" pitchFamily="34" charset="0"/>
                <a:cs typeface="Arial" panose="020B0604020202020204" pitchFamily="34" charset="0"/>
              </a:rPr>
              <a:t>Chapelle</a:t>
            </a:r>
            <a:endParaRPr lang="hu-HU" b="1" dirty="0" smtClean="0">
              <a:latin typeface="Arial" panose="020B0604020202020204" pitchFamily="34" charset="0"/>
              <a:cs typeface="Arial" panose="020B0604020202020204" pitchFamily="34" charset="0"/>
            </a:endParaRPr>
          </a:p>
          <a:p>
            <a:r>
              <a:rPr lang="hu-HU" b="1" dirty="0" err="1" smtClean="0">
                <a:latin typeface="Arial" panose="020B0604020202020204" pitchFamily="34" charset="0"/>
                <a:cs typeface="Arial" panose="020B0604020202020204" pitchFamily="34" charset="0"/>
              </a:rPr>
              <a:t>Strozzi</a:t>
            </a:r>
            <a:endParaRPr lang="hu-HU" b="1" dirty="0" smtClean="0">
              <a:latin typeface="Arial" panose="020B0604020202020204" pitchFamily="34" charset="0"/>
              <a:cs typeface="Arial" panose="020B0604020202020204" pitchFamily="34" charset="0"/>
            </a:endParaRPr>
          </a:p>
          <a:p>
            <a:r>
              <a:rPr lang="hu-HU" b="1" dirty="0" err="1" smtClean="0">
                <a:latin typeface="Arial" panose="020B0604020202020204" pitchFamily="34" charset="0"/>
                <a:cs typeface="Arial" panose="020B0604020202020204" pitchFamily="34" charset="0"/>
              </a:rPr>
              <a:t>Farnesina</a:t>
            </a:r>
            <a:endParaRPr lang="hu-HU" b="1" dirty="0" smtClean="0">
              <a:latin typeface="Arial" panose="020B0604020202020204" pitchFamily="34" charset="0"/>
              <a:cs typeface="Arial" panose="020B0604020202020204" pitchFamily="34" charset="0"/>
            </a:endParaRPr>
          </a:p>
          <a:p>
            <a:r>
              <a:rPr lang="hu-HU" b="1" dirty="0" err="1" smtClean="0">
                <a:latin typeface="Arial" panose="020B0604020202020204" pitchFamily="34" charset="0"/>
                <a:cs typeface="Arial" panose="020B0604020202020204" pitchFamily="34" charset="0"/>
              </a:rPr>
              <a:t>Schloss</a:t>
            </a:r>
            <a:r>
              <a:rPr lang="hu-HU" b="1" dirty="0" smtClean="0">
                <a:latin typeface="Arial" panose="020B0604020202020204" pitchFamily="34" charset="0"/>
                <a:cs typeface="Arial" panose="020B0604020202020204" pitchFamily="34" charset="0"/>
              </a:rPr>
              <a:t> </a:t>
            </a:r>
            <a:r>
              <a:rPr lang="hu-HU" b="1" dirty="0" err="1" smtClean="0">
                <a:latin typeface="Arial" panose="020B0604020202020204" pitchFamily="34" charset="0"/>
                <a:cs typeface="Arial" panose="020B0604020202020204" pitchFamily="34" charset="0"/>
              </a:rPr>
              <a:t>Hoff</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Csákvár</a:t>
            </a:r>
          </a:p>
          <a:p>
            <a:r>
              <a:rPr lang="hu-HU" b="1" dirty="0" smtClean="0">
                <a:latin typeface="Arial" panose="020B0604020202020204" pitchFamily="34" charset="0"/>
                <a:cs typeface="Arial" panose="020B0604020202020204" pitchFamily="34" charset="0"/>
              </a:rPr>
              <a:t>Debrecen</a:t>
            </a:r>
            <a:endParaRPr lang="hu-HU" b="1" dirty="0">
              <a:latin typeface="Arial" panose="020B0604020202020204" pitchFamily="34" charset="0"/>
              <a:cs typeface="Arial" panose="020B0604020202020204" pitchFamily="34" charset="0"/>
            </a:endParaRPr>
          </a:p>
        </p:txBody>
      </p:sp>
      <p:sp>
        <p:nvSpPr>
          <p:cNvPr id="3" name="Szövegdoboz 2"/>
          <p:cNvSpPr txBox="1"/>
          <p:nvPr/>
        </p:nvSpPr>
        <p:spPr>
          <a:xfrm>
            <a:off x="7268069" y="4653136"/>
            <a:ext cx="1762021" cy="1477328"/>
          </a:xfrm>
          <a:prstGeom prst="rect">
            <a:avLst/>
          </a:prstGeom>
          <a:noFill/>
        </p:spPr>
        <p:txBody>
          <a:bodyPr wrap="none" rtlCol="0">
            <a:spAutoFit/>
          </a:bodyPr>
          <a:lstStyle/>
          <a:p>
            <a:r>
              <a:rPr lang="hu-HU" b="1" dirty="0" smtClean="0">
                <a:latin typeface="Arial" panose="020B0604020202020204" pitchFamily="34" charset="0"/>
                <a:cs typeface="Arial" panose="020B0604020202020204" pitchFamily="34" charset="0"/>
              </a:rPr>
              <a:t>Román</a:t>
            </a:r>
          </a:p>
          <a:p>
            <a:r>
              <a:rPr lang="hu-HU" b="1" dirty="0" smtClean="0">
                <a:latin typeface="Arial" panose="020B0604020202020204" pitchFamily="34" charset="0"/>
                <a:cs typeface="Arial" panose="020B0604020202020204" pitchFamily="34" charset="0"/>
              </a:rPr>
              <a:t>Gótika</a:t>
            </a:r>
          </a:p>
          <a:p>
            <a:r>
              <a:rPr lang="hu-HU" b="1" dirty="0" smtClean="0">
                <a:latin typeface="Arial" panose="020B0604020202020204" pitchFamily="34" charset="0"/>
                <a:cs typeface="Arial" panose="020B0604020202020204" pitchFamily="34" charset="0"/>
              </a:rPr>
              <a:t>Reneszánsz</a:t>
            </a:r>
          </a:p>
          <a:p>
            <a:r>
              <a:rPr lang="hu-HU" b="1" dirty="0" smtClean="0">
                <a:latin typeface="Arial" panose="020B0604020202020204" pitchFamily="34" charset="0"/>
                <a:cs typeface="Arial" panose="020B0604020202020204" pitchFamily="34" charset="0"/>
              </a:rPr>
              <a:t>Barokk</a:t>
            </a:r>
          </a:p>
          <a:p>
            <a:r>
              <a:rPr lang="hu-HU" b="1" dirty="0" smtClean="0">
                <a:latin typeface="Arial" panose="020B0604020202020204" pitchFamily="34" charset="0"/>
                <a:cs typeface="Arial" panose="020B0604020202020204" pitchFamily="34" charset="0"/>
              </a:rPr>
              <a:t>Klasszicizmus</a:t>
            </a:r>
            <a:endParaRPr lang="hu-HU" b="1" dirty="0">
              <a:latin typeface="Arial" panose="020B0604020202020204" pitchFamily="34" charset="0"/>
              <a:cs typeface="Arial" panose="020B0604020202020204" pitchFamily="34" charset="0"/>
            </a:endParaRPr>
          </a:p>
        </p:txBody>
      </p:sp>
      <p:sp>
        <p:nvSpPr>
          <p:cNvPr id="4" name="Szövegdoboz 3"/>
          <p:cNvSpPr txBox="1"/>
          <p:nvPr/>
        </p:nvSpPr>
        <p:spPr>
          <a:xfrm>
            <a:off x="6655258" y="287070"/>
            <a:ext cx="2282997" cy="523220"/>
          </a:xfrm>
          <a:prstGeom prst="rect">
            <a:avLst/>
          </a:prstGeom>
          <a:noFill/>
        </p:spPr>
        <p:txBody>
          <a:bodyPr wrap="none" rtlCol="0">
            <a:spAutoFit/>
          </a:bodyPr>
          <a:lstStyle/>
          <a:p>
            <a:r>
              <a:rPr lang="hu-HU" sz="2800" b="1" dirty="0" smtClean="0">
                <a:solidFill>
                  <a:srgbClr val="FF0000"/>
                </a:solidFill>
                <a:latin typeface="Arial" panose="020B0604020202020204" pitchFamily="34" charset="0"/>
                <a:cs typeface="Arial" panose="020B0604020202020204" pitchFamily="34" charset="0"/>
              </a:rPr>
              <a:t>Emlékeztető</a:t>
            </a:r>
            <a:endParaRPr lang="hu-HU"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395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pload.wikimedia.org/wikipedia/commons/thumb/4/4d/Shaw_6_Ellerdale_Road_2006.jpg/330px-Shaw_6_Ellerdale_Road_200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5" y="1266824"/>
            <a:ext cx="3143250" cy="5591176"/>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70512" y="44624"/>
            <a:ext cx="3249359" cy="1200329"/>
          </a:xfrm>
          <a:prstGeom prst="rect">
            <a:avLst/>
          </a:prstGeom>
        </p:spPr>
        <p:txBody>
          <a:bodyPr wrap="square">
            <a:spAutoFit/>
          </a:bodyPr>
          <a:lstStyle/>
          <a:p>
            <a:r>
              <a:rPr lang="hu-HU" b="1" dirty="0" smtClean="0">
                <a:solidFill>
                  <a:srgbClr val="FF0000"/>
                </a:solidFill>
              </a:rPr>
              <a:t>London</a:t>
            </a:r>
            <a:r>
              <a:rPr lang="hu-HU" b="1" dirty="0">
                <a:solidFill>
                  <a:srgbClr val="FF0000"/>
                </a:solidFill>
              </a:rPr>
              <a:t> </a:t>
            </a:r>
            <a:r>
              <a:rPr lang="hu-HU" b="1" dirty="0" err="1" smtClean="0">
                <a:solidFill>
                  <a:srgbClr val="FF0000"/>
                </a:solidFill>
              </a:rPr>
              <a:t>Ellerdale</a:t>
            </a:r>
            <a:r>
              <a:rPr lang="hu-HU" b="1" dirty="0" smtClean="0">
                <a:solidFill>
                  <a:srgbClr val="FF0000"/>
                </a:solidFill>
              </a:rPr>
              <a:t>  </a:t>
            </a:r>
            <a:r>
              <a:rPr lang="hu-HU" b="1" dirty="0" err="1">
                <a:solidFill>
                  <a:srgbClr val="FF0000"/>
                </a:solidFill>
              </a:rPr>
              <a:t>Road</a:t>
            </a:r>
            <a:r>
              <a:rPr lang="hu-HU" b="1" dirty="0">
                <a:solidFill>
                  <a:srgbClr val="FF0000"/>
                </a:solidFill>
              </a:rPr>
              <a:t> 6. </a:t>
            </a:r>
            <a:r>
              <a:rPr lang="hu-HU" b="1" dirty="0" smtClean="0">
                <a:solidFill>
                  <a:srgbClr val="FF0000"/>
                </a:solidFill>
              </a:rPr>
              <a:t>szám</a:t>
            </a:r>
          </a:p>
          <a:p>
            <a:r>
              <a:rPr lang="hu-HU" b="1" dirty="0" smtClean="0"/>
              <a:t>Saját részére lakóház</a:t>
            </a:r>
          </a:p>
          <a:p>
            <a:r>
              <a:rPr lang="hu-HU" b="1" dirty="0" smtClean="0"/>
              <a:t>1874-76</a:t>
            </a:r>
          </a:p>
          <a:p>
            <a:r>
              <a:rPr lang="hu-HU" b="1" dirty="0" smtClean="0"/>
              <a:t>Vörös tégla</a:t>
            </a:r>
            <a:r>
              <a:rPr lang="hu-HU" b="1" dirty="0"/>
              <a:t> </a:t>
            </a:r>
            <a:endParaRPr lang="hu-HU" dirty="0"/>
          </a:p>
        </p:txBody>
      </p:sp>
      <p:pic>
        <p:nvPicPr>
          <p:cNvPr id="10244" name="Picture 4" descr="Fájl:New Scotland Yard, Victoria rakpart (földrajzi név: 565086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07904" y="2031086"/>
            <a:ext cx="5463607" cy="4097706"/>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p:nvPr/>
        </p:nvSpPr>
        <p:spPr>
          <a:xfrm>
            <a:off x="4716015" y="260648"/>
            <a:ext cx="4051943" cy="1477328"/>
          </a:xfrm>
          <a:prstGeom prst="rect">
            <a:avLst/>
          </a:prstGeom>
        </p:spPr>
        <p:txBody>
          <a:bodyPr wrap="none">
            <a:spAutoFit/>
          </a:bodyPr>
          <a:lstStyle/>
          <a:p>
            <a:r>
              <a:rPr lang="hu-HU" b="1" dirty="0">
                <a:solidFill>
                  <a:srgbClr val="FF0000"/>
                </a:solidFill>
              </a:rPr>
              <a:t>korábban New Scotland Yard</a:t>
            </a:r>
            <a:r>
              <a:rPr lang="hu-HU" dirty="0">
                <a:solidFill>
                  <a:srgbClr val="FF0000"/>
                </a:solidFill>
              </a:rPr>
              <a:t> </a:t>
            </a:r>
            <a:endParaRPr lang="hu-HU" dirty="0" smtClean="0">
              <a:solidFill>
                <a:srgbClr val="FF0000"/>
              </a:solidFill>
            </a:endParaRPr>
          </a:p>
          <a:p>
            <a:r>
              <a:rPr lang="hu-HU" dirty="0" smtClean="0"/>
              <a:t>1887-1906</a:t>
            </a:r>
          </a:p>
          <a:p>
            <a:r>
              <a:rPr lang="hu-HU" b="1" dirty="0">
                <a:solidFill>
                  <a:srgbClr val="00B050"/>
                </a:solidFill>
              </a:rPr>
              <a:t>Richard Norman </a:t>
            </a:r>
            <a:r>
              <a:rPr lang="hu-HU" b="1" dirty="0" smtClean="0">
                <a:solidFill>
                  <a:srgbClr val="00B050"/>
                </a:solidFill>
              </a:rPr>
              <a:t>Shaw </a:t>
            </a:r>
            <a:r>
              <a:rPr lang="hu-HU" b="1" dirty="0" smtClean="0"/>
              <a:t>és volt tanítványa</a:t>
            </a:r>
          </a:p>
          <a:p>
            <a:r>
              <a:rPr lang="hu-HU" b="1" dirty="0">
                <a:solidFill>
                  <a:srgbClr val="00B050"/>
                </a:solidFill>
              </a:rPr>
              <a:t>John </a:t>
            </a:r>
            <a:r>
              <a:rPr lang="hu-HU" b="1" dirty="0" err="1">
                <a:solidFill>
                  <a:srgbClr val="00B050"/>
                </a:solidFill>
              </a:rPr>
              <a:t>Dixon</a:t>
            </a:r>
            <a:r>
              <a:rPr lang="hu-HU" b="1" dirty="0">
                <a:solidFill>
                  <a:srgbClr val="00B050"/>
                </a:solidFill>
              </a:rPr>
              <a:t> </a:t>
            </a:r>
            <a:r>
              <a:rPr lang="hu-HU" b="1" dirty="0" smtClean="0">
                <a:solidFill>
                  <a:srgbClr val="00B050"/>
                </a:solidFill>
              </a:rPr>
              <a:t>Butler </a:t>
            </a:r>
            <a:r>
              <a:rPr lang="hu-HU" b="1" dirty="0" smtClean="0"/>
              <a:t>(1860-1920)</a:t>
            </a:r>
          </a:p>
          <a:p>
            <a:r>
              <a:rPr lang="hu-HU" b="1" dirty="0" smtClean="0"/>
              <a:t>Vörös tégla, fehér </a:t>
            </a:r>
            <a:r>
              <a:rPr lang="hu-HU" b="1" dirty="0" err="1" smtClean="0"/>
              <a:t>portlandkő</a:t>
            </a:r>
            <a:endParaRPr lang="hu-HU" dirty="0"/>
          </a:p>
        </p:txBody>
      </p:sp>
    </p:spTree>
    <p:extLst>
      <p:ext uri="{BB962C8B-B14F-4D97-AF65-F5344CB8AC3E}">
        <p14:creationId xmlns:p14="http://schemas.microsoft.com/office/powerpoint/2010/main" val="1640521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ájl:Norman Shaw cseréptetős családi ház Rupert Road 187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3" y="735209"/>
            <a:ext cx="7884368" cy="6118599"/>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323528" y="188640"/>
            <a:ext cx="4314001" cy="369332"/>
          </a:xfrm>
          <a:prstGeom prst="rect">
            <a:avLst/>
          </a:prstGeom>
        </p:spPr>
        <p:txBody>
          <a:bodyPr wrap="none">
            <a:spAutoFit/>
          </a:bodyPr>
          <a:lstStyle/>
          <a:p>
            <a:r>
              <a:rPr lang="hu-HU" b="1" dirty="0" smtClean="0">
                <a:solidFill>
                  <a:srgbClr val="FF0000"/>
                </a:solidFill>
                <a:latin typeface="Arial" panose="020B0604020202020204" pitchFamily="34" charset="0"/>
                <a:cs typeface="Arial" panose="020B0604020202020204" pitchFamily="34" charset="0"/>
              </a:rPr>
              <a:t>Cseréptetős </a:t>
            </a:r>
            <a:r>
              <a:rPr lang="hu-HU" b="1" dirty="0">
                <a:solidFill>
                  <a:srgbClr val="FF0000"/>
                </a:solidFill>
                <a:latin typeface="Arial" panose="020B0604020202020204" pitchFamily="34" charset="0"/>
                <a:cs typeface="Arial" panose="020B0604020202020204" pitchFamily="34" charset="0"/>
              </a:rPr>
              <a:t>családi </a:t>
            </a:r>
            <a:r>
              <a:rPr lang="hu-HU" b="1" dirty="0" smtClean="0">
                <a:solidFill>
                  <a:srgbClr val="FF0000"/>
                </a:solidFill>
                <a:latin typeface="Arial" panose="020B0604020202020204" pitchFamily="34" charset="0"/>
                <a:cs typeface="Arial" panose="020B0604020202020204" pitchFamily="34" charset="0"/>
              </a:rPr>
              <a:t>ház </a:t>
            </a:r>
            <a:r>
              <a:rPr lang="hu-HU" b="1" dirty="0" err="1" smtClean="0">
                <a:solidFill>
                  <a:srgbClr val="FF0000"/>
                </a:solidFill>
                <a:latin typeface="Arial" panose="020B0604020202020204" pitchFamily="34" charset="0"/>
                <a:cs typeface="Arial" panose="020B0604020202020204" pitchFamily="34" charset="0"/>
              </a:rPr>
              <a:t>Bedfork</a:t>
            </a:r>
            <a:r>
              <a:rPr lang="hu-HU" b="1" dirty="0" smtClean="0">
                <a:solidFill>
                  <a:srgbClr val="FF0000"/>
                </a:solidFill>
                <a:latin typeface="Arial" panose="020B0604020202020204" pitchFamily="34" charset="0"/>
                <a:cs typeface="Arial" panose="020B0604020202020204" pitchFamily="34" charset="0"/>
              </a:rPr>
              <a:t> Park</a:t>
            </a:r>
            <a:endParaRPr lang="hu-HU"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701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ájl:Norman Shaw első félszigeti alkotásai, festői napraforgós panel, kiugró ablakfülke, The Avenue, 187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 y="1"/>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251520" y="188640"/>
            <a:ext cx="3082895" cy="369332"/>
          </a:xfrm>
          <a:prstGeom prst="rect">
            <a:avLst/>
          </a:prstGeom>
          <a:solidFill>
            <a:srgbClr val="FF0000"/>
          </a:solidFill>
        </p:spPr>
        <p:txBody>
          <a:bodyPr wrap="none" rtlCol="0">
            <a:spAutoFit/>
          </a:bodyPr>
          <a:lstStyle/>
          <a:p>
            <a:r>
              <a:rPr lang="hu-HU" b="1" dirty="0" smtClean="0">
                <a:solidFill>
                  <a:schemeClr val="bg1"/>
                </a:solidFill>
                <a:latin typeface="Arial" panose="020B0604020202020204" pitchFamily="34" charset="0"/>
                <a:cs typeface="Arial" panose="020B0604020202020204" pitchFamily="34" charset="0"/>
              </a:rPr>
              <a:t>Ikerház a </a:t>
            </a:r>
            <a:r>
              <a:rPr lang="hu-HU" b="1" dirty="0" err="1" smtClean="0">
                <a:solidFill>
                  <a:schemeClr val="bg1"/>
                </a:solidFill>
                <a:latin typeface="Arial" panose="020B0604020202020204" pitchFamily="34" charset="0"/>
                <a:cs typeface="Arial" panose="020B0604020202020204" pitchFamily="34" charset="0"/>
              </a:rPr>
              <a:t>Bedfork</a:t>
            </a:r>
            <a:r>
              <a:rPr lang="hu-HU" b="1" dirty="0" smtClean="0">
                <a:solidFill>
                  <a:schemeClr val="bg1"/>
                </a:solidFill>
                <a:latin typeface="Arial" panose="020B0604020202020204" pitchFamily="34" charset="0"/>
                <a:cs typeface="Arial" panose="020B0604020202020204" pitchFamily="34" charset="0"/>
              </a:rPr>
              <a:t> Parkban</a:t>
            </a:r>
            <a:endParaRPr lang="hu-H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633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ájl:The Tabard pub Chiswick73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61999"/>
            <a:ext cx="9144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35496" y="128679"/>
            <a:ext cx="9001000" cy="369332"/>
          </a:xfrm>
          <a:prstGeom prst="rect">
            <a:avLst/>
          </a:prstGeom>
        </p:spPr>
        <p:txBody>
          <a:bodyPr wrap="square">
            <a:spAutoFit/>
          </a:bodyPr>
          <a:lstStyle/>
          <a:p>
            <a:r>
              <a:rPr lang="hu-HU" b="1" dirty="0">
                <a:solidFill>
                  <a:srgbClr val="FF0000"/>
                </a:solidFill>
                <a:latin typeface="Arial" panose="020B0604020202020204" pitchFamily="34" charset="0"/>
                <a:cs typeface="Arial" panose="020B0604020202020204" pitchFamily="34" charset="0"/>
              </a:rPr>
              <a:t>A </a:t>
            </a:r>
            <a:r>
              <a:rPr lang="hu-HU" b="1" dirty="0" err="1">
                <a:solidFill>
                  <a:srgbClr val="FF0000"/>
                </a:solidFill>
                <a:latin typeface="Arial" panose="020B0604020202020204" pitchFamily="34" charset="0"/>
                <a:cs typeface="Arial" panose="020B0604020202020204" pitchFamily="34" charset="0"/>
              </a:rPr>
              <a:t>Tabard</a:t>
            </a:r>
            <a:r>
              <a:rPr lang="hu-HU" b="1" dirty="0">
                <a:solidFill>
                  <a:srgbClr val="FF0000"/>
                </a:solidFill>
                <a:latin typeface="Arial" panose="020B0604020202020204" pitchFamily="34" charset="0"/>
                <a:cs typeface="Arial" panose="020B0604020202020204" pitchFamily="34" charset="0"/>
              </a:rPr>
              <a:t> pub és színház a </a:t>
            </a:r>
            <a:r>
              <a:rPr lang="hu-HU" b="1" dirty="0" err="1">
                <a:solidFill>
                  <a:srgbClr val="FF0000"/>
                </a:solidFill>
                <a:latin typeface="Arial" panose="020B0604020202020204" pitchFamily="34" charset="0"/>
                <a:cs typeface="Arial" panose="020B0604020202020204" pitchFamily="34" charset="0"/>
              </a:rPr>
              <a:t>Bath</a:t>
            </a:r>
            <a:r>
              <a:rPr lang="hu-HU" b="1" dirty="0">
                <a:solidFill>
                  <a:srgbClr val="FF0000"/>
                </a:solidFill>
                <a:latin typeface="Arial" panose="020B0604020202020204" pitchFamily="34" charset="0"/>
                <a:cs typeface="Arial" panose="020B0604020202020204" pitchFamily="34" charset="0"/>
              </a:rPr>
              <a:t> </a:t>
            </a:r>
            <a:r>
              <a:rPr lang="hu-HU" b="1" dirty="0" err="1">
                <a:solidFill>
                  <a:srgbClr val="FF0000"/>
                </a:solidFill>
                <a:latin typeface="Arial" panose="020B0604020202020204" pitchFamily="34" charset="0"/>
                <a:cs typeface="Arial" panose="020B0604020202020204" pitchFamily="34" charset="0"/>
              </a:rPr>
              <a:t>Roadon</a:t>
            </a:r>
            <a:r>
              <a:rPr lang="hu-HU" b="1" dirty="0">
                <a:solidFill>
                  <a:srgbClr val="FF0000"/>
                </a:solidFill>
                <a:latin typeface="Arial" panose="020B0604020202020204" pitchFamily="34" charset="0"/>
                <a:cs typeface="Arial" panose="020B0604020202020204" pitchFamily="34" charset="0"/>
              </a:rPr>
              <a:t>, </a:t>
            </a:r>
            <a:r>
              <a:rPr lang="hu-HU" b="1" dirty="0" err="1">
                <a:solidFill>
                  <a:srgbClr val="FF0000"/>
                </a:solidFill>
                <a:latin typeface="Arial" panose="020B0604020202020204" pitchFamily="34" charset="0"/>
                <a:cs typeface="Arial" panose="020B0604020202020204" pitchFamily="34" charset="0"/>
              </a:rPr>
              <a:t>Bedford</a:t>
            </a:r>
            <a:r>
              <a:rPr lang="hu-HU" b="1" dirty="0">
                <a:solidFill>
                  <a:srgbClr val="FF0000"/>
                </a:solidFill>
                <a:latin typeface="Arial" panose="020B0604020202020204" pitchFamily="34" charset="0"/>
                <a:cs typeface="Arial" panose="020B0604020202020204" pitchFamily="34" charset="0"/>
              </a:rPr>
              <a:t> Parkban, </a:t>
            </a:r>
            <a:r>
              <a:rPr lang="hu-HU" b="1" dirty="0" err="1">
                <a:solidFill>
                  <a:srgbClr val="FF0000"/>
                </a:solidFill>
                <a:latin typeface="Arial" panose="020B0604020202020204" pitchFamily="34" charset="0"/>
                <a:cs typeface="Arial" panose="020B0604020202020204" pitchFamily="34" charset="0"/>
              </a:rPr>
              <a:t>Chiswickben</a:t>
            </a:r>
            <a:endParaRPr lang="hu-HU"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422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476672"/>
            <a:ext cx="4176464" cy="4308872"/>
          </a:xfrm>
          <a:prstGeom prst="rect">
            <a:avLst/>
          </a:prstGeom>
        </p:spPr>
        <p:txBody>
          <a:bodyPr wrap="square">
            <a:spAutoFit/>
          </a:bodyPr>
          <a:lstStyle/>
          <a:p>
            <a:r>
              <a:rPr lang="hu-HU" b="1" dirty="0">
                <a:solidFill>
                  <a:srgbClr val="00B050"/>
                </a:solidFill>
                <a:latin typeface="Arial" panose="020B0604020202020204" pitchFamily="34" charset="0"/>
                <a:cs typeface="Arial" panose="020B0604020202020204" pitchFamily="34" charset="0"/>
              </a:rPr>
              <a:t>William Morris </a:t>
            </a:r>
            <a:r>
              <a:rPr lang="hu-HU" b="1" dirty="0" smtClean="0">
                <a:latin typeface="Arial" panose="020B0604020202020204" pitchFamily="34" charset="0"/>
                <a:cs typeface="Arial" panose="020B0604020202020204" pitchFamily="34" charset="0"/>
              </a:rPr>
              <a:t>(1834 – 1896)</a:t>
            </a:r>
          </a:p>
          <a:p>
            <a:r>
              <a:rPr lang="hu-HU" b="1" dirty="0" smtClean="0">
                <a:latin typeface="Arial" panose="020B0604020202020204" pitchFamily="34" charset="0"/>
                <a:cs typeface="Arial" panose="020B0604020202020204" pitchFamily="34" charset="0"/>
              </a:rPr>
              <a:t>angol </a:t>
            </a:r>
            <a:r>
              <a:rPr lang="hu-HU" b="1" dirty="0">
                <a:latin typeface="Arial" panose="020B0604020202020204" pitchFamily="34" charset="0"/>
                <a:cs typeface="Arial" panose="020B0604020202020204" pitchFamily="34" charset="0"/>
              </a:rPr>
              <a:t>festőművész, iparművész, író, költő, szocialista </a:t>
            </a:r>
            <a:r>
              <a:rPr lang="hu-HU" b="1" dirty="0" smtClean="0">
                <a:latin typeface="Arial" panose="020B0604020202020204" pitchFamily="34" charset="0"/>
                <a:cs typeface="Arial" panose="020B0604020202020204" pitchFamily="34" charset="0"/>
              </a:rPr>
              <a:t>aktivista, </a:t>
            </a:r>
            <a:r>
              <a:rPr lang="hu-HU" b="1" dirty="0">
                <a:latin typeface="Arial" panose="020B0604020202020204" pitchFamily="34" charset="0"/>
                <a:cs typeface="Arial" panose="020B0604020202020204" pitchFamily="34" charset="0"/>
              </a:rPr>
              <a:t>az Arts and </a:t>
            </a:r>
            <a:r>
              <a:rPr lang="hu-HU" b="1" dirty="0" err="1">
                <a:latin typeface="Arial" panose="020B0604020202020204" pitchFamily="34" charset="0"/>
                <a:cs typeface="Arial" panose="020B0604020202020204" pitchFamily="34" charset="0"/>
              </a:rPr>
              <a:t>Crafts</a:t>
            </a:r>
            <a:r>
              <a:rPr lang="hu-HU" b="1" dirty="0">
                <a:latin typeface="Arial" panose="020B0604020202020204" pitchFamily="34" charset="0"/>
                <a:cs typeface="Arial" panose="020B0604020202020204" pitchFamily="34" charset="0"/>
              </a:rPr>
              <a:t> (Művészetek és Mesterségek) mozgalom alapító atyja és a 19. század egyik legmeghatározóbb brit kulturális alakja</a:t>
            </a:r>
            <a:r>
              <a:rPr lang="hu-HU" b="1" dirty="0" smtClean="0">
                <a:latin typeface="Arial" panose="020B0604020202020204" pitchFamily="34" charset="0"/>
                <a:cs typeface="Arial" panose="020B0604020202020204" pitchFamily="34" charset="0"/>
              </a:rPr>
              <a:t>.</a:t>
            </a:r>
          </a:p>
          <a:p>
            <a:r>
              <a:rPr lang="hu-HU" sz="1600" b="1" dirty="0" smtClean="0">
                <a:latin typeface="Arial" panose="020B0604020202020204" pitchFamily="34" charset="0"/>
                <a:cs typeface="Arial" panose="020B0604020202020204" pitchFamily="34" charset="0"/>
              </a:rPr>
              <a:t>A </a:t>
            </a:r>
            <a:r>
              <a:rPr lang="hu-HU" sz="1600" b="1" dirty="0">
                <a:latin typeface="Arial" panose="020B0604020202020204" pitchFamily="34" charset="0"/>
                <a:cs typeface="Arial" panose="020B0604020202020204" pitchFamily="34" charset="0"/>
              </a:rPr>
              <a:t>művészetet mindenki számára</a:t>
            </a:r>
          </a:p>
          <a:p>
            <a:r>
              <a:rPr lang="hu-HU" sz="1600" b="1" dirty="0">
                <a:latin typeface="Arial" panose="020B0604020202020204" pitchFamily="34" charset="0"/>
                <a:cs typeface="Arial" panose="020B0604020202020204" pitchFamily="34" charset="0"/>
              </a:rPr>
              <a:t>hozzáférhetővé kell tenni, s ez </a:t>
            </a:r>
            <a:r>
              <a:rPr lang="hu-HU" sz="1600" b="1" dirty="0" smtClean="0">
                <a:latin typeface="Arial" panose="020B0604020202020204" pitchFamily="34" charset="0"/>
                <a:cs typeface="Arial" panose="020B0604020202020204" pitchFamily="34" charset="0"/>
              </a:rPr>
              <a:t>valóban</a:t>
            </a:r>
          </a:p>
          <a:p>
            <a:r>
              <a:rPr lang="hu-HU" sz="1600" b="1" dirty="0" smtClean="0">
                <a:latin typeface="Arial" panose="020B0604020202020204" pitchFamily="34" charset="0"/>
                <a:cs typeface="Arial" panose="020B0604020202020204" pitchFamily="34" charset="0"/>
              </a:rPr>
              <a:t>szociális</a:t>
            </a:r>
            <a:r>
              <a:rPr lang="hu-HU" sz="1600" b="1" dirty="0">
                <a:latin typeface="Arial" panose="020B0604020202020204" pitchFamily="34" charset="0"/>
                <a:cs typeface="Arial" panose="020B0604020202020204" pitchFamily="34" charset="0"/>
              </a:rPr>
              <a:t>, haladó eszme. Morris azonban</a:t>
            </a:r>
          </a:p>
          <a:p>
            <a:r>
              <a:rPr lang="hu-HU" sz="1600" b="1" dirty="0">
                <a:latin typeface="Arial" panose="020B0604020202020204" pitchFamily="34" charset="0"/>
                <a:cs typeface="Arial" panose="020B0604020202020204" pitchFamily="34" charset="0"/>
              </a:rPr>
              <a:t>kezdetben ezt a történelem kerekének </a:t>
            </a:r>
            <a:endParaRPr lang="hu-HU" sz="1600" b="1" dirty="0" smtClean="0">
              <a:latin typeface="Arial" panose="020B0604020202020204" pitchFamily="34" charset="0"/>
              <a:cs typeface="Arial" panose="020B0604020202020204" pitchFamily="34" charset="0"/>
            </a:endParaRPr>
          </a:p>
          <a:p>
            <a:r>
              <a:rPr lang="hu-HU" sz="1600" b="1" dirty="0" smtClean="0">
                <a:latin typeface="Arial" panose="020B0604020202020204" pitchFamily="34" charset="0"/>
                <a:cs typeface="Arial" panose="020B0604020202020204" pitchFamily="34" charset="0"/>
              </a:rPr>
              <a:t>visszafordításával</a:t>
            </a:r>
            <a:r>
              <a:rPr lang="hu-HU" sz="1600" b="1" dirty="0">
                <a:latin typeface="Arial" panose="020B0604020202020204" pitchFamily="34" charset="0"/>
                <a:cs typeface="Arial" panose="020B0604020202020204" pitchFamily="34" charset="0"/>
              </a:rPr>
              <a:t>, a kézműipar visszaállításával</a:t>
            </a:r>
          </a:p>
          <a:p>
            <a:r>
              <a:rPr lang="pt-BR" sz="1600" b="1" dirty="0">
                <a:latin typeface="Arial" panose="020B0604020202020204" pitchFamily="34" charset="0"/>
                <a:cs typeface="Arial" panose="020B0604020202020204" pitchFamily="34" charset="0"/>
              </a:rPr>
              <a:t>és fellendítésével </a:t>
            </a:r>
            <a:r>
              <a:rPr lang="pt-BR" sz="1600" b="1" dirty="0" smtClean="0">
                <a:latin typeface="Arial" panose="020B0604020202020204" pitchFamily="34" charset="0"/>
                <a:cs typeface="Arial" panose="020B0604020202020204" pitchFamily="34" charset="0"/>
              </a:rPr>
              <a:t>a</a:t>
            </a:r>
            <a:r>
              <a:rPr lang="hu-HU" sz="1600" b="1" dirty="0" smtClean="0">
                <a:latin typeface="Arial" panose="020B0604020202020204" pitchFamily="34" charset="0"/>
                <a:cs typeface="Arial" panose="020B0604020202020204" pitchFamily="34" charset="0"/>
              </a:rPr>
              <a:t>karta </a:t>
            </a:r>
            <a:r>
              <a:rPr lang="pt-BR" sz="1600" b="1" dirty="0" smtClean="0">
                <a:latin typeface="Arial" panose="020B0604020202020204" pitchFamily="34" charset="0"/>
                <a:cs typeface="Arial" panose="020B0604020202020204" pitchFamily="34" charset="0"/>
              </a:rPr>
              <a:t>elérni</a:t>
            </a:r>
            <a:r>
              <a:rPr lang="pt-BR" sz="1600" b="1" dirty="0">
                <a:latin typeface="Arial" panose="020B0604020202020204" pitchFamily="34" charset="0"/>
                <a:cs typeface="Arial" panose="020B0604020202020204" pitchFamily="34" charset="0"/>
              </a:rPr>
              <a:t>.</a:t>
            </a:r>
            <a:endParaRPr lang="hu-HU" sz="1600" b="1" dirty="0" smtClean="0">
              <a:latin typeface="Arial" panose="020B0604020202020204" pitchFamily="34" charset="0"/>
              <a:cs typeface="Arial" panose="020B0604020202020204" pitchFamily="34" charset="0"/>
            </a:endParaRPr>
          </a:p>
          <a:p>
            <a:endParaRPr lang="hu-HU" dirty="0"/>
          </a:p>
        </p:txBody>
      </p:sp>
      <p:sp>
        <p:nvSpPr>
          <p:cNvPr id="3" name="Téglalap 2"/>
          <p:cNvSpPr/>
          <p:nvPr/>
        </p:nvSpPr>
        <p:spPr>
          <a:xfrm>
            <a:off x="179512" y="5085184"/>
            <a:ext cx="8640960" cy="1200329"/>
          </a:xfrm>
          <a:prstGeom prst="rect">
            <a:avLst/>
          </a:prstGeom>
        </p:spPr>
        <p:txBody>
          <a:bodyPr wrap="square">
            <a:spAutoFit/>
          </a:bodyPr>
          <a:lstStyle/>
          <a:p>
            <a:r>
              <a:rPr lang="en-US" b="1" dirty="0"/>
              <a:t>Geoffrey Chaucer</a:t>
            </a:r>
            <a:r>
              <a:rPr lang="en-US" dirty="0"/>
              <a:t> (kb. 1342/43 – </a:t>
            </a:r>
            <a:r>
              <a:rPr lang="en-US" dirty="0" smtClean="0"/>
              <a:t>1400</a:t>
            </a:r>
            <a:r>
              <a:rPr lang="hu-HU" dirty="0" smtClean="0"/>
              <a:t>)művei -438 példány</a:t>
            </a:r>
          </a:p>
          <a:p>
            <a:r>
              <a:rPr lang="hu-HU" dirty="0" smtClean="0"/>
              <a:t>A </a:t>
            </a:r>
            <a:r>
              <a:rPr lang="hu-HU" dirty="0"/>
              <a:t>mű mintaképe Giovanni Boccaccio </a:t>
            </a:r>
            <a:r>
              <a:rPr lang="hu-HU" i="1" dirty="0"/>
              <a:t>Dekameronja</a:t>
            </a:r>
            <a:r>
              <a:rPr lang="hu-HU" dirty="0"/>
              <a:t>, de Chaucernél a szereplők nem egyetlen társadalmi rétegből jönnek, hanem a középkori angol társadalom szinte minden szintjét képviselik.</a:t>
            </a:r>
          </a:p>
        </p:txBody>
      </p:sp>
      <p:pic>
        <p:nvPicPr>
          <p:cNvPr id="2050" name="Picture 2" descr="https://wmg.qi-cms.com/media/w1500/collection/10._K20_Kelmscott_Chaucer_.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9992" y="332656"/>
            <a:ext cx="4559872"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148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39552" y="476672"/>
            <a:ext cx="8280920" cy="4431983"/>
          </a:xfrm>
          <a:prstGeom prst="rect">
            <a:avLst/>
          </a:prstGeom>
        </p:spPr>
        <p:txBody>
          <a:bodyPr wrap="square">
            <a:spAutoFit/>
          </a:bodyPr>
          <a:lstStyle/>
          <a:p>
            <a:r>
              <a:rPr lang="hu-HU" b="1" dirty="0">
                <a:latin typeface="Arial" panose="020B0604020202020204" pitchFamily="34" charset="0"/>
                <a:cs typeface="Arial" panose="020B0604020202020204" pitchFamily="34" charset="0"/>
              </a:rPr>
              <a:t>A </a:t>
            </a:r>
            <a:r>
              <a:rPr lang="hu-HU" sz="2400" b="1" dirty="0">
                <a:solidFill>
                  <a:srgbClr val="FF0000"/>
                </a:solidFill>
                <a:latin typeface="Arial" panose="020B0604020202020204" pitchFamily="34" charset="0"/>
                <a:cs typeface="Arial" panose="020B0604020202020204" pitchFamily="34" charset="0"/>
              </a:rPr>
              <a:t>Vörös Ház (</a:t>
            </a:r>
            <a:r>
              <a:rPr lang="hu-HU" sz="2400" b="1" i="1" dirty="0">
                <a:solidFill>
                  <a:srgbClr val="FF0000"/>
                </a:solidFill>
                <a:latin typeface="Arial" panose="020B0604020202020204" pitchFamily="34" charset="0"/>
                <a:cs typeface="Arial" panose="020B0604020202020204" pitchFamily="34" charset="0"/>
              </a:rPr>
              <a:t>Red </a:t>
            </a:r>
            <a:r>
              <a:rPr lang="hu-HU" sz="2400" b="1" i="1" dirty="0" smtClean="0">
                <a:solidFill>
                  <a:srgbClr val="FF0000"/>
                </a:solidFill>
                <a:latin typeface="Arial" panose="020B0604020202020204" pitchFamily="34" charset="0"/>
                <a:cs typeface="Arial" panose="020B0604020202020204" pitchFamily="34" charset="0"/>
              </a:rPr>
              <a:t>House </a:t>
            </a:r>
            <a:r>
              <a:rPr lang="hu-HU" b="1" dirty="0" err="1">
                <a:latin typeface="Arial" panose="020B0604020202020204" pitchFamily="34" charset="0"/>
                <a:cs typeface="Arial" panose="020B0604020202020204" pitchFamily="34" charset="0"/>
              </a:rPr>
              <a:t>Bexleyheath-ben</a:t>
            </a:r>
            <a:r>
              <a:rPr lang="hu-HU" b="1" dirty="0">
                <a:latin typeface="Arial" panose="020B0604020202020204" pitchFamily="34" charset="0"/>
                <a:cs typeface="Arial" panose="020B0604020202020204" pitchFamily="34" charset="0"/>
              </a:rPr>
              <a:t> (Délkelet-London</a:t>
            </a:r>
            <a:r>
              <a:rPr lang="hu-HU" b="1" dirty="0" smtClean="0">
                <a:latin typeface="Arial" panose="020B0604020202020204" pitchFamily="34" charset="0"/>
                <a:cs typeface="Arial" panose="020B0604020202020204" pitchFamily="34" charset="0"/>
              </a:rPr>
              <a:t>) </a:t>
            </a:r>
          </a:p>
          <a:p>
            <a:r>
              <a:rPr lang="hu-HU" sz="2000" b="1" dirty="0" smtClean="0">
                <a:solidFill>
                  <a:srgbClr val="00B050"/>
                </a:solidFill>
                <a:latin typeface="Arial" panose="020B0604020202020204" pitchFamily="34" charset="0"/>
                <a:cs typeface="Arial" panose="020B0604020202020204" pitchFamily="34" charset="0"/>
              </a:rPr>
              <a:t>William </a:t>
            </a:r>
            <a:r>
              <a:rPr lang="hu-HU" sz="2000" b="1" dirty="0">
                <a:solidFill>
                  <a:srgbClr val="00B050"/>
                </a:solidFill>
                <a:latin typeface="Arial" panose="020B0604020202020204" pitchFamily="34" charset="0"/>
                <a:cs typeface="Arial" panose="020B0604020202020204" pitchFamily="34" charset="0"/>
              </a:rPr>
              <a:t>Morris </a:t>
            </a:r>
            <a:r>
              <a:rPr lang="hu-HU" b="1" dirty="0">
                <a:latin typeface="Arial" panose="020B0604020202020204" pitchFamily="34" charset="0"/>
                <a:cs typeface="Arial" panose="020B0604020202020204" pitchFamily="34" charset="0"/>
              </a:rPr>
              <a:t>iparművész és </a:t>
            </a:r>
            <a:r>
              <a:rPr lang="hu-HU" b="1" dirty="0">
                <a:solidFill>
                  <a:srgbClr val="00B050"/>
                </a:solidFill>
                <a:latin typeface="Arial" panose="020B0604020202020204" pitchFamily="34" charset="0"/>
                <a:cs typeface="Arial" panose="020B0604020202020204" pitchFamily="34" charset="0"/>
              </a:rPr>
              <a:t>Philip </a:t>
            </a:r>
            <a:r>
              <a:rPr lang="hu-HU" b="1" dirty="0" err="1">
                <a:solidFill>
                  <a:srgbClr val="00B050"/>
                </a:solidFill>
                <a:latin typeface="Arial" panose="020B0604020202020204" pitchFamily="34" charset="0"/>
                <a:cs typeface="Arial" panose="020B0604020202020204" pitchFamily="34" charset="0"/>
              </a:rPr>
              <a:t>Webb</a:t>
            </a:r>
            <a:r>
              <a:rPr lang="hu-HU" b="1" dirty="0">
                <a:solidFill>
                  <a:srgbClr val="00B05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a:t>
            </a:r>
            <a:r>
              <a:rPr lang="hu-HU" b="1" dirty="0" smtClean="0">
                <a:latin typeface="Arial" panose="020B0604020202020204" pitchFamily="34" charset="0"/>
                <a:cs typeface="Arial" panose="020B0604020202020204" pitchFamily="34" charset="0"/>
              </a:rPr>
              <a:t>1831 - 1915)</a:t>
            </a:r>
            <a:r>
              <a:rPr lang="hu-HU" dirty="0"/>
              <a:t>  </a:t>
            </a:r>
            <a:r>
              <a:rPr lang="hu-HU" b="1" dirty="0" smtClean="0">
                <a:latin typeface="Arial" panose="020B0604020202020204" pitchFamily="34" charset="0"/>
                <a:cs typeface="Arial" panose="020B0604020202020204" pitchFamily="34" charset="0"/>
              </a:rPr>
              <a:t>építész </a:t>
            </a:r>
            <a:r>
              <a:rPr lang="hu-HU" b="1" dirty="0">
                <a:latin typeface="Arial" panose="020B0604020202020204" pitchFamily="34" charset="0"/>
                <a:cs typeface="Arial" panose="020B0604020202020204" pitchFamily="34" charset="0"/>
              </a:rPr>
              <a:t>közös alkotása, amely az Arts and </a:t>
            </a:r>
            <a:r>
              <a:rPr lang="hu-HU" b="1" dirty="0" err="1">
                <a:latin typeface="Arial" panose="020B0604020202020204" pitchFamily="34" charset="0"/>
                <a:cs typeface="Arial" panose="020B0604020202020204" pitchFamily="34" charset="0"/>
              </a:rPr>
              <a:t>Crafts</a:t>
            </a:r>
            <a:r>
              <a:rPr lang="hu-HU" b="1" dirty="0">
                <a:latin typeface="Arial" panose="020B0604020202020204" pitchFamily="34" charset="0"/>
                <a:cs typeface="Arial" panose="020B0604020202020204" pitchFamily="34" charset="0"/>
              </a:rPr>
              <a:t> mozgalom bölcsőjeként és az organikus építészet egyik első példájaként vonult be a művészettörténetbe</a:t>
            </a:r>
            <a:r>
              <a:rPr lang="hu-HU" b="1" dirty="0" smtClean="0">
                <a:latin typeface="Arial" panose="020B0604020202020204" pitchFamily="34" charset="0"/>
                <a:cs typeface="Arial" panose="020B0604020202020204" pitchFamily="34" charset="0"/>
              </a:rPr>
              <a:t>.</a:t>
            </a:r>
            <a:r>
              <a:rPr lang="hu-HU" b="1" dirty="0">
                <a:latin typeface="Arial" panose="020B0604020202020204" pitchFamily="34" charset="0"/>
                <a:cs typeface="Arial" panose="020B0604020202020204" pitchFamily="34" charset="0"/>
              </a:rPr>
              <a:t>  Nevét a homlokzatán látható vörös tégláról és a tető vörös cserepeiről kapta, ami akkoriban radikális választás volt a vakolt felületekkel szemben</a:t>
            </a:r>
            <a:r>
              <a:rPr lang="hu-HU" b="1" dirty="0" smtClean="0">
                <a:latin typeface="Arial" panose="020B0604020202020204" pitchFamily="34" charset="0"/>
                <a:cs typeface="Arial" panose="020B0604020202020204" pitchFamily="34" charset="0"/>
              </a:rPr>
              <a:t>.</a:t>
            </a:r>
          </a:p>
          <a:p>
            <a:r>
              <a:rPr lang="hu-HU" b="1" dirty="0">
                <a:latin typeface="Arial" panose="020B0604020202020204" pitchFamily="34" charset="0"/>
                <a:cs typeface="Arial" panose="020B0604020202020204" pitchFamily="34" charset="0"/>
              </a:rPr>
              <a:t>A ház berendezése Morris és barátai – köztük </a:t>
            </a:r>
            <a:r>
              <a:rPr lang="hu-HU" sz="2000" b="1" dirty="0">
                <a:solidFill>
                  <a:srgbClr val="00B050"/>
                </a:solidFill>
                <a:latin typeface="Arial" panose="020B0604020202020204" pitchFamily="34" charset="0"/>
                <a:cs typeface="Arial" panose="020B0604020202020204" pitchFamily="34" charset="0"/>
              </a:rPr>
              <a:t>Edward </a:t>
            </a:r>
            <a:r>
              <a:rPr lang="hu-HU" sz="2000" b="1" dirty="0" err="1">
                <a:solidFill>
                  <a:srgbClr val="00B050"/>
                </a:solidFill>
                <a:latin typeface="Arial" panose="020B0604020202020204" pitchFamily="34" charset="0"/>
                <a:cs typeface="Arial" panose="020B0604020202020204" pitchFamily="34" charset="0"/>
              </a:rPr>
              <a:t>Burne-Jones</a:t>
            </a:r>
            <a:r>
              <a:rPr lang="hu-HU" sz="2000" b="1" dirty="0">
                <a:solidFill>
                  <a:srgbClr val="00B05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és </a:t>
            </a:r>
            <a:r>
              <a:rPr lang="hu-HU" sz="2000" b="1" dirty="0">
                <a:solidFill>
                  <a:srgbClr val="00B050"/>
                </a:solidFill>
                <a:latin typeface="Arial" panose="020B0604020202020204" pitchFamily="34" charset="0"/>
                <a:cs typeface="Arial" panose="020B0604020202020204" pitchFamily="34" charset="0"/>
              </a:rPr>
              <a:t>Dante Gabriel </a:t>
            </a:r>
            <a:r>
              <a:rPr lang="hu-HU" sz="2000" b="1" dirty="0" err="1">
                <a:solidFill>
                  <a:srgbClr val="00B050"/>
                </a:solidFill>
                <a:latin typeface="Arial" panose="020B0604020202020204" pitchFamily="34" charset="0"/>
                <a:cs typeface="Arial" panose="020B0604020202020204" pitchFamily="34" charset="0"/>
              </a:rPr>
              <a:t>Rossetti</a:t>
            </a:r>
            <a:r>
              <a:rPr lang="hu-HU" sz="2000" b="1" dirty="0">
                <a:solidFill>
                  <a:srgbClr val="00B05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 közös munkája volt. </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A </a:t>
            </a:r>
            <a:r>
              <a:rPr lang="hu-HU" b="1" dirty="0">
                <a:latin typeface="Arial" panose="020B0604020202020204" pitchFamily="34" charset="0"/>
                <a:cs typeface="Arial" panose="020B0604020202020204" pitchFamily="34" charset="0"/>
              </a:rPr>
              <a:t>falakat kézzel festett freskók, az ablakokat középkori stílusú ólomüvegek díszítették.</a:t>
            </a:r>
          </a:p>
          <a:p>
            <a:r>
              <a:rPr lang="hu-HU" b="1" dirty="0" smtClean="0">
                <a:latin typeface="Arial" panose="020B0604020202020204" pitchFamily="34" charset="0"/>
                <a:cs typeface="Arial" panose="020B0604020202020204" pitchFamily="34" charset="0"/>
              </a:rPr>
              <a:t>Morris </a:t>
            </a:r>
            <a:r>
              <a:rPr lang="hu-HU" b="1" dirty="0">
                <a:latin typeface="Arial" panose="020B0604020202020204" pitchFamily="34" charset="0"/>
                <a:cs typeface="Arial" panose="020B0604020202020204" pitchFamily="34" charset="0"/>
              </a:rPr>
              <a:t>nem talált a piacon ízlésének megfelelő darabokat, a bútorokat is maguk tervezték és készítették el. </a:t>
            </a:r>
            <a:endParaRPr lang="hu-HU" b="1" dirty="0" smtClean="0">
              <a:latin typeface="Arial" panose="020B0604020202020204" pitchFamily="34" charset="0"/>
              <a:cs typeface="Arial" panose="020B0604020202020204" pitchFamily="34" charset="0"/>
            </a:endParaRPr>
          </a:p>
          <a:p>
            <a:endParaRPr lang="hu-HU" dirty="0"/>
          </a:p>
          <a:p>
            <a:endParaRPr lang="hu-HU" dirty="0"/>
          </a:p>
        </p:txBody>
      </p:sp>
    </p:spTree>
    <p:extLst>
      <p:ext uri="{BB962C8B-B14F-4D97-AF65-F5344CB8AC3E}">
        <p14:creationId xmlns:p14="http://schemas.microsoft.com/office/powerpoint/2010/main" val="1924713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ájl:A Vörös Ház hátsó része, Bexleyheath - geograph.org.uk - 119232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78187"/>
            <a:ext cx="9133991" cy="6079813"/>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07504" y="131857"/>
            <a:ext cx="8784976" cy="646331"/>
          </a:xfrm>
          <a:prstGeom prst="rect">
            <a:avLst/>
          </a:prstGeom>
        </p:spPr>
        <p:txBody>
          <a:bodyPr wrap="square">
            <a:spAutoFit/>
          </a:bodyPr>
          <a:lstStyle/>
          <a:p>
            <a:r>
              <a:rPr lang="hu-HU" b="1" dirty="0">
                <a:solidFill>
                  <a:srgbClr val="FF0000"/>
                </a:solidFill>
                <a:latin typeface="Arial" panose="020B0604020202020204" pitchFamily="34" charset="0"/>
                <a:cs typeface="Arial" panose="020B0604020202020204" pitchFamily="34" charset="0"/>
              </a:rPr>
              <a:t>Vörös Ház (</a:t>
            </a:r>
            <a:r>
              <a:rPr lang="hu-HU" b="1" i="1" dirty="0">
                <a:solidFill>
                  <a:srgbClr val="FF0000"/>
                </a:solidFill>
                <a:latin typeface="Arial" panose="020B0604020202020204" pitchFamily="34" charset="0"/>
                <a:cs typeface="Arial" panose="020B0604020202020204" pitchFamily="34" charset="0"/>
              </a:rPr>
              <a:t>Red </a:t>
            </a:r>
            <a:r>
              <a:rPr lang="hu-HU" b="1" i="1" dirty="0" smtClean="0">
                <a:solidFill>
                  <a:srgbClr val="FF0000"/>
                </a:solidFill>
                <a:latin typeface="Arial" panose="020B0604020202020204" pitchFamily="34" charset="0"/>
                <a:cs typeface="Arial" panose="020B0604020202020204" pitchFamily="34" charset="0"/>
              </a:rPr>
              <a:t>House 1859) </a:t>
            </a:r>
            <a:r>
              <a:rPr lang="hu-HU" b="1" dirty="0" smtClean="0">
                <a:latin typeface="Arial" panose="020B0604020202020204" pitchFamily="34" charset="0"/>
                <a:cs typeface="Arial" panose="020B0604020202020204" pitchFamily="34" charset="0"/>
              </a:rPr>
              <a:t>London</a:t>
            </a:r>
            <a:r>
              <a:rPr lang="hu-HU" b="1" dirty="0" smtClean="0">
                <a:solidFill>
                  <a:srgbClr val="FF0000"/>
                </a:solidFill>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Bexleyheath</a:t>
            </a:r>
            <a:r>
              <a:rPr lang="hu-HU" dirty="0"/>
              <a:t> </a:t>
            </a:r>
            <a:endParaRPr lang="hu-HU" b="1" i="1" dirty="0" smtClean="0">
              <a:solidFill>
                <a:srgbClr val="FF0000"/>
              </a:solidFill>
              <a:latin typeface="Arial" panose="020B0604020202020204" pitchFamily="34" charset="0"/>
              <a:cs typeface="Arial" panose="020B0604020202020204" pitchFamily="34" charset="0"/>
            </a:endParaRPr>
          </a:p>
          <a:p>
            <a:r>
              <a:rPr lang="hu-HU" b="1" dirty="0" smtClean="0">
                <a:solidFill>
                  <a:srgbClr val="00B050"/>
                </a:solidFill>
                <a:latin typeface="Arial" panose="020B0604020202020204" pitchFamily="34" charset="0"/>
                <a:cs typeface="Arial" panose="020B0604020202020204" pitchFamily="34" charset="0"/>
              </a:rPr>
              <a:t>Philip </a:t>
            </a:r>
            <a:r>
              <a:rPr lang="hu-HU" b="1" dirty="0" err="1" smtClean="0">
                <a:solidFill>
                  <a:srgbClr val="00B050"/>
                </a:solidFill>
                <a:latin typeface="Arial" panose="020B0604020202020204" pitchFamily="34" charset="0"/>
                <a:cs typeface="Arial" panose="020B0604020202020204" pitchFamily="34" charset="0"/>
              </a:rPr>
              <a:t>Webb</a:t>
            </a:r>
            <a:r>
              <a:rPr lang="hu-HU" b="1" dirty="0" smtClean="0">
                <a:solidFill>
                  <a:srgbClr val="00B050"/>
                </a:solidFill>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a:t>
            </a:r>
            <a:r>
              <a:rPr lang="hu-HU" b="1" dirty="0">
                <a:latin typeface="Arial" panose="020B0604020202020204" pitchFamily="34" charset="0"/>
                <a:cs typeface="Arial" panose="020B0604020202020204" pitchFamily="34" charset="0"/>
              </a:rPr>
              <a:t>1831 - 1915)</a:t>
            </a:r>
            <a:endParaRPr lang="hu-HU" dirty="0"/>
          </a:p>
        </p:txBody>
      </p:sp>
    </p:spTree>
    <p:extLst>
      <p:ext uri="{BB962C8B-B14F-4D97-AF65-F5344CB8AC3E}">
        <p14:creationId xmlns:p14="http://schemas.microsoft.com/office/powerpoint/2010/main" val="564253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81125"/>
            <a:ext cx="9144000" cy="5476875"/>
          </a:xfrm>
          <a:prstGeom prst="rect">
            <a:avLst/>
          </a:prstGeom>
        </p:spPr>
      </p:pic>
      <p:sp>
        <p:nvSpPr>
          <p:cNvPr id="3" name="Téglalap 2"/>
          <p:cNvSpPr/>
          <p:nvPr/>
        </p:nvSpPr>
        <p:spPr>
          <a:xfrm>
            <a:off x="179512" y="332656"/>
            <a:ext cx="6912768" cy="646331"/>
          </a:xfrm>
          <a:prstGeom prst="rect">
            <a:avLst/>
          </a:prstGeom>
        </p:spPr>
        <p:txBody>
          <a:bodyPr wrap="square">
            <a:spAutoFit/>
          </a:bodyPr>
          <a:lstStyle/>
          <a:p>
            <a:r>
              <a:rPr lang="hu-HU" b="1" dirty="0">
                <a:solidFill>
                  <a:srgbClr val="FF0000"/>
                </a:solidFill>
                <a:latin typeface="Arial" panose="020B0604020202020204" pitchFamily="34" charset="0"/>
                <a:cs typeface="Arial" panose="020B0604020202020204" pitchFamily="34" charset="0"/>
              </a:rPr>
              <a:t>Vörös Ház (</a:t>
            </a:r>
            <a:r>
              <a:rPr lang="hu-HU" b="1" i="1" dirty="0">
                <a:solidFill>
                  <a:srgbClr val="FF0000"/>
                </a:solidFill>
                <a:latin typeface="Arial" panose="020B0604020202020204" pitchFamily="34" charset="0"/>
                <a:cs typeface="Arial" panose="020B0604020202020204" pitchFamily="34" charset="0"/>
              </a:rPr>
              <a:t>Red House 1859</a:t>
            </a:r>
            <a:r>
              <a:rPr lang="hu-HU" b="1" i="1" dirty="0" smtClean="0">
                <a:solidFill>
                  <a:srgbClr val="FF000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London</a:t>
            </a:r>
            <a:r>
              <a:rPr lang="hu-HU" b="1" dirty="0">
                <a:solidFill>
                  <a:srgbClr val="FF0000"/>
                </a:solidFill>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Bexleyheath</a:t>
            </a:r>
            <a:endParaRPr lang="hu-HU" b="1" i="1" dirty="0">
              <a:solidFill>
                <a:srgbClr val="FF0000"/>
              </a:solidFill>
              <a:latin typeface="Arial" panose="020B0604020202020204" pitchFamily="34" charset="0"/>
              <a:cs typeface="Arial" panose="020B0604020202020204" pitchFamily="34" charset="0"/>
            </a:endParaRPr>
          </a:p>
          <a:p>
            <a:r>
              <a:rPr lang="hu-HU" b="1" dirty="0">
                <a:solidFill>
                  <a:srgbClr val="00B050"/>
                </a:solidFill>
                <a:latin typeface="Arial" panose="020B0604020202020204" pitchFamily="34" charset="0"/>
                <a:cs typeface="Arial" panose="020B0604020202020204" pitchFamily="34" charset="0"/>
              </a:rPr>
              <a:t>Philip </a:t>
            </a:r>
            <a:r>
              <a:rPr lang="hu-HU" b="1" dirty="0" err="1">
                <a:solidFill>
                  <a:srgbClr val="00B050"/>
                </a:solidFill>
                <a:latin typeface="Arial" panose="020B0604020202020204" pitchFamily="34" charset="0"/>
                <a:cs typeface="Arial" panose="020B0604020202020204" pitchFamily="34" charset="0"/>
              </a:rPr>
              <a:t>Webb</a:t>
            </a:r>
            <a:r>
              <a:rPr lang="hu-HU" b="1" dirty="0">
                <a:solidFill>
                  <a:srgbClr val="00B05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(1831 - 1915)</a:t>
            </a:r>
            <a:endParaRPr lang="hu-HU" dirty="0"/>
          </a:p>
        </p:txBody>
      </p:sp>
    </p:spTree>
    <p:extLst>
      <p:ext uri="{BB962C8B-B14F-4D97-AF65-F5344CB8AC3E}">
        <p14:creationId xmlns:p14="http://schemas.microsoft.com/office/powerpoint/2010/main" val="3960335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ájl:1 Palace Green 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95936" y="5926"/>
            <a:ext cx="5148064" cy="6867517"/>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07504" y="260648"/>
            <a:ext cx="3914405" cy="3724096"/>
          </a:xfrm>
          <a:prstGeom prst="rect">
            <a:avLst/>
          </a:prstGeom>
        </p:spPr>
        <p:txBody>
          <a:bodyPr wrap="none">
            <a:spAutoFit/>
          </a:bodyPr>
          <a:lstStyle/>
          <a:p>
            <a:r>
              <a:rPr lang="hu-HU" b="1" dirty="0">
                <a:solidFill>
                  <a:srgbClr val="00B050"/>
                </a:solidFill>
                <a:latin typeface="Arial" panose="020B0604020202020204" pitchFamily="34" charset="0"/>
                <a:cs typeface="Arial" panose="020B0604020202020204" pitchFamily="34" charset="0"/>
              </a:rPr>
              <a:t>Philip </a:t>
            </a:r>
            <a:r>
              <a:rPr lang="hu-HU" b="1" dirty="0" err="1">
                <a:solidFill>
                  <a:srgbClr val="00B050"/>
                </a:solidFill>
                <a:latin typeface="Arial" panose="020B0604020202020204" pitchFamily="34" charset="0"/>
                <a:cs typeface="Arial" panose="020B0604020202020204" pitchFamily="34" charset="0"/>
              </a:rPr>
              <a:t>Webb</a:t>
            </a:r>
            <a:r>
              <a:rPr lang="hu-HU" b="1" dirty="0">
                <a:solidFill>
                  <a:srgbClr val="00B050"/>
                </a:solidFill>
                <a:latin typeface="Arial" panose="020B0604020202020204" pitchFamily="34" charset="0"/>
                <a:cs typeface="Arial" panose="020B0604020202020204" pitchFamily="34" charset="0"/>
              </a:rPr>
              <a:t> </a:t>
            </a:r>
          </a:p>
          <a:p>
            <a:r>
              <a:rPr lang="hu-HU" b="1" dirty="0">
                <a:latin typeface="Arial" panose="020B0604020202020204" pitchFamily="34" charset="0"/>
                <a:cs typeface="Arial" panose="020B0604020202020204" pitchFamily="34" charset="0"/>
              </a:rPr>
              <a:t>(1831 - 1915)</a:t>
            </a:r>
          </a:p>
          <a:p>
            <a:r>
              <a:rPr lang="hu-HU" sz="2000" b="1" dirty="0" smtClean="0">
                <a:solidFill>
                  <a:srgbClr val="FF0000"/>
                </a:solidFill>
                <a:latin typeface="Arial" panose="020B0604020202020204" pitchFamily="34" charset="0"/>
                <a:cs typeface="Arial" panose="020B0604020202020204" pitchFamily="34" charset="0"/>
              </a:rPr>
              <a:t>1 </a:t>
            </a:r>
            <a:r>
              <a:rPr lang="hu-HU" sz="2000" b="1" dirty="0">
                <a:solidFill>
                  <a:srgbClr val="FF0000"/>
                </a:solidFill>
                <a:latin typeface="Arial" panose="020B0604020202020204" pitchFamily="34" charset="0"/>
                <a:cs typeface="Arial" panose="020B0604020202020204" pitchFamily="34" charset="0"/>
              </a:rPr>
              <a:t>Palace </a:t>
            </a:r>
            <a:r>
              <a:rPr lang="hu-HU" sz="2000" b="1" dirty="0" err="1" smtClean="0">
                <a:solidFill>
                  <a:srgbClr val="FF0000"/>
                </a:solidFill>
                <a:latin typeface="Arial" panose="020B0604020202020204" pitchFamily="34" charset="0"/>
                <a:cs typeface="Arial" panose="020B0604020202020204" pitchFamily="34" charset="0"/>
              </a:rPr>
              <a:t>Green</a:t>
            </a:r>
            <a:endParaRPr lang="hu-HU" sz="2000" b="1" dirty="0" smtClean="0">
              <a:solidFill>
                <a:srgbClr val="FF0000"/>
              </a:solidFill>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London </a:t>
            </a:r>
            <a:r>
              <a:rPr lang="hu-HU" b="1" dirty="0" err="1" smtClean="0">
                <a:latin typeface="Arial" panose="020B0604020202020204" pitchFamily="34" charset="0"/>
                <a:cs typeface="Arial" panose="020B0604020202020204" pitchFamily="34" charset="0"/>
              </a:rPr>
              <a:t>Kensington</a:t>
            </a:r>
            <a:endParaRPr lang="hu-HU" b="1" dirty="0" smtClean="0">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1868-70</a:t>
            </a:r>
            <a:endParaRPr lang="hu-HU" b="1" dirty="0" smtClean="0">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George James </a:t>
            </a:r>
            <a:r>
              <a:rPr lang="hu-HU" b="1" dirty="0" smtClean="0">
                <a:latin typeface="Arial" panose="020B0604020202020204" pitchFamily="34" charset="0"/>
                <a:cs typeface="Arial" panose="020B0604020202020204" pitchFamily="34" charset="0"/>
              </a:rPr>
              <a:t>Howard és</a:t>
            </a:r>
          </a:p>
          <a:p>
            <a:r>
              <a:rPr lang="hu-HU" b="1" dirty="0" smtClean="0">
                <a:latin typeface="Arial" panose="020B0604020202020204" pitchFamily="34" charset="0"/>
                <a:cs typeface="Arial" panose="020B0604020202020204" pitchFamily="34" charset="0"/>
              </a:rPr>
              <a:t>felesége rendelésére</a:t>
            </a:r>
          </a:p>
          <a:p>
            <a:r>
              <a:rPr lang="hu-HU" b="1" dirty="0">
                <a:solidFill>
                  <a:srgbClr val="00B050"/>
                </a:solidFill>
                <a:latin typeface="Arial" panose="020B0604020202020204" pitchFamily="34" charset="0"/>
                <a:cs typeface="Arial" panose="020B0604020202020204" pitchFamily="34" charset="0"/>
              </a:rPr>
              <a:t>William Morris</a:t>
            </a:r>
            <a:r>
              <a:rPr lang="hu-HU" b="1" dirty="0">
                <a:latin typeface="Arial" panose="020B0604020202020204" pitchFamily="34" charset="0"/>
                <a:cs typeface="Arial" panose="020B0604020202020204" pitchFamily="34" charset="0"/>
              </a:rPr>
              <a:t> 1881-ig dolgozott </a:t>
            </a:r>
            <a:r>
              <a:rPr lang="hu-HU" b="1" dirty="0" smtClean="0">
                <a:latin typeface="Arial" panose="020B0604020202020204" pitchFamily="34" charset="0"/>
                <a:cs typeface="Arial" panose="020B0604020202020204" pitchFamily="34" charset="0"/>
              </a:rPr>
              <a:t>a</a:t>
            </a:r>
          </a:p>
          <a:p>
            <a:r>
              <a:rPr lang="hu-HU" b="1" dirty="0" smtClean="0">
                <a:latin typeface="Arial" panose="020B0604020202020204" pitchFamily="34" charset="0"/>
                <a:cs typeface="Arial" panose="020B0604020202020204" pitchFamily="34" charset="0"/>
              </a:rPr>
              <a:t>Ház étkezőjének </a:t>
            </a:r>
            <a:r>
              <a:rPr lang="hu-HU" b="1" dirty="0">
                <a:latin typeface="Arial" panose="020B0604020202020204" pitchFamily="34" charset="0"/>
                <a:cs typeface="Arial" panose="020B0604020202020204" pitchFamily="34" charset="0"/>
              </a:rPr>
              <a:t>mennyezetének </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és falainak díszítésén</a:t>
            </a:r>
            <a:r>
              <a:rPr lang="hu-HU" b="1" dirty="0">
                <a:latin typeface="Arial" panose="020B0604020202020204" pitchFamily="34" charset="0"/>
                <a:cs typeface="Arial" panose="020B0604020202020204" pitchFamily="34" charset="0"/>
              </a:rPr>
              <a:t>.</a:t>
            </a:r>
            <a:endParaRPr lang="hu-HU" b="1" dirty="0" smtClean="0">
              <a:latin typeface="Arial" panose="020B0604020202020204" pitchFamily="34" charset="0"/>
              <a:cs typeface="Arial" panose="020B0604020202020204" pitchFamily="34" charset="0"/>
            </a:endParaRPr>
          </a:p>
          <a:p>
            <a:endParaRPr lang="hu-HU" dirty="0" smtClean="0"/>
          </a:p>
          <a:p>
            <a:endParaRPr lang="hu-HU" dirty="0"/>
          </a:p>
          <a:p>
            <a:endParaRPr lang="hu-HU" dirty="0"/>
          </a:p>
        </p:txBody>
      </p:sp>
    </p:spTree>
    <p:extLst>
      <p:ext uri="{BB962C8B-B14F-4D97-AF65-F5344CB8AC3E}">
        <p14:creationId xmlns:p14="http://schemas.microsoft.com/office/powerpoint/2010/main" val="728454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sp>
        <p:nvSpPr>
          <p:cNvPr id="3" name="Téglalap 2"/>
          <p:cNvSpPr/>
          <p:nvPr/>
        </p:nvSpPr>
        <p:spPr>
          <a:xfrm>
            <a:off x="107504" y="116633"/>
            <a:ext cx="8856984"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A Morris-</a:t>
            </a:r>
            <a:r>
              <a:rPr lang="en-US" b="1" dirty="0" err="1">
                <a:latin typeface="Arial" panose="020B0604020202020204" pitchFamily="34" charset="0"/>
                <a:cs typeface="Arial" panose="020B0604020202020204" pitchFamily="34" charset="0"/>
              </a:rPr>
              <a:t>szoba</a:t>
            </a:r>
            <a:r>
              <a:rPr lang="en-US" b="1" dirty="0">
                <a:latin typeface="Arial" panose="020B0604020202020204" pitchFamily="34" charset="0"/>
                <a:cs typeface="Arial" panose="020B0604020202020204" pitchFamily="34" charset="0"/>
              </a:rPr>
              <a:t>, a </a:t>
            </a:r>
            <a:r>
              <a:rPr lang="en-US" b="1" dirty="0" err="1">
                <a:latin typeface="Arial" panose="020B0604020202020204" pitchFamily="34" charset="0"/>
                <a:cs typeface="Arial" panose="020B0604020202020204" pitchFamily="34" charset="0"/>
              </a:rPr>
              <a:t>nyugati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étkező</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korábban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Zöld</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étkezőként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ismert</a:t>
            </a:r>
            <a:r>
              <a:rPr lang="en-US" b="1" dirty="0">
                <a:latin typeface="Arial" panose="020B0604020202020204" pitchFamily="34" charset="0"/>
                <a:cs typeface="Arial" panose="020B0604020202020204" pitchFamily="34" charset="0"/>
              </a:rPr>
              <a:t>) </a:t>
            </a:r>
            <a:r>
              <a:rPr lang="en-US" b="1" dirty="0">
                <a:solidFill>
                  <a:srgbClr val="00B050"/>
                </a:solidFill>
                <a:latin typeface="Arial" panose="020B0604020202020204" pitchFamily="34" charset="0"/>
                <a:cs typeface="Arial" panose="020B0604020202020204" pitchFamily="34" charset="0"/>
              </a:rPr>
              <a:t>William Morris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díszítette</a:t>
            </a:r>
            <a:r>
              <a:rPr lang="en-US" b="1" dirty="0">
                <a:latin typeface="Arial" panose="020B0604020202020204" pitchFamily="34" charset="0"/>
                <a:cs typeface="Arial" panose="020B0604020202020204" pitchFamily="34" charset="0"/>
              </a:rPr>
              <a:t> a Victoria &amp; Albert </a:t>
            </a:r>
            <a:r>
              <a:rPr lang="en-US" b="1" dirty="0" err="1">
                <a:latin typeface="Arial" panose="020B0604020202020204" pitchFamily="34" charset="0"/>
                <a:cs typeface="Arial" panose="020B0604020202020204" pitchFamily="34" charset="0"/>
              </a:rPr>
              <a:t>Múzeumban</a:t>
            </a:r>
            <a:endParaRPr lang="hu-H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320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133181"/>
            <a:ext cx="2304256" cy="172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s://upload.wikimedia.org/wikipedia/commons/thumb/f/f2/Op%C3%A9ra_Garnier_facade_with_sculpture_labels.jpg/700px-Op%C3%A9ra_Garnier_facade_with_sculpture_label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6518" y="1857760"/>
            <a:ext cx="2739457" cy="18550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jgypk.hu/enek/assets/images/szeged1b-519x35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79" y="3712764"/>
            <a:ext cx="2345773" cy="15819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http://www.bavaria.by/data/mediadb/cms_pictures/%7B65140a55-7bf0-3d72-d6f8-e6a80bacb4a4%7D.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776" y="4717218"/>
            <a:ext cx="1800200" cy="211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Fájl:Szeged Beregi-ház (Deák Ferenc utca 22.) 2011-04-2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45158" y="1"/>
            <a:ext cx="1598842" cy="2132856"/>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3214477" y="133181"/>
            <a:ext cx="2282997" cy="830997"/>
          </a:xfrm>
          <a:prstGeom prst="rect">
            <a:avLst/>
          </a:prstGeom>
          <a:noFill/>
        </p:spPr>
        <p:txBody>
          <a:bodyPr wrap="none" rtlCol="0">
            <a:spAutoFit/>
          </a:bodyPr>
          <a:lstStyle/>
          <a:p>
            <a:r>
              <a:rPr lang="hu-HU" sz="2800" b="1" dirty="0" smtClean="0">
                <a:solidFill>
                  <a:srgbClr val="FF0000"/>
                </a:solidFill>
                <a:latin typeface="Arial" panose="020B0604020202020204" pitchFamily="34" charset="0"/>
                <a:cs typeface="Arial" panose="020B0604020202020204" pitchFamily="34" charset="0"/>
              </a:rPr>
              <a:t>Emlékeztető</a:t>
            </a:r>
          </a:p>
          <a:p>
            <a:r>
              <a:rPr lang="hu-HU" sz="2000" b="1" dirty="0" smtClean="0">
                <a:solidFill>
                  <a:srgbClr val="FF0000"/>
                </a:solidFill>
                <a:latin typeface="Arial" panose="020B0604020202020204" pitchFamily="34" charset="0"/>
                <a:cs typeface="Arial" panose="020B0604020202020204" pitchFamily="34" charset="0"/>
              </a:rPr>
              <a:t>19.sz.</a:t>
            </a:r>
            <a:endParaRPr lang="hu-HU" sz="2000" b="1" dirty="0">
              <a:solidFill>
                <a:srgbClr val="FF0000"/>
              </a:solidFill>
              <a:latin typeface="Arial" panose="020B0604020202020204" pitchFamily="34" charset="0"/>
              <a:cs typeface="Arial" panose="020B0604020202020204" pitchFamily="34" charset="0"/>
            </a:endParaRPr>
          </a:p>
        </p:txBody>
      </p:sp>
      <p:pic>
        <p:nvPicPr>
          <p:cNvPr id="4" name="Kép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64664" y="4232921"/>
            <a:ext cx="2554574" cy="1772779"/>
          </a:xfrm>
          <a:prstGeom prst="rect">
            <a:avLst/>
          </a:prstGeom>
        </p:spPr>
      </p:pic>
      <p:pic>
        <p:nvPicPr>
          <p:cNvPr id="6" name="Kép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30355" y="2132857"/>
            <a:ext cx="2788885" cy="2100064"/>
          </a:xfrm>
          <a:prstGeom prst="rect">
            <a:avLst/>
          </a:prstGeom>
        </p:spPr>
      </p:pic>
      <p:sp>
        <p:nvSpPr>
          <p:cNvPr id="7" name="Téglalap 6"/>
          <p:cNvSpPr/>
          <p:nvPr/>
        </p:nvSpPr>
        <p:spPr>
          <a:xfrm>
            <a:off x="160095" y="5317449"/>
            <a:ext cx="2351926" cy="1754326"/>
          </a:xfrm>
          <a:prstGeom prst="rect">
            <a:avLst/>
          </a:prstGeom>
        </p:spPr>
        <p:txBody>
          <a:bodyPr wrap="none">
            <a:spAutoFit/>
          </a:bodyPr>
          <a:lstStyle/>
          <a:p>
            <a:r>
              <a:rPr lang="hu-HU" b="1" dirty="0" err="1" smtClean="0">
                <a:solidFill>
                  <a:srgbClr val="00B050"/>
                </a:solidFill>
                <a:latin typeface="Arial" panose="020B0604020202020204" pitchFamily="34" charset="0"/>
                <a:cs typeface="Arial" panose="020B0604020202020204" pitchFamily="34" charset="0"/>
              </a:rPr>
              <a:t>Viollet-le-Duc</a:t>
            </a:r>
            <a:endParaRPr lang="hu-HU" b="1" dirty="0" smtClean="0">
              <a:solidFill>
                <a:srgbClr val="00B050"/>
              </a:solidFill>
              <a:latin typeface="Arial" panose="020B0604020202020204" pitchFamily="34" charset="0"/>
              <a:cs typeface="Arial" panose="020B0604020202020204" pitchFamily="34" charset="0"/>
            </a:endParaRPr>
          </a:p>
          <a:p>
            <a:r>
              <a:rPr lang="hu-HU" b="1" dirty="0" err="1">
                <a:solidFill>
                  <a:srgbClr val="00B050"/>
                </a:solidFill>
                <a:latin typeface="Arial" panose="020B0604020202020204" pitchFamily="34" charset="0"/>
                <a:cs typeface="Arial" panose="020B0604020202020204" pitchFamily="34" charset="0"/>
              </a:rPr>
              <a:t>Charler</a:t>
            </a:r>
            <a:r>
              <a:rPr lang="hu-HU" b="1" dirty="0">
                <a:solidFill>
                  <a:srgbClr val="00B050"/>
                </a:solidFill>
                <a:latin typeface="Arial" panose="020B0604020202020204" pitchFamily="34" charset="0"/>
                <a:cs typeface="Arial" panose="020B0604020202020204" pitchFamily="34" charset="0"/>
              </a:rPr>
              <a:t> </a:t>
            </a:r>
            <a:r>
              <a:rPr lang="hu-HU" b="1" dirty="0" err="1" smtClean="0">
                <a:solidFill>
                  <a:srgbClr val="00B050"/>
                </a:solidFill>
                <a:latin typeface="Arial" panose="020B0604020202020204" pitchFamily="34" charset="0"/>
                <a:cs typeface="Arial" panose="020B0604020202020204" pitchFamily="34" charset="0"/>
              </a:rPr>
              <a:t>Garnier</a:t>
            </a:r>
            <a:endParaRPr lang="hu-HU" b="1" dirty="0" smtClean="0">
              <a:solidFill>
                <a:srgbClr val="00B050"/>
              </a:solidFill>
              <a:latin typeface="Arial" panose="020B0604020202020204" pitchFamily="34" charset="0"/>
              <a:cs typeface="Arial" panose="020B0604020202020204" pitchFamily="34" charset="0"/>
            </a:endParaRPr>
          </a:p>
          <a:p>
            <a:r>
              <a:rPr lang="hu-HU" b="1" dirty="0">
                <a:solidFill>
                  <a:srgbClr val="00B050"/>
                </a:solidFill>
                <a:latin typeface="Arial" panose="020B0604020202020204" pitchFamily="34" charset="0"/>
                <a:cs typeface="Arial" panose="020B0604020202020204" pitchFamily="34" charset="0"/>
              </a:rPr>
              <a:t>Ferdinand </a:t>
            </a:r>
            <a:r>
              <a:rPr lang="hu-HU" b="1" dirty="0" smtClean="0">
                <a:solidFill>
                  <a:srgbClr val="00B050"/>
                </a:solidFill>
                <a:latin typeface="Arial" panose="020B0604020202020204" pitchFamily="34" charset="0"/>
                <a:cs typeface="Arial" panose="020B0604020202020204" pitchFamily="34" charset="0"/>
              </a:rPr>
              <a:t>Fellner</a:t>
            </a:r>
            <a:br>
              <a:rPr lang="hu-HU" b="1" dirty="0" smtClean="0">
                <a:solidFill>
                  <a:srgbClr val="00B050"/>
                </a:solidFill>
                <a:latin typeface="Arial" panose="020B0604020202020204" pitchFamily="34" charset="0"/>
                <a:cs typeface="Arial" panose="020B0604020202020204" pitchFamily="34" charset="0"/>
              </a:rPr>
            </a:br>
            <a:r>
              <a:rPr lang="hu-HU" b="1" dirty="0" smtClean="0">
                <a:solidFill>
                  <a:srgbClr val="00B050"/>
                </a:solidFill>
                <a:latin typeface="Arial" panose="020B0604020202020204" pitchFamily="34" charset="0"/>
                <a:cs typeface="Arial" panose="020B0604020202020204" pitchFamily="34" charset="0"/>
              </a:rPr>
              <a:t>és </a:t>
            </a:r>
            <a:r>
              <a:rPr lang="hu-HU" b="1" dirty="0">
                <a:solidFill>
                  <a:srgbClr val="00B050"/>
                </a:solidFill>
                <a:latin typeface="Arial" panose="020B0604020202020204" pitchFamily="34" charset="0"/>
                <a:cs typeface="Arial" panose="020B0604020202020204" pitchFamily="34" charset="0"/>
              </a:rPr>
              <a:t>Hermann </a:t>
            </a:r>
            <a:r>
              <a:rPr lang="hu-HU" b="1" dirty="0" err="1" smtClean="0">
                <a:solidFill>
                  <a:srgbClr val="00B050"/>
                </a:solidFill>
                <a:latin typeface="Arial" panose="020B0604020202020204" pitchFamily="34" charset="0"/>
                <a:cs typeface="Arial" panose="020B0604020202020204" pitchFamily="34" charset="0"/>
              </a:rPr>
              <a:t>Helmer</a:t>
            </a:r>
            <a:endParaRPr lang="hu-HU" b="1" dirty="0" smtClean="0">
              <a:solidFill>
                <a:srgbClr val="00B050"/>
              </a:solidFill>
              <a:latin typeface="Arial" panose="020B0604020202020204" pitchFamily="34" charset="0"/>
              <a:cs typeface="Arial" panose="020B0604020202020204" pitchFamily="34" charset="0"/>
            </a:endParaRPr>
          </a:p>
          <a:p>
            <a:r>
              <a:rPr lang="hu-HU" b="1" dirty="0" smtClean="0">
                <a:solidFill>
                  <a:srgbClr val="00B050"/>
                </a:solidFill>
                <a:latin typeface="Arial" panose="020B0604020202020204" pitchFamily="34" charset="0"/>
                <a:cs typeface="Arial" panose="020B0604020202020204" pitchFamily="34" charset="0"/>
              </a:rPr>
              <a:t>Karl </a:t>
            </a:r>
            <a:r>
              <a:rPr lang="hu-HU" b="1" dirty="0">
                <a:solidFill>
                  <a:srgbClr val="00B050"/>
                </a:solidFill>
                <a:latin typeface="Arial" panose="020B0604020202020204" pitchFamily="34" charset="0"/>
                <a:cs typeface="Arial" panose="020B0604020202020204" pitchFamily="34" charset="0"/>
              </a:rPr>
              <a:t>von </a:t>
            </a:r>
            <a:r>
              <a:rPr lang="hu-HU" b="1" dirty="0" smtClean="0">
                <a:solidFill>
                  <a:srgbClr val="00B050"/>
                </a:solidFill>
                <a:latin typeface="Arial" panose="020B0604020202020204" pitchFamily="34" charset="0"/>
                <a:cs typeface="Arial" panose="020B0604020202020204" pitchFamily="34" charset="0"/>
              </a:rPr>
              <a:t>Piloty</a:t>
            </a:r>
          </a:p>
          <a:p>
            <a:endParaRPr lang="hu-HU" dirty="0"/>
          </a:p>
        </p:txBody>
      </p:sp>
      <p:sp>
        <p:nvSpPr>
          <p:cNvPr id="8" name="Téglalap 7"/>
          <p:cNvSpPr/>
          <p:nvPr/>
        </p:nvSpPr>
        <p:spPr>
          <a:xfrm>
            <a:off x="4716016" y="934430"/>
            <a:ext cx="2403222" cy="1200329"/>
          </a:xfrm>
          <a:prstGeom prst="rect">
            <a:avLst/>
          </a:prstGeom>
        </p:spPr>
        <p:txBody>
          <a:bodyPr wrap="none">
            <a:spAutoFit/>
          </a:bodyPr>
          <a:lstStyle/>
          <a:p>
            <a:r>
              <a:rPr lang="hu-HU" b="1" dirty="0" err="1">
                <a:solidFill>
                  <a:srgbClr val="00B050"/>
                </a:solidFill>
                <a:latin typeface="Arial" panose="020B0604020202020204" pitchFamily="34" charset="0"/>
                <a:cs typeface="Arial" panose="020B0604020202020204" pitchFamily="34" charset="0"/>
              </a:rPr>
              <a:t>Kótay</a:t>
            </a:r>
            <a:r>
              <a:rPr lang="hu-HU" b="1" dirty="0">
                <a:solidFill>
                  <a:srgbClr val="00B050"/>
                </a:solidFill>
                <a:latin typeface="Arial" panose="020B0604020202020204" pitchFamily="34" charset="0"/>
                <a:cs typeface="Arial" panose="020B0604020202020204" pitchFamily="34" charset="0"/>
              </a:rPr>
              <a:t> Pál </a:t>
            </a:r>
            <a:endParaRPr lang="hu-HU" b="1" dirty="0" smtClean="0">
              <a:solidFill>
                <a:srgbClr val="00B050"/>
              </a:solidFill>
              <a:latin typeface="Arial" panose="020B0604020202020204" pitchFamily="34" charset="0"/>
              <a:cs typeface="Arial" panose="020B0604020202020204" pitchFamily="34" charset="0"/>
            </a:endParaRPr>
          </a:p>
          <a:p>
            <a:r>
              <a:rPr lang="hu-HU" b="1" dirty="0" err="1" smtClean="0">
                <a:solidFill>
                  <a:srgbClr val="00B050"/>
                </a:solidFill>
                <a:latin typeface="Arial" panose="020B0604020202020204" pitchFamily="34" charset="0"/>
                <a:cs typeface="Arial" panose="020B0604020202020204" pitchFamily="34" charset="0"/>
              </a:rPr>
              <a:t>Jean-François</a:t>
            </a:r>
            <a:r>
              <a:rPr lang="hu-HU" b="1" dirty="0" smtClean="0">
                <a:solidFill>
                  <a:srgbClr val="00B050"/>
                </a:solidFill>
                <a:latin typeface="Arial" panose="020B0604020202020204" pitchFamily="34" charset="0"/>
                <a:cs typeface="Arial" panose="020B0604020202020204" pitchFamily="34" charset="0"/>
              </a:rPr>
              <a:t> Millet</a:t>
            </a:r>
          </a:p>
          <a:p>
            <a:r>
              <a:rPr lang="hu-HU" b="1" dirty="0" err="1">
                <a:solidFill>
                  <a:srgbClr val="00B050"/>
                </a:solidFill>
                <a:latin typeface="Arial" panose="020B0604020202020204" pitchFamily="34" charset="0"/>
                <a:cs typeface="Arial" panose="020B0604020202020204" pitchFamily="34" charset="0"/>
              </a:rPr>
              <a:t>Gustave</a:t>
            </a:r>
            <a:r>
              <a:rPr lang="hu-HU" b="1" dirty="0">
                <a:solidFill>
                  <a:srgbClr val="00B050"/>
                </a:solidFill>
                <a:latin typeface="Arial" panose="020B0604020202020204" pitchFamily="34" charset="0"/>
                <a:cs typeface="Arial" panose="020B0604020202020204" pitchFamily="34" charset="0"/>
              </a:rPr>
              <a:t> </a:t>
            </a:r>
            <a:r>
              <a:rPr lang="hu-HU" b="1" dirty="0" err="1" smtClean="0">
                <a:solidFill>
                  <a:srgbClr val="00B050"/>
                </a:solidFill>
                <a:latin typeface="Arial" panose="020B0604020202020204" pitchFamily="34" charset="0"/>
                <a:cs typeface="Arial" panose="020B0604020202020204" pitchFamily="34" charset="0"/>
              </a:rPr>
              <a:t>Caillebotte</a:t>
            </a:r>
            <a:endParaRPr lang="hu-HU" b="1" dirty="0" smtClean="0">
              <a:solidFill>
                <a:srgbClr val="00B050"/>
              </a:solidFill>
              <a:latin typeface="Arial" panose="020B0604020202020204" pitchFamily="34" charset="0"/>
              <a:cs typeface="Arial" panose="020B0604020202020204" pitchFamily="34" charset="0"/>
            </a:endParaRPr>
          </a:p>
          <a:p>
            <a:r>
              <a:rPr lang="hu-HU" b="1" dirty="0" smtClean="0">
                <a:solidFill>
                  <a:srgbClr val="00B050"/>
                </a:solidFill>
                <a:latin typeface="Arial" panose="020B0604020202020204" pitchFamily="34" charset="0"/>
                <a:cs typeface="Arial" panose="020B0604020202020204" pitchFamily="34" charset="0"/>
              </a:rPr>
              <a:t>Walter </a:t>
            </a:r>
            <a:r>
              <a:rPr lang="hu-HU" b="1" dirty="0" err="1" smtClean="0">
                <a:solidFill>
                  <a:srgbClr val="00B050"/>
                </a:solidFill>
                <a:latin typeface="Arial" panose="020B0604020202020204" pitchFamily="34" charset="0"/>
                <a:cs typeface="Arial" panose="020B0604020202020204" pitchFamily="34" charset="0"/>
              </a:rPr>
              <a:t>Gropius</a:t>
            </a:r>
            <a:endParaRPr lang="hu-HU" b="1" dirty="0">
              <a:solidFill>
                <a:srgbClr val="00B050"/>
              </a:solidFill>
              <a:latin typeface="Arial" panose="020B0604020202020204" pitchFamily="34" charset="0"/>
              <a:cs typeface="Arial" panose="020B0604020202020204" pitchFamily="34" charset="0"/>
            </a:endParaRPr>
          </a:p>
        </p:txBody>
      </p:sp>
      <p:pic>
        <p:nvPicPr>
          <p:cNvPr id="9" name="Kép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52321" y="4279913"/>
            <a:ext cx="1718724" cy="2578087"/>
          </a:xfrm>
          <a:prstGeom prst="rect">
            <a:avLst/>
          </a:prstGeom>
        </p:spPr>
      </p:pic>
    </p:spTree>
    <p:extLst>
      <p:ext uri="{BB962C8B-B14F-4D97-AF65-F5344CB8AC3E}">
        <p14:creationId xmlns:p14="http://schemas.microsoft.com/office/powerpoint/2010/main" val="1250733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7738" cy="6957288"/>
          </a:xfrm>
          <a:prstGeom prst="rect">
            <a:avLst/>
          </a:prstGeom>
        </p:spPr>
      </p:pic>
    </p:spTree>
    <p:extLst>
      <p:ext uri="{BB962C8B-B14F-4D97-AF65-F5344CB8AC3E}">
        <p14:creationId xmlns:p14="http://schemas.microsoft.com/office/powerpoint/2010/main" val="3004292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260648"/>
            <a:ext cx="8712968" cy="6494085"/>
          </a:xfrm>
          <a:prstGeom prst="rect">
            <a:avLst/>
          </a:prstGeom>
        </p:spPr>
        <p:txBody>
          <a:bodyPr wrap="square">
            <a:spAutoFit/>
          </a:bodyPr>
          <a:lstStyle/>
          <a:p>
            <a:r>
              <a:rPr lang="hu-HU" sz="2000" b="1" dirty="0">
                <a:solidFill>
                  <a:srgbClr val="00B050"/>
                </a:solidFill>
                <a:latin typeface="Arial" panose="020B0604020202020204" pitchFamily="34" charset="0"/>
                <a:cs typeface="Arial" panose="020B0604020202020204" pitchFamily="34" charset="0"/>
              </a:rPr>
              <a:t>Charles </a:t>
            </a:r>
            <a:r>
              <a:rPr lang="hu-HU" sz="2000" b="1" dirty="0" err="1">
                <a:solidFill>
                  <a:srgbClr val="00B050"/>
                </a:solidFill>
                <a:latin typeface="Arial" panose="020B0604020202020204" pitchFamily="34" charset="0"/>
                <a:cs typeface="Arial" panose="020B0604020202020204" pitchFamily="34" charset="0"/>
              </a:rPr>
              <a:t>Rennie</a:t>
            </a:r>
            <a:r>
              <a:rPr lang="hu-HU" sz="2000" b="1" dirty="0">
                <a:solidFill>
                  <a:srgbClr val="00B050"/>
                </a:solidFill>
                <a:latin typeface="Arial" panose="020B0604020202020204" pitchFamily="34" charset="0"/>
                <a:cs typeface="Arial" panose="020B0604020202020204" pitchFamily="34" charset="0"/>
              </a:rPr>
              <a:t> </a:t>
            </a:r>
            <a:r>
              <a:rPr lang="hu-HU" sz="2000" b="1" dirty="0" err="1">
                <a:solidFill>
                  <a:srgbClr val="00B050"/>
                </a:solidFill>
                <a:latin typeface="Arial" panose="020B0604020202020204" pitchFamily="34" charset="0"/>
                <a:cs typeface="Arial" panose="020B0604020202020204" pitchFamily="34" charset="0"/>
              </a:rPr>
              <a:t>Mackintosh</a:t>
            </a:r>
            <a:r>
              <a:rPr lang="hu-HU" sz="2000" b="1" dirty="0">
                <a:solidFill>
                  <a:srgbClr val="00B050"/>
                </a:solidFill>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(1868 </a:t>
            </a:r>
            <a:r>
              <a:rPr lang="hu-HU" b="1" dirty="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1928)</a:t>
            </a:r>
          </a:p>
          <a:p>
            <a:endParaRPr lang="hu-HU" b="1" dirty="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skót </a:t>
            </a:r>
            <a:r>
              <a:rPr lang="hu-HU" b="1" dirty="0">
                <a:latin typeface="Arial" panose="020B0604020202020204" pitchFamily="34" charset="0"/>
                <a:cs typeface="Arial" panose="020B0604020202020204" pitchFamily="34" charset="0"/>
              </a:rPr>
              <a:t>építész, formatervező és festőművész, aki a modern stílus (brit Art </a:t>
            </a:r>
            <a:r>
              <a:rPr lang="hu-HU" b="1" dirty="0" err="1">
                <a:latin typeface="Arial" panose="020B0604020202020204" pitchFamily="34" charset="0"/>
                <a:cs typeface="Arial" panose="020B0604020202020204" pitchFamily="34" charset="0"/>
              </a:rPr>
              <a:t>Nouveau</a:t>
            </a:r>
            <a:r>
              <a:rPr lang="hu-HU" b="1" dirty="0">
                <a:latin typeface="Arial" panose="020B0604020202020204" pitchFamily="34" charset="0"/>
                <a:cs typeface="Arial" panose="020B0604020202020204" pitchFamily="34" charset="0"/>
              </a:rPr>
              <a:t>) és az Arts and </a:t>
            </a:r>
            <a:r>
              <a:rPr lang="hu-HU" b="1" dirty="0" err="1">
                <a:latin typeface="Arial" panose="020B0604020202020204" pitchFamily="34" charset="0"/>
                <a:cs typeface="Arial" panose="020B0604020202020204" pitchFamily="34" charset="0"/>
              </a:rPr>
              <a:t>Crafts</a:t>
            </a:r>
            <a:r>
              <a:rPr lang="hu-HU" b="1" dirty="0">
                <a:latin typeface="Arial" panose="020B0604020202020204" pitchFamily="34" charset="0"/>
                <a:cs typeface="Arial" panose="020B0604020202020204" pitchFamily="34" charset="0"/>
              </a:rPr>
              <a:t> mozgalom egyik legfontosabb alakja volt. Munkássága alapjaiban határozta meg Glasgow városképét, és jelentős hatást gyakorolt az európai szecesszióra, különösen a </a:t>
            </a:r>
            <a:r>
              <a:rPr lang="hu-HU" b="1" dirty="0" smtClean="0">
                <a:latin typeface="Arial" panose="020B0604020202020204" pitchFamily="34" charset="0"/>
                <a:cs typeface="Arial" panose="020B0604020202020204" pitchFamily="34" charset="0"/>
              </a:rPr>
              <a:t>bécsi</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Secession</a:t>
            </a:r>
            <a:r>
              <a:rPr lang="hu-HU" b="1" dirty="0">
                <a:latin typeface="Arial" panose="020B0604020202020204" pitchFamily="34" charset="0"/>
                <a:cs typeface="Arial" panose="020B0604020202020204" pitchFamily="34" charset="0"/>
              </a:rPr>
              <a:t> mozgalomra. </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 </a:t>
            </a:r>
          </a:p>
          <a:p>
            <a:r>
              <a:rPr lang="hu-HU" b="1" dirty="0">
                <a:latin typeface="Arial" panose="020B0604020202020204" pitchFamily="34" charset="0"/>
                <a:cs typeface="Arial" panose="020B0604020202020204" pitchFamily="34" charset="0"/>
              </a:rPr>
              <a:t>Stílusára a természetes formák (például a híres </a:t>
            </a:r>
            <a:r>
              <a:rPr lang="hu-HU" b="1" dirty="0" err="1">
                <a:latin typeface="Arial" panose="020B0604020202020204" pitchFamily="34" charset="0"/>
                <a:cs typeface="Arial" panose="020B0604020202020204" pitchFamily="34" charset="0"/>
              </a:rPr>
              <a:t>Mackintosh-rózsa</a:t>
            </a:r>
            <a:r>
              <a:rPr lang="hu-HU" b="1" dirty="0">
                <a:latin typeface="Arial" panose="020B0604020202020204" pitchFamily="34" charset="0"/>
                <a:cs typeface="Arial" panose="020B0604020202020204" pitchFamily="34" charset="0"/>
              </a:rPr>
              <a:t>) és a szigorú geometrikus vonalak kontrasztja jellemző. Holisztikus szemléletet vallott</a:t>
            </a:r>
            <a:r>
              <a:rPr lang="hu-HU" b="1" dirty="0">
                <a:solidFill>
                  <a:schemeClr val="accent6">
                    <a:lumMod val="75000"/>
                  </a:schemeClr>
                </a:solidFill>
                <a:latin typeface="Arial" panose="020B0604020202020204" pitchFamily="34" charset="0"/>
                <a:cs typeface="Arial" panose="020B0604020202020204" pitchFamily="34" charset="0"/>
              </a:rPr>
              <a:t>: egy épület tervezésekor nemcsak a külső szerkezetet, hanem a belső tereket, a bútorokat, a lámpákat és még az evőeszközöket is egységes egészként kezelte</a:t>
            </a:r>
            <a:r>
              <a:rPr lang="hu-HU" b="1" dirty="0">
                <a:latin typeface="Arial" panose="020B0604020202020204" pitchFamily="34" charset="0"/>
                <a:cs typeface="Arial" panose="020B0604020202020204" pitchFamily="34" charset="0"/>
              </a:rPr>
              <a:t>. Szorosan együttműködött feleségével, Margaret </a:t>
            </a:r>
            <a:r>
              <a:rPr lang="hu-HU" b="1" dirty="0" err="1">
                <a:latin typeface="Arial" panose="020B0604020202020204" pitchFamily="34" charset="0"/>
                <a:cs typeface="Arial" panose="020B0604020202020204" pitchFamily="34" charset="0"/>
              </a:rPr>
              <a:t>Macdonald-dal</a:t>
            </a:r>
            <a:r>
              <a:rPr lang="hu-HU" b="1" dirty="0">
                <a:latin typeface="Arial" panose="020B0604020202020204" pitchFamily="34" charset="0"/>
                <a:cs typeface="Arial" panose="020B0604020202020204" pitchFamily="34" charset="0"/>
              </a:rPr>
              <a:t>, akivel a „The </a:t>
            </a:r>
            <a:r>
              <a:rPr lang="hu-HU" b="1" dirty="0" err="1">
                <a:latin typeface="Arial" panose="020B0604020202020204" pitchFamily="34" charset="0"/>
                <a:cs typeface="Arial" panose="020B0604020202020204" pitchFamily="34" charset="0"/>
              </a:rPr>
              <a:t>Four</a:t>
            </a:r>
            <a:r>
              <a:rPr lang="hu-HU" b="1" dirty="0">
                <a:latin typeface="Arial" panose="020B0604020202020204" pitchFamily="34" charset="0"/>
                <a:cs typeface="Arial" panose="020B0604020202020204" pitchFamily="34" charset="0"/>
              </a:rPr>
              <a:t>” (A Négyek) művészcsoport tagjai voltak.   </a:t>
            </a:r>
            <a:endParaRPr lang="hu-HU" b="1" dirty="0" smtClean="0">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Az építész öntudatosan visszafogott stílusa, mely egyesíti a szerzetes egyszerűségét és a kortárs művészeti galéria tisztaságát, </a:t>
            </a:r>
            <a:r>
              <a:rPr lang="hu-HU" b="1" dirty="0" err="1">
                <a:latin typeface="Arial" panose="020B0604020202020204" pitchFamily="34" charset="0"/>
                <a:cs typeface="Arial" panose="020B0604020202020204" pitchFamily="34" charset="0"/>
              </a:rPr>
              <a:t>serenitást</a:t>
            </a:r>
            <a:r>
              <a:rPr lang="hu-HU" b="1" dirty="0">
                <a:latin typeface="Arial" panose="020B0604020202020204" pitchFamily="34" charset="0"/>
                <a:cs typeface="Arial" panose="020B0604020202020204" pitchFamily="34" charset="0"/>
              </a:rPr>
              <a:t>, spiritualitást és részletgazdagságot sugall belső és külső tereiben. </a:t>
            </a:r>
            <a:r>
              <a:rPr lang="hu-HU" b="1" dirty="0" err="1">
                <a:latin typeface="Arial" panose="020B0604020202020204" pitchFamily="34" charset="0"/>
                <a:cs typeface="Arial" panose="020B0604020202020204" pitchFamily="34" charset="0"/>
              </a:rPr>
              <a:t>Mackintosh</a:t>
            </a:r>
            <a:r>
              <a:rPr lang="hu-HU" b="1" dirty="0">
                <a:latin typeface="Arial" panose="020B0604020202020204" pitchFamily="34" charset="0"/>
                <a:cs typeface="Arial" panose="020B0604020202020204" pitchFamily="34" charset="0"/>
              </a:rPr>
              <a:t>, bár kolosszális anyagokkal dolgozott, mindig intimitást és lágy vonalakat hozott létre tervezéseiben. Szimbolista stílusa a </a:t>
            </a:r>
            <a:r>
              <a:rPr lang="hu-HU" b="1" dirty="0" err="1">
                <a:latin typeface="Arial" panose="020B0604020202020204" pitchFamily="34" charset="0"/>
                <a:cs typeface="Arial" panose="020B0604020202020204" pitchFamily="34" charset="0"/>
              </a:rPr>
              <a:t>japonizmus</a:t>
            </a:r>
            <a:r>
              <a:rPr lang="hu-HU" b="1" dirty="0">
                <a:latin typeface="Arial" panose="020B0604020202020204" pitchFamily="34" charset="0"/>
                <a:cs typeface="Arial" panose="020B0604020202020204" pitchFamily="34" charset="0"/>
              </a:rPr>
              <a:t> visszafogottságával és a virágmotívumok iránti szeretettel gazdagodik, melyet hosszú távú művészeti partnerével, Margaret </a:t>
            </a:r>
            <a:r>
              <a:rPr lang="hu-HU" b="1" dirty="0" err="1" smtClean="0">
                <a:latin typeface="Arial" panose="020B0604020202020204" pitchFamily="34" charset="0"/>
                <a:cs typeface="Arial" panose="020B0604020202020204" pitchFamily="34" charset="0"/>
              </a:rPr>
              <a:t>Macdonald-dal</a:t>
            </a:r>
            <a:r>
              <a:rPr lang="hu-HU" b="1" dirty="0" smtClean="0">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osztott meg</a:t>
            </a:r>
            <a:r>
              <a:rPr lang="hu-HU" b="1" dirty="0" smtClean="0">
                <a:latin typeface="Arial" panose="020B0604020202020204" pitchFamily="34" charset="0"/>
                <a:cs typeface="Arial" panose="020B0604020202020204" pitchFamily="34" charset="0"/>
              </a:rPr>
              <a:t>.</a:t>
            </a:r>
          </a:p>
          <a:p>
            <a:r>
              <a:rPr lang="hu-HU" b="1" dirty="0" smtClean="0">
                <a:latin typeface="Arial" panose="020B0604020202020204" pitchFamily="34" charset="0"/>
                <a:cs typeface="Arial" panose="020B0604020202020204" pitchFamily="34" charset="0"/>
              </a:rPr>
              <a:t>Elegánsan </a:t>
            </a:r>
            <a:r>
              <a:rPr lang="hu-HU" b="1" dirty="0">
                <a:latin typeface="Arial" panose="020B0604020202020204" pitchFamily="34" charset="0"/>
                <a:cs typeface="Arial" panose="020B0604020202020204" pitchFamily="34" charset="0"/>
              </a:rPr>
              <a:t>kombinálta az íveket és egyenes vonalakat, de visszafogottan, díszítettség és pompa nélkül. </a:t>
            </a:r>
          </a:p>
        </p:txBody>
      </p:sp>
    </p:spTree>
    <p:extLst>
      <p:ext uri="{BB962C8B-B14F-4D97-AF65-F5344CB8AC3E}">
        <p14:creationId xmlns:p14="http://schemas.microsoft.com/office/powerpoint/2010/main" val="1775836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188640"/>
            <a:ext cx="8640960" cy="1231106"/>
          </a:xfrm>
          <a:prstGeom prst="rect">
            <a:avLst/>
          </a:prstGeom>
        </p:spPr>
        <p:txBody>
          <a:bodyPr wrap="square">
            <a:spAutoFit/>
          </a:bodyPr>
          <a:lstStyle/>
          <a:p>
            <a:r>
              <a:rPr lang="hu-HU" sz="2000" b="1" dirty="0">
                <a:solidFill>
                  <a:srgbClr val="FF0000"/>
                </a:solidFill>
                <a:latin typeface="Arial" panose="020B0604020202020204" pitchFamily="34" charset="0"/>
                <a:cs typeface="Arial" panose="020B0604020202020204" pitchFamily="34" charset="0"/>
              </a:rPr>
              <a:t>Glasgow-i Művészeti Iskola </a:t>
            </a:r>
            <a:r>
              <a:rPr lang="hu-HU" b="1" dirty="0">
                <a:latin typeface="Arial" panose="020B0604020202020204" pitchFamily="34" charset="0"/>
                <a:cs typeface="Arial" panose="020B0604020202020204" pitchFamily="34" charset="0"/>
              </a:rPr>
              <a:t>(1899 és 1909) </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A </a:t>
            </a:r>
            <a:r>
              <a:rPr lang="hu-HU" b="1" dirty="0">
                <a:latin typeface="Arial" panose="020B0604020202020204" pitchFamily="34" charset="0"/>
                <a:cs typeface="Arial" panose="020B0604020202020204" pitchFamily="34" charset="0"/>
              </a:rPr>
              <a:t>két szakaszban épült, világhírű művészeti iskolát </a:t>
            </a:r>
            <a:r>
              <a:rPr lang="hu-HU" b="1" dirty="0">
                <a:solidFill>
                  <a:srgbClr val="00B050"/>
                </a:solidFill>
                <a:latin typeface="Arial" panose="020B0604020202020204" pitchFamily="34" charset="0"/>
                <a:cs typeface="Arial" panose="020B0604020202020204" pitchFamily="34" charset="0"/>
              </a:rPr>
              <a:t>Charles </a:t>
            </a:r>
            <a:r>
              <a:rPr lang="hu-HU" b="1" dirty="0" err="1">
                <a:solidFill>
                  <a:srgbClr val="00B050"/>
                </a:solidFill>
                <a:latin typeface="Arial" panose="020B0604020202020204" pitchFamily="34" charset="0"/>
                <a:cs typeface="Arial" panose="020B0604020202020204" pitchFamily="34" charset="0"/>
              </a:rPr>
              <a:t>Rennie</a:t>
            </a:r>
            <a:r>
              <a:rPr lang="hu-HU" b="1" dirty="0">
                <a:solidFill>
                  <a:srgbClr val="00B050"/>
                </a:solidFill>
                <a:latin typeface="Arial" panose="020B0604020202020204" pitchFamily="34" charset="0"/>
                <a:cs typeface="Arial" panose="020B0604020202020204" pitchFamily="34" charset="0"/>
              </a:rPr>
              <a:t> </a:t>
            </a:r>
            <a:r>
              <a:rPr lang="hu-HU" b="1" dirty="0" err="1">
                <a:solidFill>
                  <a:srgbClr val="00B050"/>
                </a:solidFill>
                <a:latin typeface="Arial" panose="020B0604020202020204" pitchFamily="34" charset="0"/>
                <a:cs typeface="Arial" panose="020B0604020202020204" pitchFamily="34" charset="0"/>
              </a:rPr>
              <a:t>Mackintosh</a:t>
            </a:r>
            <a:r>
              <a:rPr lang="hu-HU" b="1" dirty="0">
                <a:solidFill>
                  <a:srgbClr val="00B05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legnagyobb építészeti teljesítményének tekintik</a:t>
            </a:r>
            <a:r>
              <a:rPr lang="hu-HU" b="1" dirty="0" smtClean="0">
                <a:latin typeface="Arial" panose="020B0604020202020204" pitchFamily="34" charset="0"/>
                <a:cs typeface="Arial" panose="020B0604020202020204" pitchFamily="34" charset="0"/>
              </a:rPr>
              <a:t>.</a:t>
            </a:r>
          </a:p>
          <a:p>
            <a:r>
              <a:rPr lang="hu-HU" b="1" dirty="0" smtClean="0">
                <a:latin typeface="Arial" panose="020B0604020202020204" pitchFamily="34" charset="0"/>
                <a:cs typeface="Arial" panose="020B0604020202020204" pitchFamily="34" charset="0"/>
              </a:rPr>
              <a:t>2014-ben és 2018-ban tűzvész , teljes újjáépítés 2030-ra.</a:t>
            </a:r>
            <a:endParaRPr lang="hu-HU" b="1" dirty="0">
              <a:latin typeface="Arial" panose="020B0604020202020204" pitchFamily="34" charset="0"/>
              <a:cs typeface="Arial" panose="020B0604020202020204" pitchFamily="34" charset="0"/>
            </a:endParaRPr>
          </a:p>
        </p:txBody>
      </p:sp>
      <p:pic>
        <p:nvPicPr>
          <p:cNvPr id="18436" name="Picture 4" descr="Fájl:'Glasgow School of Art' JBU 0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11761" y="1561834"/>
            <a:ext cx="6732238" cy="5364752"/>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323528" y="1593016"/>
            <a:ext cx="1944216" cy="2862322"/>
          </a:xfrm>
          <a:prstGeom prst="rect">
            <a:avLst/>
          </a:prstGeom>
          <a:noFill/>
        </p:spPr>
        <p:txBody>
          <a:bodyPr wrap="square" rtlCol="0">
            <a:spAutoFit/>
          </a:bodyPr>
          <a:lstStyle/>
          <a:p>
            <a:r>
              <a:rPr lang="hu-HU" b="1" dirty="0" smtClean="0">
                <a:latin typeface="Arial" panose="020B0604020202020204" pitchFamily="34" charset="0"/>
                <a:cs typeface="Arial" panose="020B0604020202020204" pitchFamily="34" charset="0"/>
              </a:rPr>
              <a:t>A </a:t>
            </a:r>
            <a:r>
              <a:rPr lang="hu-HU" b="1" dirty="0">
                <a:latin typeface="Arial" panose="020B0604020202020204" pitchFamily="34" charset="0"/>
                <a:cs typeface="Arial" panose="020B0604020202020204" pitchFamily="34" charset="0"/>
              </a:rPr>
              <a:t>geometriai formákra, a függőleges vonalakra és az organikus, növényi ihletésű kovácsoltvas részletekre összpontosított</a:t>
            </a:r>
            <a:r>
              <a:rPr lang="hu-HU" dirty="0"/>
              <a:t>.</a:t>
            </a:r>
          </a:p>
        </p:txBody>
      </p:sp>
    </p:spTree>
    <p:extLst>
      <p:ext uri="{BB962C8B-B14F-4D97-AF65-F5344CB8AC3E}">
        <p14:creationId xmlns:p14="http://schemas.microsoft.com/office/powerpoint/2010/main" val="362582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ájl:'Glasgow School of Art' JBU 02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991" y="16895"/>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06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ájl:A Glasgow-i Művészeti Iskola épületei - geograph.org.uk - 54870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35"/>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065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Egy nagy, fehér épület, amelyhez széles ösvények vezetnek"/>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8520" y="1144924"/>
            <a:ext cx="9252520" cy="5713077"/>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251520" y="260649"/>
            <a:ext cx="8784976" cy="1477328"/>
          </a:xfrm>
          <a:prstGeom prst="rect">
            <a:avLst/>
          </a:prstGeom>
        </p:spPr>
        <p:txBody>
          <a:bodyPr wrap="square">
            <a:spAutoFit/>
          </a:bodyPr>
          <a:lstStyle/>
          <a:p>
            <a:r>
              <a:rPr lang="hu-HU" b="1" dirty="0">
                <a:solidFill>
                  <a:srgbClr val="FF0000"/>
                </a:solidFill>
                <a:latin typeface="Arial" panose="020B0604020202020204" pitchFamily="34" charset="0"/>
                <a:cs typeface="Arial" panose="020B0604020202020204" pitchFamily="34" charset="0"/>
              </a:rPr>
              <a:t>The Hill House, </a:t>
            </a:r>
            <a:r>
              <a:rPr lang="hu-HU" b="1" dirty="0" err="1">
                <a:solidFill>
                  <a:srgbClr val="FF0000"/>
                </a:solidFill>
                <a:latin typeface="Arial" panose="020B0604020202020204" pitchFamily="34" charset="0"/>
                <a:cs typeface="Arial" panose="020B0604020202020204" pitchFamily="34" charset="0"/>
              </a:rPr>
              <a:t>Helensburgh</a:t>
            </a:r>
            <a:r>
              <a:rPr lang="hu-HU" b="1" dirty="0">
                <a:solidFill>
                  <a:srgbClr val="FF000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(1904) – A glasgow-i könyvkiadó, Walter </a:t>
            </a:r>
            <a:r>
              <a:rPr lang="hu-HU" b="1" dirty="0" err="1">
                <a:latin typeface="Arial" panose="020B0604020202020204" pitchFamily="34" charset="0"/>
                <a:cs typeface="Arial" panose="020B0604020202020204" pitchFamily="34" charset="0"/>
              </a:rPr>
              <a:t>Blackie</a:t>
            </a:r>
            <a:r>
              <a:rPr lang="hu-HU" b="1" dirty="0">
                <a:latin typeface="Arial" panose="020B0604020202020204" pitchFamily="34" charset="0"/>
                <a:cs typeface="Arial" panose="020B0604020202020204" pitchFamily="34" charset="0"/>
              </a:rPr>
              <a:t> számára tervezett ház </a:t>
            </a:r>
            <a:r>
              <a:rPr lang="hu-HU" b="1" dirty="0">
                <a:solidFill>
                  <a:srgbClr val="00B050"/>
                </a:solidFill>
                <a:latin typeface="Arial" panose="020B0604020202020204" pitchFamily="34" charset="0"/>
                <a:cs typeface="Arial" panose="020B0604020202020204" pitchFamily="34" charset="0"/>
              </a:rPr>
              <a:t>Charles </a:t>
            </a:r>
            <a:r>
              <a:rPr lang="hu-HU" b="1" dirty="0" err="1">
                <a:solidFill>
                  <a:srgbClr val="00B050"/>
                </a:solidFill>
                <a:latin typeface="Arial" panose="020B0604020202020204" pitchFamily="34" charset="0"/>
                <a:cs typeface="Arial" panose="020B0604020202020204" pitchFamily="34" charset="0"/>
              </a:rPr>
              <a:t>Rennie</a:t>
            </a:r>
            <a:r>
              <a:rPr lang="hu-HU" b="1" dirty="0">
                <a:solidFill>
                  <a:srgbClr val="00B050"/>
                </a:solidFill>
                <a:latin typeface="Arial" panose="020B0604020202020204" pitchFamily="34" charset="0"/>
                <a:cs typeface="Arial" panose="020B0604020202020204" pitchFamily="34" charset="0"/>
              </a:rPr>
              <a:t> </a:t>
            </a:r>
            <a:r>
              <a:rPr lang="hu-HU" b="1" dirty="0" err="1">
                <a:solidFill>
                  <a:srgbClr val="00B050"/>
                </a:solidFill>
                <a:latin typeface="Arial" panose="020B0604020202020204" pitchFamily="34" charset="0"/>
                <a:cs typeface="Arial" panose="020B0604020202020204" pitchFamily="34" charset="0"/>
              </a:rPr>
              <a:t>Mackintosh</a:t>
            </a:r>
            <a:r>
              <a:rPr lang="hu-HU" b="1" dirty="0">
                <a:solidFill>
                  <a:srgbClr val="00B05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otthoni alkotásainak legszebb példája</a:t>
            </a:r>
            <a:r>
              <a:rPr lang="hu-HU" b="1" dirty="0" smtClean="0">
                <a:latin typeface="Arial" panose="020B0604020202020204" pitchFamily="34" charset="0"/>
                <a:cs typeface="Arial" panose="020B0604020202020204" pitchFamily="34" charset="0"/>
              </a:rPr>
              <a:t>.</a:t>
            </a:r>
            <a:r>
              <a:rPr lang="hu-HU" b="1" dirty="0">
                <a:latin typeface="Arial" panose="020B0604020202020204" pitchFamily="34" charset="0"/>
                <a:cs typeface="Arial" panose="020B0604020202020204" pitchFamily="34" charset="0"/>
              </a:rPr>
              <a:t> Korlátozott a külső díszítés, és </a:t>
            </a:r>
            <a:r>
              <a:rPr lang="hu-HU" b="1" dirty="0" err="1">
                <a:latin typeface="Arial" panose="020B0604020202020204" pitchFamily="34" charset="0"/>
                <a:cs typeface="Arial" panose="020B0604020202020204" pitchFamily="34" charset="0"/>
              </a:rPr>
              <a:t>Mackintosh</a:t>
            </a:r>
            <a:r>
              <a:rPr lang="hu-HU" b="1" dirty="0">
                <a:latin typeface="Arial" panose="020B0604020202020204" pitchFamily="34" charset="0"/>
                <a:cs typeface="Arial" panose="020B0604020202020204" pitchFamily="34" charset="0"/>
              </a:rPr>
              <a:t> játékosan </a:t>
            </a:r>
            <a:r>
              <a:rPr lang="hu-HU" b="1" dirty="0">
                <a:solidFill>
                  <a:schemeClr val="bg1"/>
                </a:solidFill>
                <a:latin typeface="Arial" panose="020B0604020202020204" pitchFamily="34" charset="0"/>
                <a:cs typeface="Arial" panose="020B0604020202020204" pitchFamily="34" charset="0"/>
              </a:rPr>
              <a:t>eltúlozta a geometriai formákat, azt a benyomást keltve, hogy a belső terek készen állnak a kitörésre</a:t>
            </a:r>
            <a:r>
              <a:rPr lang="hu-HU" b="1" dirty="0">
                <a:latin typeface="Arial" panose="020B0604020202020204" pitchFamily="34" charset="0"/>
                <a:cs typeface="Arial" panose="020B0604020202020204" pitchFamily="34" charset="0"/>
              </a:rPr>
              <a:t>.</a:t>
            </a:r>
          </a:p>
        </p:txBody>
      </p:sp>
      <p:sp>
        <p:nvSpPr>
          <p:cNvPr id="3" name="AutoShape 2" descr="Fot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Tree>
    <p:extLst>
      <p:ext uri="{BB962C8B-B14F-4D97-AF65-F5344CB8AC3E}">
        <p14:creationId xmlns:p14="http://schemas.microsoft.com/office/powerpoint/2010/main" val="617674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gy szoba díszes szőnyeggel és egy kis, faragott faasztallal"/>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801" y="1164268"/>
            <a:ext cx="9171801" cy="5693731"/>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79512" y="116633"/>
            <a:ext cx="8856984" cy="923330"/>
          </a:xfrm>
          <a:prstGeom prst="rect">
            <a:avLst/>
          </a:prstGeom>
        </p:spPr>
        <p:txBody>
          <a:bodyPr wrap="square">
            <a:spAutoFit/>
          </a:bodyPr>
          <a:lstStyle/>
          <a:p>
            <a:pPr fontAlgn="base"/>
            <a:r>
              <a:rPr lang="hu-HU" b="1" dirty="0">
                <a:latin typeface="Arial" panose="020B0604020202020204" pitchFamily="34" charset="0"/>
                <a:cs typeface="Arial" panose="020B0604020202020204" pitchFamily="34" charset="0"/>
              </a:rPr>
              <a:t>A Hill House belső terének egyik legteátrálisabb aspektusa a világos és sötét terek közötti váltás. A fő folyosót sötét fa lambéria keretezi, és alacsonyabb szinten található, mint a feltűnő és világos krémszínű szalon, amelybe vezet</a:t>
            </a:r>
            <a:r>
              <a:rPr lang="hu-HU" b="1" dirty="0" smtClean="0">
                <a:latin typeface="Arial" panose="020B0604020202020204" pitchFamily="34" charset="0"/>
                <a:cs typeface="Arial" panose="020B0604020202020204" pitchFamily="34" charset="0"/>
              </a:rPr>
              <a:t>.</a:t>
            </a:r>
            <a:endParaRPr lang="hu-HU" b="1" dirty="0">
              <a:latin typeface="Arial" panose="020B0604020202020204" pitchFamily="34" charset="0"/>
              <a:cs typeface="Arial" panose="020B0604020202020204" pitchFamily="34" charset="0"/>
            </a:endParaRPr>
          </a:p>
        </p:txBody>
      </p:sp>
      <p:sp>
        <p:nvSpPr>
          <p:cNvPr id="3" name="Téglalap 2"/>
          <p:cNvSpPr/>
          <p:nvPr/>
        </p:nvSpPr>
        <p:spPr>
          <a:xfrm>
            <a:off x="0" y="5103674"/>
            <a:ext cx="4572000" cy="1754326"/>
          </a:xfrm>
          <a:prstGeom prst="rect">
            <a:avLst/>
          </a:prstGeom>
        </p:spPr>
        <p:txBody>
          <a:bodyPr>
            <a:spAutoFit/>
          </a:bodyPr>
          <a:lstStyle/>
          <a:p>
            <a:pPr fontAlgn="base"/>
            <a:r>
              <a:rPr lang="hu-HU" b="1" dirty="0">
                <a:latin typeface="Arial" panose="020B0604020202020204" pitchFamily="34" charset="0"/>
                <a:cs typeface="Arial" panose="020B0604020202020204" pitchFamily="34" charset="0"/>
              </a:rPr>
              <a:t>Az </a:t>
            </a:r>
            <a:r>
              <a:rPr lang="hu-HU" b="1" dirty="0" err="1">
                <a:latin typeface="Arial" panose="020B0604020202020204" pitchFamily="34" charset="0"/>
                <a:cs typeface="Arial" panose="020B0604020202020204" pitchFamily="34" charset="0"/>
              </a:rPr>
              <a:t>edward-korabeli</a:t>
            </a:r>
            <a:r>
              <a:rPr lang="hu-HU" b="1" dirty="0">
                <a:latin typeface="Arial" panose="020B0604020202020204" pitchFamily="34" charset="0"/>
                <a:cs typeface="Arial" panose="020B0604020202020204" pitchFamily="34" charset="0"/>
              </a:rPr>
              <a:t> Arts and </a:t>
            </a:r>
            <a:r>
              <a:rPr lang="hu-HU" b="1" dirty="0" err="1">
                <a:latin typeface="Arial" panose="020B0604020202020204" pitchFamily="34" charset="0"/>
                <a:cs typeface="Arial" panose="020B0604020202020204" pitchFamily="34" charset="0"/>
              </a:rPr>
              <a:t>Crafts</a:t>
            </a:r>
            <a:r>
              <a:rPr lang="hu-HU" b="1" dirty="0">
                <a:latin typeface="Arial" panose="020B0604020202020204" pitchFamily="34" charset="0"/>
                <a:cs typeface="Arial" panose="020B0604020202020204" pitchFamily="34" charset="0"/>
              </a:rPr>
              <a:t> mozgalom elutasította a gyárakban előállított, tömegtermelt, gépi úton előállított árukat. Ehelyett a hagyományos kézművességet és eszméket ünnepelte.</a:t>
            </a:r>
          </a:p>
        </p:txBody>
      </p:sp>
    </p:spTree>
    <p:extLst>
      <p:ext uri="{BB962C8B-B14F-4D97-AF65-F5344CB8AC3E}">
        <p14:creationId xmlns:p14="http://schemas.microsoft.com/office/powerpoint/2010/main" val="2172428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gy asztal két székkel egy nagy ablak előtt. Az ablaknál egy rózsákkal hímzett kárpitozással kárpitozott ablakülés található."/>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251" y="710752"/>
            <a:ext cx="9237915" cy="6165304"/>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07504" y="110587"/>
            <a:ext cx="8856984" cy="923330"/>
          </a:xfrm>
          <a:prstGeom prst="rect">
            <a:avLst/>
          </a:prstGeom>
        </p:spPr>
        <p:txBody>
          <a:bodyPr wrap="square">
            <a:spAutoFit/>
          </a:bodyPr>
          <a:lstStyle/>
          <a:p>
            <a:r>
              <a:rPr lang="hu-HU" b="1" dirty="0">
                <a:latin typeface="Arial" panose="020B0604020202020204" pitchFamily="34" charset="0"/>
                <a:cs typeface="Arial" panose="020B0604020202020204" pitchFamily="34" charset="0"/>
              </a:rPr>
              <a:t>A finoman kidolgozott bútorokat, a pasztellszíneket és a gondosan összehangolt tereket ugyanolyan komolysággal kezelik, mint az épület általános építészeti formáját.</a:t>
            </a:r>
          </a:p>
        </p:txBody>
      </p:sp>
    </p:spTree>
    <p:extLst>
      <p:ext uri="{BB962C8B-B14F-4D97-AF65-F5344CB8AC3E}">
        <p14:creationId xmlns:p14="http://schemas.microsoft.com/office/powerpoint/2010/main" val="23711390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gy fehér karosszék egy fehér mozaik kandalló mellet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39262"/>
            <a:ext cx="9230544" cy="6160385"/>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54268" y="92931"/>
            <a:ext cx="8910219" cy="923330"/>
          </a:xfrm>
          <a:prstGeom prst="rect">
            <a:avLst/>
          </a:prstGeom>
        </p:spPr>
        <p:txBody>
          <a:bodyPr wrap="square">
            <a:spAutoFit/>
          </a:bodyPr>
          <a:lstStyle/>
          <a:p>
            <a:r>
              <a:rPr lang="hu-HU" b="1" dirty="0">
                <a:latin typeface="Arial" panose="020B0604020202020204" pitchFamily="34" charset="0"/>
                <a:cs typeface="Arial" panose="020B0604020202020204" pitchFamily="34" charset="0"/>
              </a:rPr>
              <a:t>Mind a kandalló, mind a környező polcok szinte teljes egészében beépítettek. Díszítő elemekkel, többek között kovácsoltvassal, mozaikokkal és üveggel gondosan díszítettek.</a:t>
            </a:r>
          </a:p>
        </p:txBody>
      </p:sp>
    </p:spTree>
    <p:extLst>
      <p:ext uri="{BB962C8B-B14F-4D97-AF65-F5344CB8AC3E}">
        <p14:creationId xmlns:p14="http://schemas.microsoft.com/office/powerpoint/2010/main" val="2081269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260648"/>
            <a:ext cx="8568952" cy="677108"/>
          </a:xfrm>
          <a:prstGeom prst="rect">
            <a:avLst/>
          </a:prstGeom>
        </p:spPr>
        <p:txBody>
          <a:bodyPr wrap="square">
            <a:spAutoFit/>
          </a:bodyPr>
          <a:lstStyle/>
          <a:p>
            <a:r>
              <a:rPr lang="hu-HU" sz="2000" b="1" dirty="0">
                <a:solidFill>
                  <a:srgbClr val="FF0000"/>
                </a:solidFill>
                <a:latin typeface="Arial" panose="020B0604020202020204" pitchFamily="34" charset="0"/>
                <a:cs typeface="Arial" panose="020B0604020202020204" pitchFamily="34" charset="0"/>
              </a:rPr>
              <a:t>Scotland Street </a:t>
            </a:r>
            <a:r>
              <a:rPr lang="hu-HU" sz="2000" b="1" dirty="0" err="1">
                <a:solidFill>
                  <a:srgbClr val="FF0000"/>
                </a:solidFill>
                <a:latin typeface="Arial" panose="020B0604020202020204" pitchFamily="34" charset="0"/>
                <a:cs typeface="Arial" panose="020B0604020202020204" pitchFamily="34" charset="0"/>
              </a:rPr>
              <a:t>School</a:t>
            </a:r>
            <a:r>
              <a:rPr lang="hu-HU" sz="2000" b="1" dirty="0">
                <a:solidFill>
                  <a:srgbClr val="FF000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(1906) – 1903 és 1906 között tervezték </a:t>
            </a:r>
            <a:r>
              <a:rPr lang="hu-HU" b="1" dirty="0" err="1">
                <a:solidFill>
                  <a:srgbClr val="00B050"/>
                </a:solidFill>
                <a:latin typeface="Arial" panose="020B0604020202020204" pitchFamily="34" charset="0"/>
                <a:cs typeface="Arial" panose="020B0604020202020204" pitchFamily="34" charset="0"/>
              </a:rPr>
              <a:t>Mackintosh</a:t>
            </a:r>
            <a:r>
              <a:rPr lang="hu-HU" b="1" dirty="0">
                <a:latin typeface="Arial" panose="020B0604020202020204" pitchFamily="34" charset="0"/>
                <a:cs typeface="Arial" panose="020B0604020202020204" pitchFamily="34" charset="0"/>
              </a:rPr>
              <a:t> utolsó jelentős megbízásaként </a:t>
            </a:r>
            <a:r>
              <a:rPr lang="hu-HU" b="1" dirty="0" err="1">
                <a:latin typeface="Arial" panose="020B0604020202020204" pitchFamily="34" charset="0"/>
                <a:cs typeface="Arial" panose="020B0604020202020204" pitchFamily="34" charset="0"/>
              </a:rPr>
              <a:t>Glasgow-ban</a:t>
            </a:r>
            <a:endParaRPr lang="hu-HU" b="1" dirty="0">
              <a:latin typeface="Arial" panose="020B0604020202020204" pitchFamily="34" charset="0"/>
              <a:cs typeface="Arial" panose="020B0604020202020204" pitchFamily="34" charset="0"/>
            </a:endParaRPr>
          </a:p>
        </p:txBody>
      </p:sp>
      <p:pic>
        <p:nvPicPr>
          <p:cNvPr id="17410" name="Picture 2" descr="Fájl:Wfm skót utc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39026" y="1169419"/>
            <a:ext cx="7620000"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506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10800000" flipV="1">
            <a:off x="860318" y="482189"/>
            <a:ext cx="7416825" cy="58169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dirty="0" smtClean="0">
                <a:ln>
                  <a:noFill/>
                </a:ln>
                <a:solidFill>
                  <a:srgbClr val="0A0A0A"/>
                </a:solidFill>
                <a:effectLst/>
              </a:rPr>
              <a:t>A századforduló építészetében az </a:t>
            </a:r>
            <a:r>
              <a:rPr kumimoji="0" lang="hu-HU" altLang="hu-HU" b="1" i="0" u="none" strike="noStrike" cap="none" normalizeH="0" baseline="0" dirty="0" smtClean="0">
                <a:ln>
                  <a:noFill/>
                </a:ln>
                <a:solidFill>
                  <a:srgbClr val="0A0A0A"/>
                </a:solidFill>
                <a:effectLst/>
              </a:rPr>
              <a:t>acél, a beton és az üveg</a:t>
            </a:r>
            <a:r>
              <a:rPr kumimoji="0" lang="hu-HU" altLang="hu-HU" b="0" i="0" u="none" strike="noStrike" cap="none" normalizeH="0" baseline="0" dirty="0" smtClean="0">
                <a:ln>
                  <a:noFill/>
                </a:ln>
                <a:solidFill>
                  <a:srgbClr val="0A0A0A"/>
                </a:solidFill>
                <a:effectLst/>
              </a:rPr>
              <a:t> együttes alkalmazása alapjaiban változtatta meg az épületek szerkezetét és esztétikáját, utat nyitva a historizmustól a modernizmus felé. Ez a három anyag tette lehetővé a teherhordó falak elhagyását, a terek kinyitását és az épületek magasságának növelését.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altLang="hu-H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b="1" i="0" u="none" strike="noStrike" cap="none" normalizeH="0" baseline="0" dirty="0" smtClean="0">
                <a:ln>
                  <a:noFill/>
                </a:ln>
                <a:solidFill>
                  <a:srgbClr val="0A0A0A"/>
                </a:solidFill>
                <a:effectLst/>
              </a:rPr>
              <a:t>Az anyagok forradalmi szerepe</a:t>
            </a:r>
            <a:endParaRPr kumimoji="0" lang="hu-HU" altLang="hu-H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b="0" i="0" u="none" strike="noStrike" cap="none" normalizeH="0" baseline="0" dirty="0" smtClean="0">
                <a:ln>
                  <a:noFill/>
                </a:ln>
                <a:solidFill>
                  <a:srgbClr val="0A0A0A"/>
                </a:solidFill>
                <a:effectLst/>
              </a:rPr>
              <a:t>Az ipari forradalom vívmányai az 1900-as évek elejére váltak az építészeti gondolkodás meghatározó elemeivé: </a:t>
            </a:r>
            <a:endParaRPr kumimoji="0" lang="hu-HU" altLang="hu-H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b="1" i="0" u="none" strike="noStrike" cap="none" normalizeH="0" baseline="0" dirty="0" smtClean="0">
                <a:ln>
                  <a:noFill/>
                </a:ln>
                <a:solidFill>
                  <a:srgbClr val="0A0A0A"/>
                </a:solidFill>
                <a:effectLst/>
              </a:rPr>
              <a:t>Acél:</a:t>
            </a:r>
            <a:r>
              <a:rPr kumimoji="0" lang="hu-HU" altLang="hu-HU" b="0" i="0" u="none" strike="noStrike" cap="none" normalizeH="0" baseline="0" dirty="0" smtClean="0">
                <a:ln>
                  <a:noFill/>
                </a:ln>
                <a:solidFill>
                  <a:srgbClr val="0A0A0A"/>
                </a:solidFill>
                <a:effectLst/>
              </a:rPr>
              <a:t> Az acélvázas szerkezetek megjelenésével a falak elvesztették teherhordó funkciójukat, így lehetővé vált a hatalmas üvegfelületek alkalmazása és a belső terek szabadabb alakítása.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b="1" i="0" u="none" strike="noStrike" cap="none" normalizeH="0" baseline="0" dirty="0" smtClean="0">
                <a:ln>
                  <a:noFill/>
                </a:ln>
                <a:solidFill>
                  <a:srgbClr val="0A0A0A"/>
                </a:solidFill>
                <a:effectLst/>
              </a:rPr>
              <a:t>Beton (vasbeton):</a:t>
            </a:r>
            <a:r>
              <a:rPr kumimoji="0" lang="hu-HU" altLang="hu-HU" b="0" i="0" u="none" strike="noStrike" cap="none" normalizeH="0" baseline="0" dirty="0" smtClean="0">
                <a:ln>
                  <a:noFill/>
                </a:ln>
                <a:solidFill>
                  <a:srgbClr val="0A0A0A"/>
                </a:solidFill>
                <a:effectLst/>
              </a:rPr>
              <a:t> A vasbeton 1900-as párizsi világkiállításon való bemutatkozása után gyorsan elterjedt. Ez az anyag biztosította az épületek szilárdságát és plaszticitását, lehetővé téve olyan formák megvalósítását, amelyeket kőből vagy fából nem lehetett volna kivitelezni.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b="1" i="0" u="none" strike="noStrike" cap="none" normalizeH="0" baseline="0" dirty="0" smtClean="0">
                <a:ln>
                  <a:noFill/>
                </a:ln>
                <a:solidFill>
                  <a:srgbClr val="0A0A0A"/>
                </a:solidFill>
                <a:effectLst/>
              </a:rPr>
              <a:t>Üveg:</a:t>
            </a:r>
            <a:r>
              <a:rPr kumimoji="0" lang="hu-HU" altLang="hu-HU" b="0" i="0" u="none" strike="noStrike" cap="none" normalizeH="0" baseline="0" dirty="0" smtClean="0">
                <a:ln>
                  <a:noFill/>
                </a:ln>
                <a:solidFill>
                  <a:srgbClr val="0A0A0A"/>
                </a:solidFill>
                <a:effectLst/>
              </a:rPr>
              <a:t> A technológia fejlődésével az üveg olcsóbbá és tisztábbá vált. Már nemcsak ablakként, hanem fényáteresztő tetőként vagy akár teljes homlokzatként is megjelent, elmossa a határt a kinti és benti tér között.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142339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travelwithintent.com/wp-content/uploads/2019/06/glasgowa730290920180211-1.jpg?w=8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785061"/>
            <a:ext cx="7620000"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79512" y="188641"/>
            <a:ext cx="8856984" cy="1477328"/>
          </a:xfrm>
          <a:prstGeom prst="rect">
            <a:avLst/>
          </a:prstGeom>
        </p:spPr>
        <p:txBody>
          <a:bodyPr wrap="square">
            <a:spAutoFit/>
          </a:bodyPr>
          <a:lstStyle/>
          <a:p>
            <a:r>
              <a:rPr lang="hu-HU" b="1" dirty="0">
                <a:latin typeface="Arial" panose="020B0604020202020204" pitchFamily="34" charset="0"/>
                <a:cs typeface="Arial" panose="020B0604020202020204" pitchFamily="34" charset="0"/>
              </a:rPr>
              <a:t>2018 nyarán, születésének 150. évfordulója alkalmából a </a:t>
            </a:r>
            <a:r>
              <a:rPr lang="hu-HU" b="1" dirty="0" err="1">
                <a:latin typeface="Arial" panose="020B0604020202020204" pitchFamily="34" charset="0"/>
                <a:cs typeface="Arial" panose="020B0604020202020204" pitchFamily="34" charset="0"/>
              </a:rPr>
              <a:t>Radisson</a:t>
            </a:r>
            <a:r>
              <a:rPr lang="hu-HU" b="1" dirty="0">
                <a:latin typeface="Arial" panose="020B0604020202020204" pitchFamily="34" charset="0"/>
                <a:cs typeface="Arial" panose="020B0604020202020204" pitchFamily="34" charset="0"/>
              </a:rPr>
              <a:t> Red szállodalánc egy falfestményt rendelt ajándékba </a:t>
            </a:r>
            <a:r>
              <a:rPr lang="hu-HU" b="1" dirty="0" err="1">
                <a:latin typeface="Arial" panose="020B0604020202020204" pitchFamily="34" charset="0"/>
                <a:cs typeface="Arial" panose="020B0604020202020204" pitchFamily="34" charset="0"/>
              </a:rPr>
              <a:t>Glasgow-nak</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Bobby</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McNamara</a:t>
            </a:r>
            <a:r>
              <a:rPr lang="hu-HU" b="1" dirty="0">
                <a:latin typeface="Arial" panose="020B0604020202020204" pitchFamily="34" charset="0"/>
                <a:cs typeface="Arial" panose="020B0604020202020204" pitchFamily="34" charset="0"/>
              </a:rPr>
              <a:t> utcai művész, </a:t>
            </a:r>
            <a:r>
              <a:rPr lang="hu-HU" b="1" dirty="0" err="1">
                <a:latin typeface="Arial" panose="020B0604020202020204" pitchFamily="34" charset="0"/>
                <a:cs typeface="Arial" panose="020B0604020202020204" pitchFamily="34" charset="0"/>
              </a:rPr>
              <a:t>Rogue-one</a:t>
            </a:r>
            <a:r>
              <a:rPr lang="hu-HU" b="1" dirty="0">
                <a:latin typeface="Arial" panose="020B0604020202020204" pitchFamily="34" charset="0"/>
                <a:cs typeface="Arial" panose="020B0604020202020204" pitchFamily="34" charset="0"/>
              </a:rPr>
              <a:t> néven, és Ali Smith az Art </a:t>
            </a:r>
            <a:r>
              <a:rPr lang="hu-HU" b="1" dirty="0" err="1">
                <a:latin typeface="Arial" panose="020B0604020202020204" pitchFamily="34" charset="0"/>
                <a:cs typeface="Arial" panose="020B0604020202020204" pitchFamily="34" charset="0"/>
              </a:rPr>
              <a:t>Pistol</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Projects-től</a:t>
            </a:r>
            <a:r>
              <a:rPr lang="hu-HU" b="1" dirty="0">
                <a:latin typeface="Arial" panose="020B0604020202020204" pitchFamily="34" charset="0"/>
                <a:cs typeface="Arial" panose="020B0604020202020204" pitchFamily="34" charset="0"/>
              </a:rPr>
              <a:t> egy lenyűgöző, 18 x 12 méteres alkotást készített, amelyen </a:t>
            </a:r>
            <a:r>
              <a:rPr lang="hu-HU" b="1" dirty="0" err="1">
                <a:latin typeface="Arial" panose="020B0604020202020204" pitchFamily="34" charset="0"/>
                <a:cs typeface="Arial" panose="020B0604020202020204" pitchFamily="34" charset="0"/>
              </a:rPr>
              <a:t>Mackintosh</a:t>
            </a:r>
            <a:r>
              <a:rPr lang="hu-HU" b="1" dirty="0">
                <a:latin typeface="Arial" panose="020B0604020202020204" pitchFamily="34" charset="0"/>
                <a:cs typeface="Arial" panose="020B0604020202020204" pitchFamily="34" charset="0"/>
              </a:rPr>
              <a:t> közkedvelt vörös rózsája, valamint a férfi élethű portréja látható.</a:t>
            </a:r>
          </a:p>
        </p:txBody>
      </p:sp>
    </p:spTree>
    <p:extLst>
      <p:ext uri="{BB962C8B-B14F-4D97-AF65-F5344CB8AC3E}">
        <p14:creationId xmlns:p14="http://schemas.microsoft.com/office/powerpoint/2010/main" val="1837297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07504" y="109625"/>
            <a:ext cx="8928992" cy="646331"/>
          </a:xfrm>
          <a:prstGeom prst="rect">
            <a:avLst/>
          </a:prstGeom>
        </p:spPr>
        <p:txBody>
          <a:bodyPr wrap="square">
            <a:spAutoFit/>
          </a:bodyPr>
          <a:lstStyle/>
          <a:p>
            <a:r>
              <a:rPr lang="hu-HU" b="1" dirty="0" err="1">
                <a:solidFill>
                  <a:srgbClr val="00B050"/>
                </a:solidFill>
                <a:latin typeface="Arial" panose="020B0604020202020204" pitchFamily="34" charset="0"/>
                <a:cs typeface="Arial" panose="020B0604020202020204" pitchFamily="34" charset="0"/>
              </a:rPr>
              <a:t>Mackintosh</a:t>
            </a:r>
            <a:r>
              <a:rPr lang="hu-HU" b="1" dirty="0">
                <a:latin typeface="Arial" panose="020B0604020202020204" pitchFamily="34" charset="0"/>
                <a:cs typeface="Arial" panose="020B0604020202020204" pitchFamily="34" charset="0"/>
              </a:rPr>
              <a:t> amellett, hogy fantasztikus építész és belsőépítész volt később virágfestővé vált, hasonlóan a modernista </a:t>
            </a:r>
            <a:r>
              <a:rPr lang="hu-HU" b="1" dirty="0" err="1">
                <a:latin typeface="Arial" panose="020B0604020202020204" pitchFamily="34" charset="0"/>
                <a:cs typeface="Arial" panose="020B0604020202020204" pitchFamily="34" charset="0"/>
              </a:rPr>
              <a:t>Piet</a:t>
            </a:r>
            <a:r>
              <a:rPr lang="hu-HU" b="1" dirty="0">
                <a:latin typeface="Arial" panose="020B0604020202020204" pitchFamily="34" charset="0"/>
                <a:cs typeface="Arial" panose="020B0604020202020204" pitchFamily="34" charset="0"/>
              </a:rPr>
              <a:t> </a:t>
            </a:r>
            <a:r>
              <a:rPr lang="hu-HU" b="1" dirty="0" err="1" smtClean="0">
                <a:latin typeface="Arial" panose="020B0604020202020204" pitchFamily="34" charset="0"/>
                <a:cs typeface="Arial" panose="020B0604020202020204" pitchFamily="34" charset="0"/>
              </a:rPr>
              <a:t>Mondrianhoz</a:t>
            </a:r>
            <a:r>
              <a:rPr lang="hu-HU" b="1" dirty="0" smtClean="0">
                <a:latin typeface="Arial" panose="020B0604020202020204" pitchFamily="34" charset="0"/>
                <a:cs typeface="Arial" panose="020B0604020202020204" pitchFamily="34" charset="0"/>
              </a:rPr>
              <a:t>.</a:t>
            </a:r>
            <a:endParaRPr lang="hu-HU" b="1" dirty="0">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3549"/>
          <a:stretch/>
        </p:blipFill>
        <p:spPr bwMode="auto">
          <a:xfrm>
            <a:off x="-22286" y="709789"/>
            <a:ext cx="9274805" cy="6148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7428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603286"/>
            <a:ext cx="8784976" cy="646331"/>
          </a:xfrm>
          <a:prstGeom prst="rect">
            <a:avLst/>
          </a:prstGeom>
        </p:spPr>
        <p:txBody>
          <a:bodyPr wrap="square">
            <a:spAutoFit/>
          </a:bodyPr>
          <a:lstStyle/>
          <a:p>
            <a:r>
              <a:rPr lang="hu-HU" b="1" dirty="0">
                <a:latin typeface="Arial" panose="020B0604020202020204" pitchFamily="34" charset="0"/>
                <a:cs typeface="Arial" panose="020B0604020202020204" pitchFamily="34" charset="0"/>
              </a:rPr>
              <a:t>Habár az utókor elsősorban mint építészt ismeri el, festményei és grafikái komoly hatással voltak Gustav Klimt művészetére.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844824"/>
            <a:ext cx="9169512" cy="497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547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260648"/>
            <a:ext cx="8640960" cy="5663089"/>
          </a:xfrm>
          <a:prstGeom prst="rect">
            <a:avLst/>
          </a:prstGeom>
        </p:spPr>
        <p:txBody>
          <a:bodyPr wrap="square">
            <a:spAutoFit/>
          </a:bodyPr>
          <a:lstStyle/>
          <a:p>
            <a:r>
              <a:rPr lang="hu-HU" b="1" dirty="0" smtClean="0">
                <a:latin typeface="Arial" panose="020B0604020202020204" pitchFamily="34" charset="0"/>
                <a:cs typeface="Arial" panose="020B0604020202020204" pitchFamily="34" charset="0"/>
              </a:rPr>
              <a:t>Belga:</a:t>
            </a:r>
          </a:p>
          <a:p>
            <a:r>
              <a:rPr lang="hu-HU" b="1" dirty="0">
                <a:solidFill>
                  <a:srgbClr val="00B050"/>
                </a:solidFill>
                <a:latin typeface="Arial" panose="020B0604020202020204" pitchFamily="34" charset="0"/>
                <a:cs typeface="Arial" panose="020B0604020202020204" pitchFamily="34" charset="0"/>
              </a:rPr>
              <a:t>Henry van de </a:t>
            </a:r>
            <a:r>
              <a:rPr lang="hu-HU" b="1" dirty="0" err="1">
                <a:solidFill>
                  <a:srgbClr val="00B050"/>
                </a:solidFill>
                <a:latin typeface="Arial" panose="020B0604020202020204" pitchFamily="34" charset="0"/>
                <a:cs typeface="Arial" panose="020B0604020202020204" pitchFamily="34" charset="0"/>
              </a:rPr>
              <a:t>Velde</a:t>
            </a:r>
            <a:r>
              <a:rPr lang="hu-HU" b="1" dirty="0">
                <a:solidFill>
                  <a:srgbClr val="00B050"/>
                </a:solidFill>
                <a:latin typeface="Arial" panose="020B0604020202020204" pitchFamily="34" charset="0"/>
                <a:cs typeface="Arial" panose="020B0604020202020204" pitchFamily="34" charset="0"/>
              </a:rPr>
              <a:t> </a:t>
            </a:r>
            <a:r>
              <a:rPr lang="hu-HU" sz="1200" b="1" dirty="0">
                <a:latin typeface="Arial" panose="020B0604020202020204" pitchFamily="34" charset="0"/>
                <a:cs typeface="Arial" panose="020B0604020202020204" pitchFamily="34" charset="0"/>
              </a:rPr>
              <a:t>(1863-1957)</a:t>
            </a:r>
            <a:endParaRPr lang="hu-HU" b="1" dirty="0" smtClean="0">
              <a:latin typeface="Arial" panose="020B0604020202020204" pitchFamily="34" charset="0"/>
              <a:cs typeface="Arial" panose="020B0604020202020204" pitchFamily="34" charset="0"/>
            </a:endParaRPr>
          </a:p>
          <a:p>
            <a:endParaRPr lang="hu-HU" b="1" dirty="0" smtClean="0">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Pályafutását festőként kezdte, de hamar az iparművészet és az építészet felé fordult. Vallotta, hogy a művészetnek az élet minden területét át kell hatnia (</a:t>
            </a:r>
            <a:r>
              <a:rPr lang="hu-HU" b="1" dirty="0" err="1">
                <a:latin typeface="Arial" panose="020B0604020202020204" pitchFamily="34" charset="0"/>
                <a:cs typeface="Arial" panose="020B0604020202020204" pitchFamily="34" charset="0"/>
              </a:rPr>
              <a:t>Gesamtkunstwerk</a:t>
            </a:r>
            <a:r>
              <a:rPr lang="hu-HU" b="1" dirty="0">
                <a:latin typeface="Arial" panose="020B0604020202020204" pitchFamily="34" charset="0"/>
                <a:cs typeface="Arial" panose="020B0604020202020204" pitchFamily="34" charset="0"/>
              </a:rPr>
              <a:t>), így épületeihez maga tervezte a bútorokat, tapétákat, sőt még az evőeszközöket is.</a:t>
            </a:r>
            <a:endParaRPr lang="hu-HU" b="1" dirty="0" smtClean="0">
              <a:latin typeface="Arial" panose="020B0604020202020204" pitchFamily="34" charset="0"/>
              <a:cs typeface="Arial" panose="020B0604020202020204" pitchFamily="34" charset="0"/>
            </a:endParaRPr>
          </a:p>
          <a:p>
            <a:endParaRPr lang="hu-HU" b="1" dirty="0">
              <a:latin typeface="Arial" panose="020B0604020202020204" pitchFamily="34" charset="0"/>
              <a:cs typeface="Arial" panose="020B0604020202020204" pitchFamily="34" charset="0"/>
            </a:endParaRPr>
          </a:p>
          <a:p>
            <a:endParaRPr lang="hu-HU" b="1" dirty="0" smtClean="0">
              <a:latin typeface="Arial" panose="020B0604020202020204" pitchFamily="34" charset="0"/>
              <a:cs typeface="Arial" panose="020B0604020202020204" pitchFamily="34" charset="0"/>
            </a:endParaRPr>
          </a:p>
          <a:p>
            <a:endParaRPr lang="hu-HU" b="1" dirty="0">
              <a:latin typeface="Arial" panose="020B0604020202020204" pitchFamily="34" charset="0"/>
              <a:cs typeface="Arial" panose="020B0604020202020204" pitchFamily="34" charset="0"/>
            </a:endParaRPr>
          </a:p>
          <a:p>
            <a:r>
              <a:rPr lang="hu-HU" sz="2000" b="1" dirty="0" smtClean="0">
                <a:solidFill>
                  <a:srgbClr val="FF0000"/>
                </a:solidFill>
                <a:latin typeface="Arial" panose="020B0604020202020204" pitchFamily="34" charset="0"/>
                <a:cs typeface="Arial" panose="020B0604020202020204" pitchFamily="34" charset="0"/>
              </a:rPr>
              <a:t>Villa </a:t>
            </a:r>
            <a:r>
              <a:rPr lang="hu-HU" sz="2000" b="1" dirty="0" err="1">
                <a:solidFill>
                  <a:srgbClr val="FF0000"/>
                </a:solidFill>
                <a:latin typeface="Arial" panose="020B0604020202020204" pitchFamily="34" charset="0"/>
                <a:cs typeface="Arial" panose="020B0604020202020204" pitchFamily="34" charset="0"/>
              </a:rPr>
              <a:t>Bloemenwerf</a:t>
            </a:r>
            <a:r>
              <a:rPr lang="hu-HU" b="1" dirty="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 </a:t>
            </a:r>
          </a:p>
          <a:p>
            <a:r>
              <a:rPr lang="hu-HU" b="1" dirty="0" smtClean="0">
                <a:latin typeface="Arial" panose="020B0604020202020204" pitchFamily="34" charset="0"/>
                <a:cs typeface="Arial" panose="020B0604020202020204" pitchFamily="34" charset="0"/>
              </a:rPr>
              <a:t>(1895-1896)</a:t>
            </a:r>
          </a:p>
          <a:p>
            <a:r>
              <a:rPr lang="hu-HU" b="1" dirty="0" smtClean="0">
                <a:latin typeface="Arial" panose="020B0604020202020204" pitchFamily="34" charset="0"/>
                <a:cs typeface="Arial" panose="020B0604020202020204" pitchFamily="34" charset="0"/>
              </a:rPr>
              <a:t>Saját lakóháza:</a:t>
            </a:r>
          </a:p>
          <a:p>
            <a:r>
              <a:rPr lang="hu-HU" b="1" dirty="0" smtClean="0">
                <a:latin typeface="Arial" panose="020B0604020202020204" pitchFamily="34" charset="0"/>
                <a:cs typeface="Arial" panose="020B0604020202020204" pitchFamily="34" charset="0"/>
              </a:rPr>
              <a:t>Brüsszel(</a:t>
            </a:r>
            <a:r>
              <a:rPr lang="hu-HU" b="1" dirty="0" err="1" smtClean="0">
                <a:latin typeface="Arial" panose="020B0604020202020204" pitchFamily="34" charset="0"/>
                <a:cs typeface="Arial" panose="020B0604020202020204" pitchFamily="34" charset="0"/>
              </a:rPr>
              <a:t>Uccle</a:t>
            </a:r>
            <a:r>
              <a:rPr lang="hu-HU" b="1" dirty="0" smtClean="0">
                <a:latin typeface="Arial" panose="020B0604020202020204" pitchFamily="34" charset="0"/>
                <a:cs typeface="Arial" panose="020B0604020202020204" pitchFamily="34" charset="0"/>
              </a:rPr>
              <a:t>)</a:t>
            </a:r>
          </a:p>
          <a:p>
            <a:r>
              <a:rPr lang="hu-HU" b="1" dirty="0" smtClean="0">
                <a:latin typeface="Arial" panose="020B0604020202020204" pitchFamily="34" charset="0"/>
                <a:cs typeface="Arial" panose="020B0604020202020204" pitchFamily="34" charset="0"/>
              </a:rPr>
              <a:t>Az </a:t>
            </a:r>
            <a:r>
              <a:rPr lang="hu-HU" b="1" dirty="0">
                <a:latin typeface="Arial" panose="020B0604020202020204" pitchFamily="34" charset="0"/>
                <a:cs typeface="Arial" panose="020B0604020202020204" pitchFamily="34" charset="0"/>
              </a:rPr>
              <a:t>angol vidéki </a:t>
            </a:r>
            <a:r>
              <a:rPr lang="hu-HU" b="1" dirty="0" smtClean="0">
                <a:latin typeface="Arial" panose="020B0604020202020204" pitchFamily="34" charset="0"/>
                <a:cs typeface="Arial" panose="020B0604020202020204" pitchFamily="34" charset="0"/>
              </a:rPr>
              <a:t>házak</a:t>
            </a:r>
          </a:p>
          <a:p>
            <a:r>
              <a:rPr lang="hu-HU" b="1" dirty="0" smtClean="0">
                <a:latin typeface="Arial" panose="020B0604020202020204" pitchFamily="34" charset="0"/>
                <a:cs typeface="Arial" panose="020B0604020202020204" pitchFamily="34" charset="0"/>
              </a:rPr>
              <a:t>(</a:t>
            </a:r>
            <a:r>
              <a:rPr lang="hu-HU" b="1" dirty="0" err="1">
                <a:latin typeface="Arial" panose="020B0604020202020204" pitchFamily="34" charset="0"/>
                <a:cs typeface="Arial" panose="020B0604020202020204" pitchFamily="34" charset="0"/>
              </a:rPr>
              <a:t>cottage</a:t>
            </a:r>
            <a:r>
              <a:rPr lang="hu-HU" b="1" dirty="0">
                <a:latin typeface="Arial" panose="020B0604020202020204" pitchFamily="34" charset="0"/>
                <a:cs typeface="Arial" panose="020B0604020202020204" pitchFamily="34" charset="0"/>
              </a:rPr>
              <a:t>) stílusát idézi, </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törtvonalú </a:t>
            </a:r>
            <a:r>
              <a:rPr lang="hu-HU" b="1" dirty="0">
                <a:latin typeface="Arial" panose="020B0604020202020204" pitchFamily="34" charset="0"/>
                <a:cs typeface="Arial" panose="020B0604020202020204" pitchFamily="34" charset="0"/>
              </a:rPr>
              <a:t>oromfalakkal, </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ugyanakkor </a:t>
            </a:r>
            <a:r>
              <a:rPr lang="hu-HU" b="1" dirty="0">
                <a:latin typeface="Arial" panose="020B0604020202020204" pitchFamily="34" charset="0"/>
                <a:cs typeface="Arial" panose="020B0604020202020204" pitchFamily="34" charset="0"/>
              </a:rPr>
              <a:t>szakít a </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korabeli </a:t>
            </a:r>
            <a:r>
              <a:rPr lang="hu-HU" b="1" dirty="0">
                <a:latin typeface="Arial" panose="020B0604020202020204" pitchFamily="34" charset="0"/>
                <a:cs typeface="Arial" panose="020B0604020202020204" pitchFamily="34" charset="0"/>
              </a:rPr>
              <a:t>historizmussal.</a:t>
            </a:r>
            <a:endParaRPr lang="hu-HU" b="1" dirty="0" smtClean="0">
              <a:latin typeface="Arial" panose="020B0604020202020204" pitchFamily="34" charset="0"/>
              <a:cs typeface="Arial" panose="020B0604020202020204" pitchFamily="34" charset="0"/>
            </a:endParaRPr>
          </a:p>
          <a:p>
            <a:endParaRPr lang="hu-HU" b="1" dirty="0">
              <a:latin typeface="Arial" panose="020B0604020202020204" pitchFamily="34" charset="0"/>
              <a:cs typeface="Arial" panose="020B0604020202020204" pitchFamily="34" charset="0"/>
            </a:endParaRPr>
          </a:p>
        </p:txBody>
      </p:sp>
      <p:pic>
        <p:nvPicPr>
          <p:cNvPr id="4098" name="Picture 2" descr="Fájl: Villa Bloemenwerf (elö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434" y="2931786"/>
            <a:ext cx="6011566" cy="392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7407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sa Bloemenwerf en Ucc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1" y="-96142"/>
            <a:ext cx="4572000" cy="697274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9312"/>
            <a:ext cx="4644008" cy="692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1653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ájl: Bútorok a Bloemenwerf-házból, Henry van de Velde, 1895, bubinga fa, nád, kerámia - Bröhan Múzeum, Berlin - DSC0398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449" y="620688"/>
            <a:ext cx="9144000" cy="551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565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260648"/>
            <a:ext cx="8568952" cy="5663089"/>
          </a:xfrm>
          <a:prstGeom prst="rect">
            <a:avLst/>
          </a:prstGeom>
        </p:spPr>
        <p:txBody>
          <a:bodyPr wrap="square">
            <a:spAutoFit/>
          </a:bodyPr>
          <a:lstStyle/>
          <a:p>
            <a:r>
              <a:rPr lang="hu-HU" sz="2000" b="1" dirty="0">
                <a:solidFill>
                  <a:srgbClr val="00B050"/>
                </a:solidFill>
                <a:latin typeface="Arial" panose="020B0604020202020204" pitchFamily="34" charset="0"/>
                <a:cs typeface="Arial" panose="020B0604020202020204" pitchFamily="34" charset="0"/>
              </a:rPr>
              <a:t>Victor </a:t>
            </a:r>
            <a:r>
              <a:rPr lang="hu-HU" sz="2000" b="1" dirty="0" err="1">
                <a:solidFill>
                  <a:srgbClr val="00B050"/>
                </a:solidFill>
                <a:latin typeface="Arial" panose="020B0604020202020204" pitchFamily="34" charset="0"/>
                <a:cs typeface="Arial" panose="020B0604020202020204" pitchFamily="34" charset="0"/>
              </a:rPr>
              <a:t>Horta</a:t>
            </a:r>
            <a:r>
              <a:rPr lang="hu-HU" sz="2000" b="1" dirty="0">
                <a:solidFill>
                  <a:srgbClr val="00B050"/>
                </a:solidFill>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(1861 </a:t>
            </a:r>
            <a:r>
              <a:rPr lang="hu-HU" b="1" dirty="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1947)</a:t>
            </a:r>
            <a:r>
              <a:rPr lang="hu-HU" b="1" dirty="0">
                <a:latin typeface="Arial" panose="020B0604020202020204" pitchFamily="34" charset="0"/>
                <a:cs typeface="Arial" panose="020B0604020202020204" pitchFamily="34" charset="0"/>
              </a:rPr>
              <a:t> </a:t>
            </a:r>
            <a:endParaRPr lang="hu-HU" b="1" dirty="0" smtClean="0">
              <a:latin typeface="Arial" panose="020B0604020202020204" pitchFamily="34" charset="0"/>
              <a:cs typeface="Arial" panose="020B0604020202020204" pitchFamily="34" charset="0"/>
            </a:endParaRPr>
          </a:p>
          <a:p>
            <a:endParaRPr lang="hu-HU" b="1" dirty="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belga </a:t>
            </a:r>
            <a:r>
              <a:rPr lang="hu-HU" b="1" dirty="0">
                <a:latin typeface="Arial" panose="020B0604020202020204" pitchFamily="34" charset="0"/>
                <a:cs typeface="Arial" panose="020B0604020202020204" pitchFamily="34" charset="0"/>
              </a:rPr>
              <a:t>építész és </a:t>
            </a:r>
            <a:r>
              <a:rPr lang="hu-HU" b="1" dirty="0" smtClean="0">
                <a:latin typeface="Arial" panose="020B0604020202020204" pitchFamily="34" charset="0"/>
                <a:cs typeface="Arial" panose="020B0604020202020204" pitchFamily="34" charset="0"/>
              </a:rPr>
              <a:t>iparművész</a:t>
            </a:r>
          </a:p>
          <a:p>
            <a:r>
              <a:rPr lang="hu-HU" dirty="0">
                <a:latin typeface="Arial" panose="020B0604020202020204" pitchFamily="34" charset="0"/>
                <a:cs typeface="Arial" panose="020B0604020202020204" pitchFamily="34" charset="0"/>
              </a:rPr>
              <a:t>Ő volt az első, aki a dekoratív művészetek kanyargós, organikus formáit az építészetbe is átültette. </a:t>
            </a:r>
            <a:endParaRPr lang="hu-HU" dirty="0" smtClean="0">
              <a:latin typeface="Arial" panose="020B0604020202020204" pitchFamily="34" charset="0"/>
              <a:cs typeface="Arial" panose="020B0604020202020204" pitchFamily="34" charset="0"/>
            </a:endParaRPr>
          </a:p>
          <a:p>
            <a:endParaRPr lang="hu-HU" b="1" dirty="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Főbb </a:t>
            </a:r>
            <a:r>
              <a:rPr lang="hu-HU" b="1" dirty="0">
                <a:latin typeface="Arial" panose="020B0604020202020204" pitchFamily="34" charset="0"/>
                <a:cs typeface="Arial" panose="020B0604020202020204" pitchFamily="34" charset="0"/>
              </a:rPr>
              <a:t>jellemzői és stílusa</a:t>
            </a:r>
          </a:p>
          <a:p>
            <a:r>
              <a:rPr lang="hu-HU" b="1" dirty="0">
                <a:latin typeface="Arial" panose="020B0604020202020204" pitchFamily="34" charset="0"/>
                <a:cs typeface="Arial" panose="020B0604020202020204" pitchFamily="34" charset="0"/>
              </a:rPr>
              <a:t>Anyaghasználat:</a:t>
            </a:r>
            <a:r>
              <a:rPr lang="hu-HU" dirty="0">
                <a:latin typeface="Arial" panose="020B0604020202020204" pitchFamily="34" charset="0"/>
                <a:cs typeface="Arial" panose="020B0604020202020204" pitchFamily="34" charset="0"/>
              </a:rPr>
              <a:t> Úttörő módon használta a </a:t>
            </a:r>
            <a:r>
              <a:rPr lang="hu-HU" b="1" dirty="0">
                <a:latin typeface="Arial" panose="020B0604020202020204" pitchFamily="34" charset="0"/>
                <a:cs typeface="Arial" panose="020B0604020202020204" pitchFamily="34" charset="0"/>
              </a:rPr>
              <a:t>vasat és üveget</a:t>
            </a:r>
            <a:r>
              <a:rPr lang="hu-HU" dirty="0">
                <a:latin typeface="Arial" panose="020B0604020202020204" pitchFamily="34" charset="0"/>
                <a:cs typeface="Arial" panose="020B0604020202020204" pitchFamily="34" charset="0"/>
              </a:rPr>
              <a:t> lakóépületekben, gyakran láthatóvá téve a fémszerkezeteket.</a:t>
            </a:r>
          </a:p>
          <a:p>
            <a:r>
              <a:rPr lang="hu-HU" b="1" dirty="0">
                <a:latin typeface="Arial" panose="020B0604020202020204" pitchFamily="34" charset="0"/>
                <a:cs typeface="Arial" panose="020B0604020202020204" pitchFamily="34" charset="0"/>
              </a:rPr>
              <a:t>„</a:t>
            </a:r>
            <a:r>
              <a:rPr lang="hu-HU" b="1" dirty="0" err="1">
                <a:latin typeface="Arial" panose="020B0604020202020204" pitchFamily="34" charset="0"/>
                <a:cs typeface="Arial" panose="020B0604020202020204" pitchFamily="34" charset="0"/>
              </a:rPr>
              <a:t>Whiplash</a:t>
            </a:r>
            <a:r>
              <a:rPr lang="hu-HU" b="1" dirty="0">
                <a:latin typeface="Arial" panose="020B0604020202020204" pitchFamily="34" charset="0"/>
                <a:cs typeface="Arial" panose="020B0604020202020204" pitchFamily="34" charset="0"/>
              </a:rPr>
              <a:t>” (ostorcsapás) vonal:</a:t>
            </a:r>
            <a:r>
              <a:rPr lang="hu-HU" dirty="0">
                <a:latin typeface="Arial" panose="020B0604020202020204" pitchFamily="34" charset="0"/>
                <a:cs typeface="Arial" panose="020B0604020202020204" pitchFamily="34" charset="0"/>
              </a:rPr>
              <a:t> Szinuszos, növényi ihletésű görbéket alkalmazott mind a szerkezeti elemekben, mind a díszítésben.</a:t>
            </a:r>
          </a:p>
          <a:p>
            <a:r>
              <a:rPr lang="hu-HU" b="1" dirty="0" err="1">
                <a:latin typeface="Arial" panose="020B0604020202020204" pitchFamily="34" charset="0"/>
                <a:cs typeface="Arial" panose="020B0604020202020204" pitchFamily="34" charset="0"/>
              </a:rPr>
              <a:t>Összművészet</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Gesamtkunstwerk</a:t>
            </a:r>
            <a:r>
              <a:rPr lang="hu-HU" b="1" dirty="0">
                <a:latin typeface="Arial" panose="020B0604020202020204" pitchFamily="34" charset="0"/>
                <a:cs typeface="Arial" panose="020B0604020202020204" pitchFamily="34" charset="0"/>
              </a:rPr>
              <a:t>):</a:t>
            </a:r>
            <a:r>
              <a:rPr lang="hu-HU" dirty="0">
                <a:latin typeface="Arial" panose="020B0604020202020204" pitchFamily="34" charset="0"/>
                <a:cs typeface="Arial" panose="020B0604020202020204" pitchFamily="34" charset="0"/>
              </a:rPr>
              <a:t> Minden részletet ő tervezett, a kilincsektől és bútoroktól kezdve a padlómozaikokig és lámpákig.</a:t>
            </a:r>
          </a:p>
          <a:p>
            <a:r>
              <a:rPr lang="hu-HU" b="1" dirty="0">
                <a:latin typeface="Arial" panose="020B0604020202020204" pitchFamily="34" charset="0"/>
                <a:cs typeface="Arial" panose="020B0604020202020204" pitchFamily="34" charset="0"/>
              </a:rPr>
              <a:t>Fény és tér:</a:t>
            </a:r>
            <a:r>
              <a:rPr lang="hu-HU" dirty="0">
                <a:latin typeface="Arial" panose="020B0604020202020204" pitchFamily="34" charset="0"/>
                <a:cs typeface="Arial" panose="020B0604020202020204" pitchFamily="34" charset="0"/>
              </a:rPr>
              <a:t> Nyitott alaprajzokat és hatalmas üvegtetőket használt a természetes fény maximalizálására</a:t>
            </a:r>
            <a:r>
              <a:rPr lang="hu-HU" dirty="0" smtClean="0">
                <a:latin typeface="Arial" panose="020B0604020202020204" pitchFamily="34" charset="0"/>
                <a:cs typeface="Arial" panose="020B0604020202020204" pitchFamily="34" charset="0"/>
              </a:rPr>
              <a:t>.</a:t>
            </a:r>
          </a:p>
          <a:p>
            <a:endParaRPr lang="hu-HU" dirty="0">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Munkássága közvetlenül inspirálta a </a:t>
            </a:r>
            <a:r>
              <a:rPr lang="hu-HU" dirty="0" smtClean="0">
                <a:latin typeface="Arial" panose="020B0604020202020204" pitchFamily="34" charset="0"/>
                <a:cs typeface="Arial" panose="020B0604020202020204" pitchFamily="34" charset="0"/>
              </a:rPr>
              <a:t>francia </a:t>
            </a:r>
            <a:r>
              <a:rPr lang="hu-HU" dirty="0" err="1" smtClean="0">
                <a:latin typeface="Arial" panose="020B0604020202020204" pitchFamily="34" charset="0"/>
                <a:cs typeface="Arial" panose="020B0604020202020204" pitchFamily="34" charset="0"/>
              </a:rPr>
              <a:t>Hector</a:t>
            </a:r>
            <a:r>
              <a:rPr lang="hu-HU" dirty="0" smtClean="0">
                <a:latin typeface="Arial" panose="020B0604020202020204" pitchFamily="34" charset="0"/>
                <a:cs typeface="Arial" panose="020B0604020202020204" pitchFamily="34" charset="0"/>
              </a:rPr>
              <a:t> </a:t>
            </a:r>
            <a:r>
              <a:rPr lang="hu-HU" dirty="0" err="1" smtClean="0">
                <a:latin typeface="Arial" panose="020B0604020202020204" pitchFamily="34" charset="0"/>
                <a:cs typeface="Arial" panose="020B0604020202020204" pitchFamily="34" charset="0"/>
              </a:rPr>
              <a:t>Guimard-t</a:t>
            </a:r>
            <a:r>
              <a:rPr lang="hu-HU" dirty="0" smtClean="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és jelentős hatással volt a modern építészet fejlődésére.</a:t>
            </a:r>
          </a:p>
          <a:p>
            <a:endParaRPr lang="hu-HU" b="1" dirty="0"/>
          </a:p>
          <a:p>
            <a:r>
              <a:rPr lang="hu-HU" dirty="0"/>
              <a:t> </a:t>
            </a:r>
          </a:p>
        </p:txBody>
      </p:sp>
    </p:spTree>
    <p:extLst>
      <p:ext uri="{BB962C8B-B14F-4D97-AF65-F5344CB8AC3E}">
        <p14:creationId xmlns:p14="http://schemas.microsoft.com/office/powerpoint/2010/main" val="21006230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751344"/>
            <a:ext cx="6984776" cy="4832092"/>
          </a:xfrm>
          <a:prstGeom prst="rect">
            <a:avLst/>
          </a:prstGeom>
        </p:spPr>
        <p:txBody>
          <a:bodyPr wrap="square">
            <a:spAutoFit/>
          </a:bodyPr>
          <a:lstStyle/>
          <a:p>
            <a:r>
              <a:rPr lang="hu-HU" sz="2000" b="1" dirty="0">
                <a:solidFill>
                  <a:srgbClr val="FF0000"/>
                </a:solidFill>
                <a:latin typeface="Arial" panose="020B0604020202020204" pitchFamily="34" charset="0"/>
                <a:cs typeface="Arial" panose="020B0604020202020204" pitchFamily="34" charset="0"/>
              </a:rPr>
              <a:t>Hôtel </a:t>
            </a:r>
            <a:r>
              <a:rPr lang="hu-HU" sz="2000" b="1" dirty="0" err="1">
                <a:solidFill>
                  <a:srgbClr val="FF0000"/>
                </a:solidFill>
                <a:latin typeface="Arial" panose="020B0604020202020204" pitchFamily="34" charset="0"/>
                <a:cs typeface="Arial" panose="020B0604020202020204" pitchFamily="34" charset="0"/>
              </a:rPr>
              <a:t>Tassel</a:t>
            </a:r>
            <a:r>
              <a:rPr lang="hu-HU" sz="2000" b="1" dirty="0">
                <a:solidFill>
                  <a:srgbClr val="FF000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(1892–93</a:t>
            </a:r>
            <a:r>
              <a:rPr lang="hu-HU" b="1" dirty="0" smtClean="0">
                <a:latin typeface="Arial" panose="020B0604020202020204" pitchFamily="34" charset="0"/>
                <a:cs typeface="Arial" panose="020B0604020202020204" pitchFamily="34" charset="0"/>
              </a:rPr>
              <a:t>)</a:t>
            </a:r>
          </a:p>
          <a:p>
            <a:endParaRPr lang="hu-HU" b="1" dirty="0" smtClean="0">
              <a:latin typeface="Arial" panose="020B0604020202020204" pitchFamily="34" charset="0"/>
              <a:cs typeface="Arial" panose="020B0604020202020204" pitchFamily="34" charset="0"/>
            </a:endParaRPr>
          </a:p>
          <a:p>
            <a:r>
              <a:rPr lang="hu-HU" b="1" dirty="0" err="1" smtClean="0">
                <a:latin typeface="Arial" panose="020B0604020202020204" pitchFamily="34" charset="0"/>
                <a:cs typeface="Arial" panose="020B0604020202020204" pitchFamily="34" charset="0"/>
              </a:rPr>
              <a:t>Horta</a:t>
            </a:r>
            <a:r>
              <a:rPr lang="hu-HU" b="1" dirty="0" smtClean="0">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számára a nagy áttörést 1892-ben hozta meg, amikor megbízást kapott </a:t>
            </a:r>
            <a:r>
              <a:rPr lang="hu-HU" b="1" dirty="0" err="1">
                <a:latin typeface="Arial" panose="020B0604020202020204" pitchFamily="34" charset="0"/>
                <a:cs typeface="Arial" panose="020B0604020202020204" pitchFamily="34" charset="0"/>
              </a:rPr>
              <a:t>Émile</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Tassel</a:t>
            </a:r>
            <a:r>
              <a:rPr lang="hu-HU" b="1" dirty="0">
                <a:latin typeface="Arial" panose="020B0604020202020204" pitchFamily="34" charset="0"/>
                <a:cs typeface="Arial" panose="020B0604020202020204" pitchFamily="34" charset="0"/>
              </a:rPr>
              <a:t> tudós és professzor otthonának megtervezésére. </a:t>
            </a:r>
            <a:endParaRPr lang="hu-HU" b="1" dirty="0" smtClean="0">
              <a:latin typeface="Arial" panose="020B0604020202020204" pitchFamily="34" charset="0"/>
              <a:cs typeface="Arial" panose="020B0604020202020204" pitchFamily="34" charset="0"/>
            </a:endParaRPr>
          </a:p>
          <a:p>
            <a:endParaRPr lang="hu-HU" b="1" dirty="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A </a:t>
            </a:r>
            <a:r>
              <a:rPr lang="hu-HU" b="1" dirty="0">
                <a:latin typeface="Arial" panose="020B0604020202020204" pitchFamily="34" charset="0"/>
                <a:cs typeface="Arial" panose="020B0604020202020204" pitchFamily="34" charset="0"/>
              </a:rPr>
              <a:t>kőhomlokzat, amelyet a szomszédos épületekkel harmonizáltak, meglehetősen hagyományos volt, de a belső tér feltűnően újszerű. </a:t>
            </a:r>
            <a:r>
              <a:rPr lang="hu-HU" b="1" dirty="0" err="1">
                <a:latin typeface="Arial" panose="020B0604020202020204" pitchFamily="34" charset="0"/>
                <a:cs typeface="Arial" panose="020B0604020202020204" pitchFamily="34" charset="0"/>
              </a:rPr>
              <a:t>Horta</a:t>
            </a:r>
            <a:r>
              <a:rPr lang="hu-HU" b="1" dirty="0">
                <a:latin typeface="Arial" panose="020B0604020202020204" pitchFamily="34" charset="0"/>
                <a:cs typeface="Arial" panose="020B0604020202020204" pitchFamily="34" charset="0"/>
              </a:rPr>
              <a:t> az üveg és vas technológiáját alkalmazta, </a:t>
            </a:r>
            <a:r>
              <a:rPr lang="hu-HU" b="1" dirty="0" smtClean="0">
                <a:latin typeface="Arial" panose="020B0604020202020204" pitchFamily="34" charset="0"/>
                <a:cs typeface="Arial" panose="020B0604020202020204" pitchFamily="34" charset="0"/>
              </a:rPr>
              <a:t>hogy </a:t>
            </a:r>
            <a:r>
              <a:rPr lang="hu-HU" b="1" dirty="0">
                <a:latin typeface="Arial" panose="020B0604020202020204" pitchFamily="34" charset="0"/>
                <a:cs typeface="Arial" panose="020B0604020202020204" pitchFamily="34" charset="0"/>
              </a:rPr>
              <a:t>fényben és térben gazdag belső teret teremtsen. A ház egy nyitott központi lépcsőház köré épült</a:t>
            </a:r>
            <a:r>
              <a:rPr lang="hu-HU" b="1" dirty="0" smtClean="0">
                <a:latin typeface="Arial" panose="020B0604020202020204" pitchFamily="34" charset="0"/>
                <a:cs typeface="Arial" panose="020B0604020202020204" pitchFamily="34" charset="0"/>
              </a:rPr>
              <a:t>.</a:t>
            </a:r>
          </a:p>
          <a:p>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A </a:t>
            </a:r>
            <a:r>
              <a:rPr lang="hu-HU" b="1" dirty="0">
                <a:latin typeface="Arial" panose="020B0604020202020204" pitchFamily="34" charset="0"/>
                <a:cs typeface="Arial" panose="020B0604020202020204" pitchFamily="34" charset="0"/>
              </a:rPr>
              <a:t>belső dekorációban kígyózó vonalak szerepeltek, amelyeket indák és virágok mintájára mintáztak, és amelyek megismétlődtek a lépcsőház kovácsolt korlátjában, a padlócsempékben, az ajtók és tetőablakok üvegében, valamint a falakra festett mintákban. </a:t>
            </a:r>
          </a:p>
        </p:txBody>
      </p:sp>
    </p:spTree>
    <p:extLst>
      <p:ext uri="{BB962C8B-B14F-4D97-AF65-F5344CB8AC3E}">
        <p14:creationId xmlns:p14="http://schemas.microsoft.com/office/powerpoint/2010/main" val="16802563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ájl:Victor Horta Hotel Tasse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7495" y="-12222"/>
            <a:ext cx="4355976" cy="6882443"/>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323528" y="764704"/>
            <a:ext cx="4572000" cy="4801314"/>
          </a:xfrm>
          <a:prstGeom prst="rect">
            <a:avLst/>
          </a:prstGeom>
        </p:spPr>
        <p:txBody>
          <a:bodyPr>
            <a:spAutoFit/>
          </a:bodyPr>
          <a:lstStyle/>
          <a:p>
            <a:r>
              <a:rPr lang="hu-HU" b="1" dirty="0">
                <a:latin typeface="Arial" panose="020B0604020202020204" pitchFamily="34" charset="0"/>
                <a:cs typeface="Arial" panose="020B0604020202020204" pitchFamily="34" charset="0"/>
              </a:rPr>
              <a:t>Épületein mellőzte a klasszikus építészeti tagolást: nem alkalmazott hagyományos homlokzattagolást és párkányzatokat. </a:t>
            </a:r>
            <a:endParaRPr lang="hu-HU" b="1" dirty="0" smtClean="0">
              <a:latin typeface="Arial" panose="020B0604020202020204" pitchFamily="34" charset="0"/>
              <a:cs typeface="Arial" panose="020B0604020202020204" pitchFamily="34" charset="0"/>
            </a:endParaRPr>
          </a:p>
          <a:p>
            <a:endParaRPr lang="hu-HU" b="1" dirty="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Nyílásainak </a:t>
            </a:r>
            <a:r>
              <a:rPr lang="hu-HU" b="1" dirty="0">
                <a:latin typeface="Arial" panose="020B0604020202020204" pitchFamily="34" charset="0"/>
                <a:cs typeface="Arial" panose="020B0604020202020204" pitchFamily="34" charset="0"/>
              </a:rPr>
              <a:t>mérete a funkcionális igények szerint változott</a:t>
            </a:r>
            <a:r>
              <a:rPr lang="hu-HU" b="1" dirty="0" smtClean="0">
                <a:latin typeface="Arial" panose="020B0604020202020204" pitchFamily="34" charset="0"/>
                <a:cs typeface="Arial" panose="020B0604020202020204" pitchFamily="34" charset="0"/>
              </a:rPr>
              <a:t>.</a:t>
            </a:r>
          </a:p>
          <a:p>
            <a:endParaRPr lang="hu-HU" b="1" dirty="0" smtClean="0">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Az épület külső és belső részletei összhangban vannak</a:t>
            </a:r>
            <a:r>
              <a:rPr lang="hu-HU" b="1" dirty="0" smtClean="0">
                <a:latin typeface="Arial" panose="020B0604020202020204" pitchFamily="34" charset="0"/>
                <a:cs typeface="Arial" panose="020B0604020202020204" pitchFamily="34" charset="0"/>
              </a:rPr>
              <a:t>.</a:t>
            </a:r>
          </a:p>
          <a:p>
            <a:endParaRPr lang="hu-HU" b="1" dirty="0">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Az épület igen kicsi alapterülete miatt a belső teret függőleges és vízszintes irányban is tágítani kellett, mindezt a falon egymással szembe helyezett tükrökkel, és az üvegtetejű lépcsővel érték el. </a:t>
            </a:r>
          </a:p>
        </p:txBody>
      </p:sp>
    </p:spTree>
    <p:extLst>
      <p:ext uri="{BB962C8B-B14F-4D97-AF65-F5344CB8AC3E}">
        <p14:creationId xmlns:p14="http://schemas.microsoft.com/office/powerpoint/2010/main" val="23713206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upload.wikimedia.org/wikipedia/commons/a/af/Tassel_House_stairwa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0"/>
            <a:ext cx="8100392" cy="6861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320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88640"/>
            <a:ext cx="3492816" cy="1200329"/>
          </a:xfrm>
          <a:prstGeom prst="rect">
            <a:avLst/>
          </a:prstGeom>
        </p:spPr>
        <p:txBody>
          <a:bodyPr wrap="none">
            <a:spAutoFit/>
          </a:bodyPr>
          <a:lstStyle/>
          <a:p>
            <a:r>
              <a:rPr lang="hu-HU" b="1" dirty="0">
                <a:solidFill>
                  <a:srgbClr val="FF0000"/>
                </a:solidFill>
              </a:rPr>
              <a:t>St. </a:t>
            </a:r>
            <a:r>
              <a:rPr lang="hu-HU" b="1" dirty="0" err="1">
                <a:solidFill>
                  <a:srgbClr val="FF0000"/>
                </a:solidFill>
              </a:rPr>
              <a:t>Pancras</a:t>
            </a:r>
            <a:r>
              <a:rPr lang="hu-HU" b="1" dirty="0">
                <a:solidFill>
                  <a:srgbClr val="FF0000"/>
                </a:solidFill>
              </a:rPr>
              <a:t> Nemzetközi </a:t>
            </a:r>
            <a:r>
              <a:rPr lang="hu-HU" b="1" dirty="0" smtClean="0">
                <a:solidFill>
                  <a:srgbClr val="FF0000"/>
                </a:solidFill>
              </a:rPr>
              <a:t>Pályaudvar</a:t>
            </a:r>
          </a:p>
          <a:p>
            <a:r>
              <a:rPr lang="hu-HU" b="1" dirty="0" smtClean="0"/>
              <a:t>London</a:t>
            </a:r>
          </a:p>
          <a:p>
            <a:r>
              <a:rPr lang="hu-HU" b="1" dirty="0" smtClean="0"/>
              <a:t>1873</a:t>
            </a:r>
          </a:p>
          <a:p>
            <a:r>
              <a:rPr lang="hu-HU" b="1" dirty="0">
                <a:solidFill>
                  <a:srgbClr val="00B050"/>
                </a:solidFill>
                <a:latin typeface="Arial" panose="020B0604020202020204" pitchFamily="34" charset="0"/>
                <a:cs typeface="Arial" panose="020B0604020202020204" pitchFamily="34" charset="0"/>
              </a:rPr>
              <a:t>William Henry </a:t>
            </a:r>
            <a:r>
              <a:rPr lang="hu-HU" b="1" dirty="0" err="1">
                <a:solidFill>
                  <a:srgbClr val="00B050"/>
                </a:solidFill>
                <a:latin typeface="Arial" panose="020B0604020202020204" pitchFamily="34" charset="0"/>
                <a:cs typeface="Arial" panose="020B0604020202020204" pitchFamily="34" charset="0"/>
              </a:rPr>
              <a:t>Barlow</a:t>
            </a:r>
            <a:r>
              <a:rPr lang="hu-HU" b="1" dirty="0">
                <a:solidFill>
                  <a:srgbClr val="00B050"/>
                </a:solidFill>
                <a:latin typeface="Arial" panose="020B0604020202020204" pitchFamily="34" charset="0"/>
                <a:cs typeface="Arial" panose="020B0604020202020204" pitchFamily="34" charset="0"/>
              </a:rPr>
              <a:t> tervei</a:t>
            </a:r>
            <a:r>
              <a:rPr lang="hu-HU" dirty="0"/>
              <a:t> </a:t>
            </a:r>
          </a:p>
        </p:txBody>
      </p:sp>
      <p:sp>
        <p:nvSpPr>
          <p:cNvPr id="3" name="Téglalap 2"/>
          <p:cNvSpPr/>
          <p:nvPr/>
        </p:nvSpPr>
        <p:spPr>
          <a:xfrm>
            <a:off x="4355976" y="219418"/>
            <a:ext cx="4572000" cy="1169551"/>
          </a:xfrm>
          <a:prstGeom prst="rect">
            <a:avLst/>
          </a:prstGeom>
        </p:spPr>
        <p:txBody>
          <a:bodyPr>
            <a:spAutoFit/>
          </a:bodyPr>
          <a:lstStyle/>
          <a:p>
            <a:r>
              <a:rPr lang="hu-HU" sz="1400" b="1" dirty="0">
                <a:latin typeface="Arial" panose="020B0604020202020204" pitchFamily="34" charset="0"/>
                <a:cs typeface="Arial" panose="020B0604020202020204" pitchFamily="34" charset="0"/>
              </a:rPr>
              <a:t>A hatalmas vonatfogadó csarnok míves öntöttvas- és acélszerkezetét a város elől gondosan rejti maga az épület és a 250 szobás szálloda, amelyek klasszikus anyagokból – tégla és kő –, nagyszabású városi palotaként, tudor stílusban valósultak meg. </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08657" y="1471230"/>
            <a:ext cx="6540243" cy="5386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0441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ájl:Tassel House földszi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60648"/>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1947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11560" y="908720"/>
            <a:ext cx="20234249" cy="3970318"/>
          </a:xfrm>
          <a:prstGeom prst="rect">
            <a:avLst/>
          </a:prstGeom>
        </p:spPr>
        <p:txBody>
          <a:bodyPr wrap="square">
            <a:spAutoFit/>
          </a:bodyPr>
          <a:lstStyle/>
          <a:p>
            <a:r>
              <a:rPr lang="hu-HU" sz="2000" b="1" dirty="0">
                <a:solidFill>
                  <a:srgbClr val="FF0000"/>
                </a:solidFill>
                <a:latin typeface="Arial" panose="020B0604020202020204" pitchFamily="34" charset="0"/>
                <a:cs typeface="Arial" panose="020B0604020202020204" pitchFamily="34" charset="0"/>
              </a:rPr>
              <a:t>Hôtel de </a:t>
            </a:r>
            <a:r>
              <a:rPr lang="hu-HU" sz="2000" b="1" dirty="0" err="1" smtClean="0">
                <a:solidFill>
                  <a:srgbClr val="FF0000"/>
                </a:solidFill>
                <a:latin typeface="Arial" panose="020B0604020202020204" pitchFamily="34" charset="0"/>
                <a:cs typeface="Arial" panose="020B0604020202020204" pitchFamily="34" charset="0"/>
              </a:rPr>
              <a:t>Solvay</a:t>
            </a:r>
            <a:r>
              <a:rPr lang="hu-HU" sz="2000" b="1" dirty="0" smtClean="0">
                <a:solidFill>
                  <a:srgbClr val="FF0000"/>
                </a:solidFill>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Brüsszel </a:t>
            </a:r>
            <a:r>
              <a:rPr lang="hu-HU" b="1" dirty="0">
                <a:latin typeface="Arial" panose="020B0604020202020204" pitchFamily="34" charset="0"/>
                <a:cs typeface="Arial" panose="020B0604020202020204" pitchFamily="34" charset="0"/>
              </a:rPr>
              <a:t>1895 és 1900  Armand </a:t>
            </a:r>
            <a:r>
              <a:rPr lang="hu-HU" b="1" dirty="0" err="1" smtClean="0">
                <a:latin typeface="Arial" panose="020B0604020202020204" pitchFamily="34" charset="0"/>
                <a:cs typeface="Arial" panose="020B0604020202020204" pitchFamily="34" charset="0"/>
              </a:rPr>
              <a:t>Solvay</a:t>
            </a:r>
            <a:r>
              <a:rPr lang="hu-HU" b="1" dirty="0" smtClean="0">
                <a:latin typeface="Arial" panose="020B0604020202020204" pitchFamily="34" charset="0"/>
                <a:cs typeface="Arial" panose="020B0604020202020204" pitchFamily="34" charset="0"/>
              </a:rPr>
              <a:t> számára</a:t>
            </a:r>
          </a:p>
          <a:p>
            <a:endParaRPr lang="hu-HU" b="1" dirty="0">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A gazdag mecénásnak </a:t>
            </a:r>
            <a:r>
              <a:rPr lang="hu-HU" b="1" dirty="0" err="1">
                <a:latin typeface="Arial" panose="020B0604020202020204" pitchFamily="34" charset="0"/>
                <a:cs typeface="Arial" panose="020B0604020202020204" pitchFamily="34" charset="0"/>
              </a:rPr>
              <a:t>Horta</a:t>
            </a:r>
            <a:r>
              <a:rPr lang="hu-HU" b="1" dirty="0">
                <a:latin typeface="Arial" panose="020B0604020202020204" pitchFamily="34" charset="0"/>
                <a:cs typeface="Arial" panose="020B0604020202020204" pitchFamily="34" charset="0"/>
              </a:rPr>
              <a:t> vagyonokat költhetett értékes </a:t>
            </a:r>
            <a:r>
              <a:rPr lang="hu-HU" b="1" dirty="0" smtClean="0">
                <a:latin typeface="Arial" panose="020B0604020202020204" pitchFamily="34" charset="0"/>
                <a:cs typeface="Arial" panose="020B0604020202020204" pitchFamily="34" charset="0"/>
              </a:rPr>
              <a:t>anyagokra</a:t>
            </a:r>
          </a:p>
          <a:p>
            <a:r>
              <a:rPr lang="hu-HU" b="1" dirty="0" smtClean="0">
                <a:latin typeface="Arial" panose="020B0604020202020204" pitchFamily="34" charset="0"/>
                <a:cs typeface="Arial" panose="020B0604020202020204" pitchFamily="34" charset="0"/>
              </a:rPr>
              <a:t>és </a:t>
            </a:r>
            <a:r>
              <a:rPr lang="hu-HU" b="1" dirty="0">
                <a:latin typeface="Arial" panose="020B0604020202020204" pitchFamily="34" charset="0"/>
                <a:cs typeface="Arial" panose="020B0604020202020204" pitchFamily="34" charset="0"/>
              </a:rPr>
              <a:t>drága részletekre. </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Minden </a:t>
            </a:r>
            <a:r>
              <a:rPr lang="hu-HU" b="1" dirty="0">
                <a:latin typeface="Arial" panose="020B0604020202020204" pitchFamily="34" charset="0"/>
                <a:cs typeface="Arial" panose="020B0604020202020204" pitchFamily="34" charset="0"/>
              </a:rPr>
              <a:t>egyes részletet ő tervezett: a bútorokat, szőnyegeket, lámpákat, </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asztali edényeket  </a:t>
            </a:r>
            <a:r>
              <a:rPr lang="hu-HU" b="1" dirty="0">
                <a:latin typeface="Arial" panose="020B0604020202020204" pitchFamily="34" charset="0"/>
                <a:cs typeface="Arial" panose="020B0604020202020204" pitchFamily="34" charset="0"/>
              </a:rPr>
              <a:t>és még a csengőt is. </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Drága </a:t>
            </a:r>
            <a:r>
              <a:rPr lang="hu-HU" b="1" dirty="0">
                <a:latin typeface="Arial" panose="020B0604020202020204" pitchFamily="34" charset="0"/>
                <a:cs typeface="Arial" panose="020B0604020202020204" pitchFamily="34" charset="0"/>
              </a:rPr>
              <a:t>anyagokat használt, mint például márványt</a:t>
            </a:r>
            <a:r>
              <a:rPr lang="hu-HU" b="1" dirty="0" smtClean="0">
                <a:latin typeface="Arial" panose="020B0604020202020204" pitchFamily="34" charset="0"/>
                <a:cs typeface="Arial" panose="020B0604020202020204" pitchFamily="34" charset="0"/>
              </a:rPr>
              <a:t>, ónixot, </a:t>
            </a:r>
            <a:r>
              <a:rPr lang="hu-HU" b="1" dirty="0">
                <a:latin typeface="Arial" panose="020B0604020202020204" pitchFamily="34" charset="0"/>
                <a:cs typeface="Arial" panose="020B0604020202020204" pitchFamily="34" charset="0"/>
              </a:rPr>
              <a:t>bronzot, </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trópusi </a:t>
            </a:r>
            <a:r>
              <a:rPr lang="hu-HU" b="1" dirty="0">
                <a:latin typeface="Arial" panose="020B0604020202020204" pitchFamily="34" charset="0"/>
                <a:cs typeface="Arial" panose="020B0604020202020204" pitchFamily="34" charset="0"/>
              </a:rPr>
              <a:t>fákat stb. A lépcső </a:t>
            </a:r>
            <a:r>
              <a:rPr lang="hu-HU" b="1" dirty="0" smtClean="0">
                <a:latin typeface="Arial" panose="020B0604020202020204" pitchFamily="34" charset="0"/>
                <a:cs typeface="Arial" panose="020B0604020202020204" pitchFamily="34" charset="0"/>
              </a:rPr>
              <a:t>díszítéséhez</a:t>
            </a:r>
          </a:p>
          <a:p>
            <a:endParaRPr lang="hu-HU" b="1" dirty="0" smtClean="0">
              <a:latin typeface="Arial" panose="020B0604020202020204" pitchFamily="34" charset="0"/>
              <a:cs typeface="Arial" panose="020B0604020202020204" pitchFamily="34" charset="0"/>
            </a:endParaRPr>
          </a:p>
          <a:p>
            <a:r>
              <a:rPr lang="hu-HU" b="1" dirty="0" err="1" smtClean="0">
                <a:solidFill>
                  <a:srgbClr val="00B050"/>
                </a:solidFill>
                <a:latin typeface="Arial" panose="020B0604020202020204" pitchFamily="34" charset="0"/>
                <a:cs typeface="Arial" panose="020B0604020202020204" pitchFamily="34" charset="0"/>
              </a:rPr>
              <a:t>Théo</a:t>
            </a:r>
            <a:r>
              <a:rPr lang="hu-HU" b="1" dirty="0" smtClean="0">
                <a:solidFill>
                  <a:srgbClr val="00B050"/>
                </a:solidFill>
                <a:latin typeface="Arial" panose="020B0604020202020204" pitchFamily="34" charset="0"/>
                <a:cs typeface="Arial" panose="020B0604020202020204" pitchFamily="34" charset="0"/>
              </a:rPr>
              <a:t> van </a:t>
            </a:r>
            <a:r>
              <a:rPr lang="hu-HU" b="1" dirty="0" err="1" smtClean="0">
                <a:solidFill>
                  <a:srgbClr val="00B050"/>
                </a:solidFill>
                <a:latin typeface="Arial" panose="020B0604020202020204" pitchFamily="34" charset="0"/>
                <a:cs typeface="Arial" panose="020B0604020202020204" pitchFamily="34" charset="0"/>
              </a:rPr>
              <a:t>Rysselberghe</a:t>
            </a:r>
            <a:r>
              <a:rPr lang="hu-HU" b="1" dirty="0" smtClean="0">
                <a:solidFill>
                  <a:srgbClr val="00B050"/>
                </a:solidFill>
                <a:latin typeface="Arial" panose="020B0604020202020204" pitchFamily="34" charset="0"/>
                <a:cs typeface="Arial" panose="020B0604020202020204" pitchFamily="34" charset="0"/>
              </a:rPr>
              <a:t> </a:t>
            </a:r>
            <a:r>
              <a:rPr lang="hu-HU" b="1" dirty="0" err="1" smtClean="0">
                <a:latin typeface="Arial" panose="020B0604020202020204" pitchFamily="34" charset="0"/>
                <a:cs typeface="Arial" panose="020B0604020202020204" pitchFamily="34" charset="0"/>
              </a:rPr>
              <a:t>pointillista</a:t>
            </a:r>
            <a:r>
              <a:rPr lang="hu-HU" b="1" dirty="0" smtClean="0">
                <a:latin typeface="Arial" panose="020B0604020202020204" pitchFamily="34" charset="0"/>
                <a:cs typeface="Arial" panose="020B0604020202020204" pitchFamily="34" charset="0"/>
              </a:rPr>
              <a:t> festővel működött együtt.</a:t>
            </a:r>
          </a:p>
          <a:p>
            <a:r>
              <a:rPr lang="hu-HU" b="1" dirty="0" smtClean="0">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 </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2021-től az </a:t>
            </a:r>
            <a:r>
              <a:rPr lang="hu-HU" b="1" dirty="0">
                <a:latin typeface="Arial" panose="020B0604020202020204" pitchFamily="34" charset="0"/>
                <a:cs typeface="Arial" panose="020B0604020202020204" pitchFamily="34" charset="0"/>
              </a:rPr>
              <a:t>épület múzeumként kezdett </a:t>
            </a:r>
            <a:r>
              <a:rPr lang="hu-HU" b="1" dirty="0" smtClean="0">
                <a:latin typeface="Arial" panose="020B0604020202020204" pitchFamily="34" charset="0"/>
                <a:cs typeface="Arial" panose="020B0604020202020204" pitchFamily="34" charset="0"/>
              </a:rPr>
              <a:t>működni, </a:t>
            </a:r>
            <a:r>
              <a:rPr lang="hu-HU" b="1" dirty="0">
                <a:latin typeface="Arial" panose="020B0604020202020204" pitchFamily="34" charset="0"/>
                <a:cs typeface="Arial" panose="020B0604020202020204" pitchFamily="34" charset="0"/>
              </a:rPr>
              <a:t>jelenleg </a:t>
            </a:r>
            <a:r>
              <a:rPr lang="hu-HU" b="1" dirty="0" smtClean="0">
                <a:latin typeface="Arial" panose="020B0604020202020204" pitchFamily="34" charset="0"/>
                <a:cs typeface="Arial" panose="020B0604020202020204" pitchFamily="34" charset="0"/>
              </a:rPr>
              <a:t>havonta</a:t>
            </a:r>
          </a:p>
          <a:p>
            <a:r>
              <a:rPr lang="hu-HU" b="1" dirty="0" smtClean="0">
                <a:latin typeface="Arial" panose="020B0604020202020204" pitchFamily="34" charset="0"/>
                <a:cs typeface="Arial" panose="020B0604020202020204" pitchFamily="34" charset="0"/>
              </a:rPr>
              <a:t>öt </a:t>
            </a:r>
            <a:r>
              <a:rPr lang="hu-HU" b="1" dirty="0">
                <a:latin typeface="Arial" panose="020B0604020202020204" pitchFamily="34" charset="0"/>
                <a:cs typeface="Arial" panose="020B0604020202020204" pitchFamily="34" charset="0"/>
              </a:rPr>
              <a:t>napon fogad </a:t>
            </a:r>
            <a:r>
              <a:rPr lang="hu-HU" b="1" dirty="0" smtClean="0">
                <a:latin typeface="Arial" panose="020B0604020202020204" pitchFamily="34" charset="0"/>
                <a:cs typeface="Arial" panose="020B0604020202020204" pitchFamily="34" charset="0"/>
              </a:rPr>
              <a:t>látogatókat</a:t>
            </a:r>
            <a:r>
              <a:rPr lang="hu-HU" b="1" dirty="0">
                <a:latin typeface="Arial" panose="020B0604020202020204" pitchFamily="34" charset="0"/>
                <a:cs typeface="Arial" panose="020B0604020202020204" pitchFamily="34" charset="0"/>
              </a:rPr>
              <a:t>, kiválasztott időpontokban</a:t>
            </a:r>
            <a:r>
              <a:rPr lang="hu-HU" b="1" dirty="0" smtClean="0">
                <a:latin typeface="Arial" panose="020B0604020202020204" pitchFamily="34" charset="0"/>
                <a:cs typeface="Arial" panose="020B0604020202020204" pitchFamily="34" charset="0"/>
              </a:rPr>
              <a:t>.</a:t>
            </a:r>
          </a:p>
          <a:p>
            <a:endParaRPr lang="hu-HU" dirty="0"/>
          </a:p>
        </p:txBody>
      </p:sp>
    </p:spTree>
    <p:extLst>
      <p:ext uri="{BB962C8B-B14F-4D97-AF65-F5344CB8AC3E}">
        <p14:creationId xmlns:p14="http://schemas.microsoft.com/office/powerpoint/2010/main" val="18758705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ájl:Hotel Solvay 0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659" y="476672"/>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6998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ájl:Bejárat - Hôtel Solvay - 189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482732"/>
            <a:ext cx="3286844" cy="4384650"/>
          </a:xfrm>
          <a:prstGeom prst="rect">
            <a:avLst/>
          </a:prstGeom>
          <a:noFill/>
          <a:extLst>
            <a:ext uri="{909E8E84-426E-40DD-AFC4-6F175D3DCCD1}">
              <a14:hiddenFill xmlns:a14="http://schemas.microsoft.com/office/drawing/2010/main">
                <a:solidFill>
                  <a:srgbClr val="FFFFFF"/>
                </a:solidFill>
              </a14:hiddenFill>
            </a:ext>
          </a:extLst>
        </p:spPr>
      </p:pic>
      <p:pic>
        <p:nvPicPr>
          <p:cNvPr id="50180" name="Picture 4" descr="Fájl:Solvay-ház - Részlet (Victor Horta, építész).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0"/>
            <a:ext cx="2001461" cy="2668615"/>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Fájl:Hôtel Solvay - Központi Szalon (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95936" y="-69702"/>
            <a:ext cx="5180148" cy="6910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038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88640"/>
            <a:ext cx="8568952" cy="954107"/>
          </a:xfrm>
          <a:prstGeom prst="rect">
            <a:avLst/>
          </a:prstGeom>
        </p:spPr>
        <p:txBody>
          <a:bodyPr wrap="square">
            <a:spAutoFit/>
          </a:bodyPr>
          <a:lstStyle/>
          <a:p>
            <a:r>
              <a:rPr lang="hu-HU" sz="2000" b="1" dirty="0" err="1">
                <a:solidFill>
                  <a:srgbClr val="FF0000"/>
                </a:solidFill>
                <a:latin typeface="Arial" panose="020B0604020202020204" pitchFamily="34" charset="0"/>
                <a:cs typeface="Arial" panose="020B0604020202020204" pitchFamily="34" charset="0"/>
              </a:rPr>
              <a:t>Horta</a:t>
            </a:r>
            <a:r>
              <a:rPr lang="hu-HU" sz="2000" b="1" dirty="0">
                <a:solidFill>
                  <a:srgbClr val="FF0000"/>
                </a:solidFill>
                <a:latin typeface="Arial" panose="020B0604020202020204" pitchFamily="34" charset="0"/>
                <a:cs typeface="Arial" panose="020B0604020202020204" pitchFamily="34" charset="0"/>
              </a:rPr>
              <a:t> Múzeum</a:t>
            </a:r>
            <a:r>
              <a:rPr lang="hu-HU" b="1" dirty="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Brüsszel </a:t>
            </a:r>
            <a:r>
              <a:rPr lang="hu-HU" b="1" dirty="0" err="1" smtClean="0">
                <a:latin typeface="Arial" panose="020B0604020202020204" pitchFamily="34" charset="0"/>
                <a:cs typeface="Arial" panose="020B0604020202020204" pitchFamily="34" charset="0"/>
              </a:rPr>
              <a:t>Horta</a:t>
            </a:r>
            <a:r>
              <a:rPr lang="hu-HU" b="1" dirty="0" smtClean="0">
                <a:latin typeface="Arial" panose="020B0604020202020204" pitchFamily="34" charset="0"/>
                <a:cs typeface="Arial" panose="020B0604020202020204" pitchFamily="34" charset="0"/>
              </a:rPr>
              <a:t> egykori városi házában és műhelyében (1898-1901)</a:t>
            </a:r>
          </a:p>
          <a:p>
            <a:r>
              <a:rPr lang="hu-HU" dirty="0"/>
              <a:t> </a:t>
            </a:r>
          </a:p>
        </p:txBody>
      </p:sp>
      <p:sp>
        <p:nvSpPr>
          <p:cNvPr id="3" name="AutoShape 2" descr="Fájl:Hortamuseum.t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 name="AutoShape 4" descr="Fájl:Hortamuseum.t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 name="AutoShape 6" descr="Fájl:Hortamuseum.t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6" name="Kép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1" y="1112955"/>
            <a:ext cx="4645169" cy="5745045"/>
          </a:xfrm>
          <a:prstGeom prst="rect">
            <a:avLst/>
          </a:prstGeom>
        </p:spPr>
      </p:pic>
      <p:pic>
        <p:nvPicPr>
          <p:cNvPr id="7" name="Kép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1083985"/>
            <a:ext cx="4355976" cy="5807968"/>
          </a:xfrm>
          <a:prstGeom prst="rect">
            <a:avLst/>
          </a:prstGeom>
        </p:spPr>
      </p:pic>
    </p:spTree>
    <p:extLst>
      <p:ext uri="{BB962C8B-B14F-4D97-AF65-F5344CB8AC3E}">
        <p14:creationId xmlns:p14="http://schemas.microsoft.com/office/powerpoint/2010/main" val="14955125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36760"/>
            <a:ext cx="4597179" cy="6894759"/>
          </a:xfrm>
          <a:prstGeom prst="rect">
            <a:avLst/>
          </a:prstGeom>
        </p:spPr>
      </p:pic>
      <p:pic>
        <p:nvPicPr>
          <p:cNvPr id="52226" name="Picture 2" descr="Fájl:HortaELWI.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27984" y="-36759"/>
            <a:ext cx="4716016" cy="689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21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835696" y="980728"/>
            <a:ext cx="5256584" cy="4524315"/>
          </a:xfrm>
          <a:prstGeom prst="rect">
            <a:avLst/>
          </a:prstGeom>
        </p:spPr>
        <p:txBody>
          <a:bodyPr wrap="square">
            <a:spAutoFit/>
          </a:bodyPr>
          <a:lstStyle/>
          <a:p>
            <a:r>
              <a:rPr lang="hu-HU" b="1" dirty="0">
                <a:solidFill>
                  <a:srgbClr val="00B050"/>
                </a:solidFill>
                <a:latin typeface="Arial" panose="020B0604020202020204" pitchFamily="34" charset="0"/>
                <a:cs typeface="Arial" panose="020B0604020202020204" pitchFamily="34" charset="0"/>
              </a:rPr>
              <a:t>Paul </a:t>
            </a:r>
            <a:r>
              <a:rPr lang="hu-HU" b="1" dirty="0" err="1">
                <a:solidFill>
                  <a:srgbClr val="00B050"/>
                </a:solidFill>
                <a:latin typeface="Arial" panose="020B0604020202020204" pitchFamily="34" charset="0"/>
                <a:cs typeface="Arial" panose="020B0604020202020204" pitchFamily="34" charset="0"/>
              </a:rPr>
              <a:t>Hankar</a:t>
            </a:r>
            <a:r>
              <a:rPr lang="hu-HU" b="1" dirty="0">
                <a:solidFill>
                  <a:srgbClr val="00B050"/>
                </a:solidFill>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(1859–1901</a:t>
            </a:r>
            <a:r>
              <a:rPr lang="hu-HU" dirty="0" smtClean="0">
                <a:latin typeface="Arial" panose="020B0604020202020204" pitchFamily="34" charset="0"/>
                <a:cs typeface="Arial" panose="020B0604020202020204" pitchFamily="34" charset="0"/>
              </a:rPr>
              <a:t>)</a:t>
            </a:r>
          </a:p>
          <a:p>
            <a:endParaRPr lang="hu-HU" dirty="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belga </a:t>
            </a:r>
            <a:r>
              <a:rPr lang="hu-HU" dirty="0">
                <a:latin typeface="Arial" panose="020B0604020202020204" pitchFamily="34" charset="0"/>
                <a:cs typeface="Arial" panose="020B0604020202020204" pitchFamily="34" charset="0"/>
              </a:rPr>
              <a:t>építész és bútortervező, Victor </a:t>
            </a:r>
            <a:r>
              <a:rPr lang="hu-HU" dirty="0" err="1">
                <a:latin typeface="Arial" panose="020B0604020202020204" pitchFamily="34" charset="0"/>
                <a:cs typeface="Arial" panose="020B0604020202020204" pitchFamily="34" charset="0"/>
              </a:rPr>
              <a:t>Hortával</a:t>
            </a:r>
            <a:r>
              <a:rPr lang="hu-HU" dirty="0">
                <a:latin typeface="Arial" panose="020B0604020202020204" pitchFamily="34" charset="0"/>
                <a:cs typeface="Arial" panose="020B0604020202020204" pitchFamily="34" charset="0"/>
              </a:rPr>
              <a:t> együtt a </a:t>
            </a:r>
            <a:r>
              <a:rPr lang="hu-HU" b="1" dirty="0">
                <a:latin typeface="Arial" panose="020B0604020202020204" pitchFamily="34" charset="0"/>
                <a:cs typeface="Arial" panose="020B0604020202020204" pitchFamily="34" charset="0"/>
              </a:rPr>
              <a:t>szecesszió (Art </a:t>
            </a:r>
            <a:r>
              <a:rPr lang="hu-HU" b="1" dirty="0" err="1">
                <a:latin typeface="Arial" panose="020B0604020202020204" pitchFamily="34" charset="0"/>
                <a:cs typeface="Arial" panose="020B0604020202020204" pitchFamily="34" charset="0"/>
              </a:rPr>
              <a:t>Nouveau</a:t>
            </a:r>
            <a:r>
              <a:rPr lang="hu-HU" b="1" dirty="0">
                <a:latin typeface="Arial" panose="020B0604020202020204" pitchFamily="34" charset="0"/>
                <a:cs typeface="Arial" panose="020B0604020202020204" pitchFamily="34" charset="0"/>
              </a:rPr>
              <a:t>)</a:t>
            </a:r>
            <a:r>
              <a:rPr lang="hu-HU" dirty="0">
                <a:latin typeface="Arial" panose="020B0604020202020204" pitchFamily="34" charset="0"/>
                <a:cs typeface="Arial" panose="020B0604020202020204" pitchFamily="34" charset="0"/>
              </a:rPr>
              <a:t> egyik úttörője és alapító alakja</a:t>
            </a:r>
            <a:r>
              <a:rPr lang="hu-HU" dirty="0" smtClean="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Ellentétben </a:t>
            </a:r>
            <a:r>
              <a:rPr lang="hu-HU" dirty="0" err="1">
                <a:latin typeface="Arial" panose="020B0604020202020204" pitchFamily="34" charset="0"/>
                <a:cs typeface="Arial" panose="020B0604020202020204" pitchFamily="34" charset="0"/>
              </a:rPr>
              <a:t>Hortával</a:t>
            </a:r>
            <a:r>
              <a:rPr lang="hu-HU" dirty="0">
                <a:latin typeface="Arial" panose="020B0604020202020204" pitchFamily="34" charset="0"/>
                <a:cs typeface="Arial" panose="020B0604020202020204" pitchFamily="34" charset="0"/>
              </a:rPr>
              <a:t>, aki gazdag polgároknak tervezett fényűző belső tereket, </a:t>
            </a:r>
            <a:r>
              <a:rPr lang="hu-HU" dirty="0" err="1">
                <a:latin typeface="Arial" panose="020B0604020202020204" pitchFamily="34" charset="0"/>
                <a:cs typeface="Arial" panose="020B0604020202020204" pitchFamily="34" charset="0"/>
              </a:rPr>
              <a:t>Hankar</a:t>
            </a:r>
            <a:r>
              <a:rPr lang="hu-HU" dirty="0">
                <a:latin typeface="Arial" panose="020B0604020202020204" pitchFamily="34" charset="0"/>
                <a:cs typeface="Arial" panose="020B0604020202020204" pitchFamily="34" charset="0"/>
              </a:rPr>
              <a:t> gyakran művészbarátai számára alkotott szűkebb költségvetésből, így az ő stílusa inkább a </a:t>
            </a:r>
            <a:r>
              <a:rPr lang="hu-HU" b="1" dirty="0">
                <a:latin typeface="Arial" panose="020B0604020202020204" pitchFamily="34" charset="0"/>
                <a:cs typeface="Arial" panose="020B0604020202020204" pitchFamily="34" charset="0"/>
              </a:rPr>
              <a:t>homlokzati struktúrára</a:t>
            </a:r>
            <a:r>
              <a:rPr lang="hu-HU" dirty="0">
                <a:latin typeface="Arial" panose="020B0604020202020204" pitchFamily="34" charset="0"/>
                <a:cs typeface="Arial" panose="020B0604020202020204" pitchFamily="34" charset="0"/>
              </a:rPr>
              <a:t>, a tégla és a kő játékára, valamint az olyan kézműves technikákra fókuszált, mint a </a:t>
            </a:r>
            <a:r>
              <a:rPr lang="hu-HU" b="1" dirty="0" err="1">
                <a:latin typeface="Arial" panose="020B0604020202020204" pitchFamily="34" charset="0"/>
                <a:cs typeface="Arial" panose="020B0604020202020204" pitchFamily="34" charset="0"/>
              </a:rPr>
              <a:t>sgraffito</a:t>
            </a:r>
            <a:r>
              <a:rPr lang="hu-HU" dirty="0">
                <a:latin typeface="Arial" panose="020B0604020202020204" pitchFamily="34" charset="0"/>
                <a:cs typeface="Arial" panose="020B0604020202020204" pitchFamily="34" charset="0"/>
              </a:rPr>
              <a:t>. </a:t>
            </a:r>
            <a:endParaRPr lang="hu-HU" dirty="0" smtClean="0">
              <a:latin typeface="Arial" panose="020B0604020202020204" pitchFamily="34" charset="0"/>
              <a:cs typeface="Arial" panose="020B0604020202020204" pitchFamily="34" charset="0"/>
            </a:endParaRPr>
          </a:p>
          <a:p>
            <a:endParaRPr lang="hu-HU" dirty="0">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Rövid pályafutása ellenére (41 évesen hunyt el) nagy hatással volt a belga és a nemzetközi modern építészetre.</a:t>
            </a:r>
          </a:p>
          <a:p>
            <a:endParaRPr lang="hu-HU" dirty="0"/>
          </a:p>
        </p:txBody>
      </p:sp>
    </p:spTree>
    <p:extLst>
      <p:ext uri="{BB962C8B-B14F-4D97-AF65-F5344CB8AC3E}">
        <p14:creationId xmlns:p14="http://schemas.microsoft.com/office/powerpoint/2010/main" val="14752727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70524" y="116632"/>
            <a:ext cx="5509588" cy="2308324"/>
          </a:xfrm>
          <a:prstGeom prst="rect">
            <a:avLst/>
          </a:prstGeom>
        </p:spPr>
        <p:txBody>
          <a:bodyPr wrap="square">
            <a:spAutoFit/>
          </a:bodyPr>
          <a:lstStyle/>
          <a:p>
            <a:r>
              <a:rPr lang="hu-HU" b="1" dirty="0" err="1">
                <a:solidFill>
                  <a:srgbClr val="FF0000"/>
                </a:solidFill>
                <a:latin typeface="Arial" panose="020B0604020202020204" pitchFamily="34" charset="0"/>
                <a:cs typeface="Arial" panose="020B0604020202020204" pitchFamily="34" charset="0"/>
              </a:rPr>
              <a:t>Maison</a:t>
            </a:r>
            <a:r>
              <a:rPr lang="hu-HU" b="1" dirty="0">
                <a:solidFill>
                  <a:srgbClr val="FF0000"/>
                </a:solidFill>
                <a:latin typeface="Arial" panose="020B0604020202020204" pitchFamily="34" charset="0"/>
                <a:cs typeface="Arial" panose="020B0604020202020204" pitchFamily="34" charset="0"/>
              </a:rPr>
              <a:t> </a:t>
            </a:r>
            <a:r>
              <a:rPr lang="hu-HU" b="1" dirty="0" err="1">
                <a:solidFill>
                  <a:srgbClr val="FF0000"/>
                </a:solidFill>
                <a:latin typeface="Arial" panose="020B0604020202020204" pitchFamily="34" charset="0"/>
                <a:cs typeface="Arial" panose="020B0604020202020204" pitchFamily="34" charset="0"/>
              </a:rPr>
              <a:t>Hankar</a:t>
            </a:r>
            <a:r>
              <a:rPr lang="hu-HU" b="1" dirty="0">
                <a:solidFill>
                  <a:srgbClr val="FF000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(1893):</a:t>
            </a:r>
            <a:r>
              <a:rPr lang="hu-HU" dirty="0">
                <a:latin typeface="Arial" panose="020B0604020202020204" pitchFamily="34" charset="0"/>
                <a:cs typeface="Arial" panose="020B0604020202020204" pitchFamily="34" charset="0"/>
              </a:rPr>
              <a:t> Saját brüsszeli háza (</a:t>
            </a:r>
            <a:r>
              <a:rPr lang="hu-HU" dirty="0" err="1">
                <a:latin typeface="Arial" panose="020B0604020202020204" pitchFamily="34" charset="0"/>
                <a:cs typeface="Arial" panose="020B0604020202020204" pitchFamily="34" charset="0"/>
              </a:rPr>
              <a:t>Rue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Defacqz</a:t>
            </a:r>
            <a:r>
              <a:rPr lang="hu-HU" dirty="0">
                <a:latin typeface="Arial" panose="020B0604020202020204" pitchFamily="34" charset="0"/>
                <a:cs typeface="Arial" panose="020B0604020202020204" pitchFamily="34" charset="0"/>
              </a:rPr>
              <a:t> 71), amely a </a:t>
            </a:r>
            <a:r>
              <a:rPr lang="hu-HU" dirty="0" err="1">
                <a:latin typeface="Arial" panose="020B0604020202020204" pitchFamily="34" charset="0"/>
                <a:cs typeface="Arial" panose="020B0604020202020204" pitchFamily="34" charset="0"/>
              </a:rPr>
              <a:t>Hortá-féle</a:t>
            </a:r>
            <a:r>
              <a:rPr lang="hu-HU" dirty="0">
                <a:latin typeface="Arial" panose="020B0604020202020204" pitchFamily="34" charset="0"/>
                <a:cs typeface="Arial" panose="020B0604020202020204" pitchFamily="34" charset="0"/>
              </a:rPr>
              <a:t> Hôtel </a:t>
            </a:r>
            <a:r>
              <a:rPr lang="hu-HU" dirty="0" err="1">
                <a:latin typeface="Arial" panose="020B0604020202020204" pitchFamily="34" charset="0"/>
                <a:cs typeface="Arial" panose="020B0604020202020204" pitchFamily="34" charset="0"/>
              </a:rPr>
              <a:t>Tassellel</a:t>
            </a:r>
            <a:r>
              <a:rPr lang="hu-HU" dirty="0">
                <a:latin typeface="Arial" panose="020B0604020202020204" pitchFamily="34" charset="0"/>
                <a:cs typeface="Arial" panose="020B0604020202020204" pitchFamily="34" charset="0"/>
              </a:rPr>
              <a:t> egy időben készült, és az első szecessziós épületek egyike. Homlokzatát </a:t>
            </a:r>
            <a:r>
              <a:rPr lang="hu-HU" dirty="0" err="1">
                <a:latin typeface="Arial" panose="020B0604020202020204" pitchFamily="34" charset="0"/>
                <a:cs typeface="Arial" panose="020B0604020202020204" pitchFamily="34" charset="0"/>
              </a:rPr>
              <a:t>sgraffito</a:t>
            </a:r>
            <a:r>
              <a:rPr lang="hu-HU" dirty="0">
                <a:latin typeface="Arial" panose="020B0604020202020204" pitchFamily="34" charset="0"/>
                <a:cs typeface="Arial" panose="020B0604020202020204" pitchFamily="34" charset="0"/>
              </a:rPr>
              <a:t> díszítés és kovácsoltvas elemek jellemzik</a:t>
            </a:r>
            <a:r>
              <a:rPr lang="hu-HU" dirty="0" smtClean="0">
                <a:latin typeface="Arial" panose="020B0604020202020204" pitchFamily="34" charset="0"/>
                <a:cs typeface="Arial" panose="020B0604020202020204" pitchFamily="34" charset="0"/>
              </a:rPr>
              <a:t>.</a:t>
            </a:r>
            <a:r>
              <a:rPr lang="hu-HU" b="1" dirty="0"/>
              <a:t> </a:t>
            </a:r>
            <a:r>
              <a:rPr lang="hu-HU" b="1" dirty="0" smtClean="0"/>
              <a:t>A</a:t>
            </a:r>
            <a:r>
              <a:rPr lang="hu-HU" dirty="0" smtClean="0"/>
              <a:t>z </a:t>
            </a:r>
            <a:r>
              <a:rPr lang="hu-HU" dirty="0"/>
              <a:t>Art </a:t>
            </a:r>
            <a:r>
              <a:rPr lang="hu-HU" dirty="0" err="1"/>
              <a:t>Nouveau</a:t>
            </a:r>
            <a:r>
              <a:rPr lang="hu-HU" dirty="0"/>
              <a:t> egyik alapműveként tartanak számon. Ugyanabban az évben épült, mint </a:t>
            </a:r>
            <a:r>
              <a:rPr lang="hu-HU" dirty="0" err="1"/>
              <a:t>Horta</a:t>
            </a:r>
            <a:r>
              <a:rPr lang="hu-HU" dirty="0"/>
              <a:t> híres </a:t>
            </a:r>
            <a:r>
              <a:rPr lang="hu-HU" dirty="0" err="1"/>
              <a:t>Tassel-palotája</a:t>
            </a:r>
            <a:r>
              <a:rPr lang="hu-HU" dirty="0"/>
              <a:t>.</a:t>
            </a:r>
          </a:p>
          <a:p>
            <a:endParaRPr lang="hu-HU" dirty="0">
              <a:latin typeface="Arial" panose="020B0604020202020204" pitchFamily="34" charset="0"/>
              <a:cs typeface="Arial" panose="020B0604020202020204" pitchFamily="34" charset="0"/>
            </a:endParaRPr>
          </a:p>
        </p:txBody>
      </p:sp>
      <p:pic>
        <p:nvPicPr>
          <p:cNvPr id="4098" name="Picture 2" descr="Fájl:St-Gilles (Hankar) JPG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80112" y="-53536"/>
            <a:ext cx="3647306" cy="69298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ájl: Maison Paul Hankar, rue Defacqz, sgraffite de la façade avec milésim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 y="2432923"/>
            <a:ext cx="5320721" cy="3508351"/>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p:nvPr/>
        </p:nvSpPr>
        <p:spPr>
          <a:xfrm>
            <a:off x="7812360" y="2708920"/>
            <a:ext cx="1296144" cy="9144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5608731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260648"/>
            <a:ext cx="3744416" cy="6186309"/>
          </a:xfrm>
          <a:prstGeom prst="rect">
            <a:avLst/>
          </a:prstGeom>
        </p:spPr>
        <p:txBody>
          <a:bodyPr wrap="square">
            <a:spAutoFit/>
          </a:bodyPr>
          <a:lstStyle/>
          <a:p>
            <a:r>
              <a:rPr lang="hu-HU" b="1" dirty="0">
                <a:solidFill>
                  <a:srgbClr val="FF0000"/>
                </a:solidFill>
                <a:latin typeface="Arial" panose="020B0604020202020204" pitchFamily="34" charset="0"/>
                <a:cs typeface="Arial" panose="020B0604020202020204" pitchFamily="34" charset="0"/>
              </a:rPr>
              <a:t>Hôtel </a:t>
            </a:r>
            <a:r>
              <a:rPr lang="hu-HU" b="1" dirty="0" err="1">
                <a:solidFill>
                  <a:srgbClr val="FF0000"/>
                </a:solidFill>
                <a:latin typeface="Arial" panose="020B0604020202020204" pitchFamily="34" charset="0"/>
                <a:cs typeface="Arial" panose="020B0604020202020204" pitchFamily="34" charset="0"/>
              </a:rPr>
              <a:t>Ciamberlani</a:t>
            </a:r>
            <a:r>
              <a:rPr lang="hu-HU" b="1" dirty="0">
                <a:solidFill>
                  <a:srgbClr val="FF000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(1897):</a:t>
            </a:r>
            <a:r>
              <a:rPr lang="hu-HU" dirty="0">
                <a:latin typeface="Arial" panose="020B0604020202020204" pitchFamily="34" charset="0"/>
                <a:cs typeface="Arial" panose="020B0604020202020204" pitchFamily="34" charset="0"/>
              </a:rPr>
              <a:t> </a:t>
            </a:r>
            <a:endParaRPr lang="hu-HU" dirty="0" smtClean="0">
              <a:latin typeface="Arial" panose="020B0604020202020204" pitchFamily="34" charset="0"/>
              <a:cs typeface="Arial" panose="020B0604020202020204" pitchFamily="34" charset="0"/>
            </a:endParaRPr>
          </a:p>
          <a:p>
            <a:endParaRPr lang="hu-HU" dirty="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Egyik </a:t>
            </a:r>
            <a:r>
              <a:rPr lang="hu-HU" dirty="0">
                <a:latin typeface="Arial" panose="020B0604020202020204" pitchFamily="34" charset="0"/>
                <a:cs typeface="Arial" panose="020B0604020202020204" pitchFamily="34" charset="0"/>
              </a:rPr>
              <a:t>leglátványosabb munkája, </a:t>
            </a:r>
            <a:r>
              <a:rPr lang="hu-HU" dirty="0" smtClean="0">
                <a:latin typeface="Arial" panose="020B0604020202020204" pitchFamily="34" charset="0"/>
                <a:cs typeface="Arial" panose="020B0604020202020204" pitchFamily="34" charset="0"/>
              </a:rPr>
              <a:t>amelyet</a:t>
            </a:r>
          </a:p>
          <a:p>
            <a:r>
              <a:rPr lang="hu-HU" dirty="0" smtClean="0">
                <a:latin typeface="Arial" panose="020B0604020202020204" pitchFamily="34" charset="0"/>
                <a:cs typeface="Arial" panose="020B0604020202020204" pitchFamily="34" charset="0"/>
              </a:rPr>
              <a:t>Albert </a:t>
            </a:r>
            <a:r>
              <a:rPr lang="hu-HU" dirty="0" err="1" smtClean="0">
                <a:latin typeface="Arial" panose="020B0604020202020204" pitchFamily="34" charset="0"/>
                <a:cs typeface="Arial" panose="020B0604020202020204" pitchFamily="34" charset="0"/>
              </a:rPr>
              <a:t>Ciamberlani</a:t>
            </a:r>
            <a:r>
              <a:rPr lang="hu-HU" dirty="0" smtClean="0">
                <a:latin typeface="Arial" panose="020B0604020202020204" pitchFamily="34" charset="0"/>
                <a:cs typeface="Arial" panose="020B0604020202020204" pitchFamily="34" charset="0"/>
              </a:rPr>
              <a:t> </a:t>
            </a:r>
            <a:r>
              <a:rPr lang="it-IT" dirty="0"/>
              <a:t> szimbolista festő </a:t>
            </a:r>
            <a:r>
              <a:rPr lang="it-IT" dirty="0" smtClean="0"/>
              <a:t>számára</a:t>
            </a:r>
            <a:r>
              <a:rPr lang="hu-HU" dirty="0" smtClean="0"/>
              <a:t> tervezett. </a:t>
            </a:r>
            <a:r>
              <a:rPr lang="hu-HU" dirty="0" err="1"/>
              <a:t>Ciamberlani</a:t>
            </a:r>
            <a:r>
              <a:rPr lang="hu-HU" dirty="0"/>
              <a:t> festőműhelyének feltűnő homlokzatot adott, amely az észak-olaszországi quattrocento építészetre emlékeztet. Tisztelgés volt ez a megrendelő előtt, aki egy előkelő bolognai családból származott. A járókelők megálltak és bámulták az egzotikus épületet, de a kritikusok is önelégült gúnyolódásokkal kényeztették magukat, mint például "a megszállott eredetiség meglehetősen őrülete".</a:t>
            </a:r>
            <a:endParaRPr lang="hu-HU" dirty="0" smtClean="0"/>
          </a:p>
          <a:p>
            <a:endParaRPr lang="hu-HU" dirty="0"/>
          </a:p>
          <a:p>
            <a:r>
              <a:rPr lang="hu-HU" dirty="0" smtClean="0"/>
              <a:t>M</a:t>
            </a:r>
            <a:r>
              <a:rPr lang="hu-HU" dirty="0" smtClean="0">
                <a:latin typeface="Arial" panose="020B0604020202020204" pitchFamily="34" charset="0"/>
                <a:cs typeface="Arial" panose="020B0604020202020204" pitchFamily="34" charset="0"/>
              </a:rPr>
              <a:t>onumentális </a:t>
            </a:r>
            <a:r>
              <a:rPr lang="hu-HU" dirty="0" err="1">
                <a:latin typeface="Arial" panose="020B0604020202020204" pitchFamily="34" charset="0"/>
                <a:cs typeface="Arial" panose="020B0604020202020204" pitchFamily="34" charset="0"/>
              </a:rPr>
              <a:t>sgraffito-díszítéséről</a:t>
            </a:r>
            <a:r>
              <a:rPr lang="hu-HU" dirty="0">
                <a:latin typeface="Arial" panose="020B0604020202020204" pitchFamily="34" charset="0"/>
                <a:cs typeface="Arial" panose="020B0604020202020204" pitchFamily="34" charset="0"/>
              </a:rPr>
              <a:t> (karcolt falfestés) ismert a homlokzatán</a:t>
            </a:r>
            <a:r>
              <a:rPr lang="hu-HU" dirty="0" smtClean="0">
                <a:latin typeface="Arial" panose="020B0604020202020204" pitchFamily="34" charset="0"/>
                <a:cs typeface="Arial" panose="020B0604020202020204" pitchFamily="34" charset="0"/>
              </a:rPr>
              <a:t>. J</a:t>
            </a:r>
            <a:r>
              <a:rPr lang="hu-HU" dirty="0" smtClean="0"/>
              <a:t>elenleg </a:t>
            </a:r>
            <a:r>
              <a:rPr lang="hu-HU" dirty="0"/>
              <a:t>az Argentin Nagykövetségnek ad </a:t>
            </a:r>
            <a:r>
              <a:rPr lang="hu-HU" dirty="0" smtClean="0"/>
              <a:t>otthont.</a:t>
            </a:r>
            <a:endParaRPr lang="hu-HU" dirty="0">
              <a:latin typeface="Arial" panose="020B0604020202020204" pitchFamily="34" charset="0"/>
              <a:cs typeface="Arial" panose="020B0604020202020204" pitchFamily="34" charset="0"/>
            </a:endParaRPr>
          </a:p>
        </p:txBody>
      </p:sp>
      <p:pic>
        <p:nvPicPr>
          <p:cNvPr id="1026" name="Picture 2" descr="https://www.wga.hu/art/h/hankar/ciamber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55976" y="-87085"/>
            <a:ext cx="4788024" cy="694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2383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88640"/>
            <a:ext cx="8640960" cy="646331"/>
          </a:xfrm>
          <a:prstGeom prst="rect">
            <a:avLst/>
          </a:prstGeom>
        </p:spPr>
        <p:txBody>
          <a:bodyPr wrap="square">
            <a:spAutoFit/>
          </a:bodyPr>
          <a:lstStyle/>
          <a:p>
            <a:r>
              <a:rPr lang="hu-HU" b="1" dirty="0" err="1">
                <a:solidFill>
                  <a:srgbClr val="FF0000"/>
                </a:solidFill>
                <a:latin typeface="Arial" panose="020B0604020202020204" pitchFamily="34" charset="0"/>
                <a:cs typeface="Arial" panose="020B0604020202020204" pitchFamily="34" charset="0"/>
              </a:rPr>
              <a:t>Chemiserie</a:t>
            </a:r>
            <a:r>
              <a:rPr lang="hu-HU" b="1" dirty="0">
                <a:solidFill>
                  <a:srgbClr val="FF0000"/>
                </a:solidFill>
                <a:latin typeface="Arial" panose="020B0604020202020204" pitchFamily="34" charset="0"/>
                <a:cs typeface="Arial" panose="020B0604020202020204" pitchFamily="34" charset="0"/>
              </a:rPr>
              <a:t> </a:t>
            </a:r>
            <a:r>
              <a:rPr lang="hu-HU" b="1" dirty="0" err="1">
                <a:solidFill>
                  <a:srgbClr val="FF0000"/>
                </a:solidFill>
                <a:latin typeface="Arial" panose="020B0604020202020204" pitchFamily="34" charset="0"/>
                <a:cs typeface="Arial" panose="020B0604020202020204" pitchFamily="34" charset="0"/>
              </a:rPr>
              <a:t>Niguet</a:t>
            </a:r>
            <a:r>
              <a:rPr lang="hu-HU" b="1" dirty="0">
                <a:solidFill>
                  <a:srgbClr val="FF000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(1896):</a:t>
            </a:r>
            <a:r>
              <a:rPr lang="hu-HU" dirty="0">
                <a:latin typeface="Arial" panose="020B0604020202020204" pitchFamily="34" charset="0"/>
                <a:cs typeface="Arial" panose="020B0604020202020204" pitchFamily="34" charset="0"/>
              </a:rPr>
              <a:t> Egy elegáns brüsszeli üzletportál, amely a szecessziós fa- és üvegművesség kiváló példája.</a:t>
            </a:r>
          </a:p>
        </p:txBody>
      </p:sp>
      <p:pic>
        <p:nvPicPr>
          <p:cNvPr id="2052" name="Picture 4" descr="https://upload.wikimedia.org/wikipedia/commons/2/21/Bruxelles_-_Chemiserie_Nigue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883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332656"/>
            <a:ext cx="8496944" cy="6186309"/>
          </a:xfrm>
          <a:prstGeom prst="rect">
            <a:avLst/>
          </a:prstGeom>
        </p:spPr>
        <p:txBody>
          <a:bodyPr wrap="square">
            <a:spAutoFit/>
          </a:bodyPr>
          <a:lstStyle/>
          <a:p>
            <a:r>
              <a:rPr lang="hu-HU" b="1" dirty="0">
                <a:solidFill>
                  <a:srgbClr val="00B050"/>
                </a:solidFill>
                <a:latin typeface="Arial" panose="020B0604020202020204" pitchFamily="34" charset="0"/>
                <a:cs typeface="Arial" panose="020B0604020202020204" pitchFamily="34" charset="0"/>
              </a:rPr>
              <a:t>Mérnöki Építészet (Vasművesség és Üvegépítészet</a:t>
            </a:r>
            <a:r>
              <a:rPr lang="hu-HU" b="1" dirty="0" smtClean="0">
                <a:solidFill>
                  <a:srgbClr val="00B050"/>
                </a:solidFill>
                <a:latin typeface="Arial" panose="020B0604020202020204" pitchFamily="34" charset="0"/>
                <a:cs typeface="Arial" panose="020B0604020202020204" pitchFamily="34" charset="0"/>
              </a:rPr>
              <a:t>)</a:t>
            </a:r>
          </a:p>
          <a:p>
            <a:endParaRPr lang="hu-HU" b="1" dirty="0" smtClean="0">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A 19. században az ipari forradalom olyan új szerkezeti kihívásokat teremtett – vasútállomások, kiállítási csarnokok, gyárak, piacok –, amelyekre a hagyományos kő- és téglaépítészet nem tudott választ adni. Az akadémikus építészek a fémeket „csúnyának” és művészietlennek tartották </a:t>
            </a:r>
            <a:r>
              <a:rPr lang="hu-HU" dirty="0" smtClean="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így a tervezést átvették a </a:t>
            </a:r>
            <a:r>
              <a:rPr lang="hu-HU" b="1" dirty="0">
                <a:latin typeface="Arial" panose="020B0604020202020204" pitchFamily="34" charset="0"/>
                <a:cs typeface="Arial" panose="020B0604020202020204" pitchFamily="34" charset="0"/>
              </a:rPr>
              <a:t>mérnökök</a:t>
            </a:r>
            <a:r>
              <a:rPr lang="hu-HU" dirty="0" smtClean="0">
                <a:latin typeface="Arial" panose="020B0604020202020204" pitchFamily="34" charset="0"/>
                <a:cs typeface="Arial" panose="020B0604020202020204" pitchFamily="34" charset="0"/>
              </a:rPr>
              <a:t>.</a:t>
            </a:r>
          </a:p>
          <a:p>
            <a:endParaRPr lang="hu-HU" dirty="0">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Technológiai áttörések</a:t>
            </a:r>
            <a:endParaRPr lang="hu-HU" dirty="0">
              <a:latin typeface="Arial" panose="020B0604020202020204" pitchFamily="34" charset="0"/>
              <a:cs typeface="Arial" panose="020B0604020202020204" pitchFamily="34" charset="0"/>
            </a:endParaRPr>
          </a:p>
          <a:p>
            <a:pPr lvl="0"/>
            <a:r>
              <a:rPr lang="hu-HU" b="1" dirty="0">
                <a:latin typeface="Arial" panose="020B0604020202020204" pitchFamily="34" charset="0"/>
                <a:cs typeface="Arial" panose="020B0604020202020204" pitchFamily="34" charset="0"/>
              </a:rPr>
              <a:t>Öntöttvas (</a:t>
            </a:r>
            <a:r>
              <a:rPr lang="hu-HU" b="1" dirty="0" err="1">
                <a:latin typeface="Arial" panose="020B0604020202020204" pitchFamily="34" charset="0"/>
                <a:cs typeface="Arial" panose="020B0604020202020204" pitchFamily="34" charset="0"/>
              </a:rPr>
              <a:t>Cast</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iron</a:t>
            </a:r>
            <a:r>
              <a:rPr lang="hu-HU" b="1" dirty="0">
                <a:latin typeface="Arial" panose="020B0604020202020204" pitchFamily="34" charset="0"/>
                <a:cs typeface="Arial" panose="020B0604020202020204" pitchFamily="34" charset="0"/>
              </a:rPr>
              <a:t>):</a:t>
            </a:r>
            <a:r>
              <a:rPr lang="hu-HU" dirty="0">
                <a:latin typeface="Arial" panose="020B0604020202020204" pitchFamily="34" charset="0"/>
                <a:cs typeface="Arial" panose="020B0604020202020204" pitchFamily="34" charset="0"/>
              </a:rPr>
              <a:t> Kiváló a nyomószilárdsága, így vékony, karcsú tartóoszlopok készítésére használták. Rideg anyaga miatt azonban hajlításra, húzásra könnyen eltört.</a:t>
            </a:r>
          </a:p>
          <a:p>
            <a:pPr lvl="0"/>
            <a:r>
              <a:rPr lang="hu-HU" b="1" dirty="0">
                <a:latin typeface="Arial" panose="020B0604020202020204" pitchFamily="34" charset="0"/>
                <a:cs typeface="Arial" panose="020B0604020202020204" pitchFamily="34" charset="0"/>
              </a:rPr>
              <a:t>Kovácsoltvas és hengerelt acél:</a:t>
            </a:r>
            <a:r>
              <a:rPr lang="hu-HU" dirty="0">
                <a:latin typeface="Arial" panose="020B0604020202020204" pitchFamily="34" charset="0"/>
                <a:cs typeface="Arial" panose="020B0604020202020204" pitchFamily="34" charset="0"/>
              </a:rPr>
              <a:t> Rendkívüli a húzószilárdsága, ez tette lehetővé a hatalmas fesztávolságú tetőszerkezetek, hidak és rácsos tartók megépítését.</a:t>
            </a:r>
          </a:p>
          <a:p>
            <a:pPr lvl="0"/>
            <a:r>
              <a:rPr lang="hu-HU" b="1" dirty="0">
                <a:latin typeface="Arial" panose="020B0604020202020204" pitchFamily="34" charset="0"/>
                <a:cs typeface="Arial" panose="020B0604020202020204" pitchFamily="34" charset="0"/>
              </a:rPr>
              <a:t>Előregyártás (</a:t>
            </a:r>
            <a:r>
              <a:rPr lang="hu-HU" b="1" dirty="0" err="1">
                <a:latin typeface="Arial" panose="020B0604020202020204" pitchFamily="34" charset="0"/>
                <a:cs typeface="Arial" panose="020B0604020202020204" pitchFamily="34" charset="0"/>
              </a:rPr>
              <a:t>Prefabrikáció</a:t>
            </a:r>
            <a:r>
              <a:rPr lang="hu-HU" b="1" dirty="0">
                <a:latin typeface="Arial" panose="020B0604020202020204" pitchFamily="34" charset="0"/>
                <a:cs typeface="Arial" panose="020B0604020202020204" pitchFamily="34" charset="0"/>
              </a:rPr>
              <a:t>):</a:t>
            </a:r>
            <a:r>
              <a:rPr lang="hu-HU" dirty="0">
                <a:latin typeface="Arial" panose="020B0604020202020204" pitchFamily="34" charset="0"/>
                <a:cs typeface="Arial" panose="020B0604020202020204" pitchFamily="34" charset="0"/>
              </a:rPr>
              <a:t> Az elemeket gyárakban, szabványosítva öntötték ki, majd a helyszínen csavarozással és szegecseléssel szerelték össze. Ez drasztikusan lerövidítette az építkezési időt.</a:t>
            </a:r>
          </a:p>
          <a:p>
            <a:endParaRPr lang="hu-HU" dirty="0" smtClean="0">
              <a:latin typeface="Arial" panose="020B0604020202020204" pitchFamily="34" charset="0"/>
              <a:cs typeface="Arial" panose="020B0604020202020204" pitchFamily="34" charset="0"/>
            </a:endParaRPr>
          </a:p>
          <a:p>
            <a:endParaRPr lang="hu-HU" dirty="0"/>
          </a:p>
          <a:p>
            <a:endParaRPr lang="hu-HU" dirty="0" smtClean="0"/>
          </a:p>
          <a:p>
            <a:endParaRPr lang="hu-HU" dirty="0"/>
          </a:p>
          <a:p>
            <a:endParaRPr lang="hu-HU" b="1" dirty="0"/>
          </a:p>
          <a:p>
            <a:endParaRPr lang="hu-HU" dirty="0"/>
          </a:p>
        </p:txBody>
      </p:sp>
    </p:spTree>
    <p:extLst>
      <p:ext uri="{BB962C8B-B14F-4D97-AF65-F5344CB8AC3E}">
        <p14:creationId xmlns:p14="http://schemas.microsoft.com/office/powerpoint/2010/main" val="36052731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260648"/>
            <a:ext cx="4572000" cy="4524315"/>
          </a:xfrm>
          <a:prstGeom prst="rect">
            <a:avLst/>
          </a:prstGeom>
        </p:spPr>
        <p:txBody>
          <a:bodyPr>
            <a:spAutoFit/>
          </a:bodyPr>
          <a:lstStyle/>
          <a:p>
            <a:r>
              <a:rPr lang="hu-HU" dirty="0"/>
              <a:t>Az üzletfront finoman megmunkált </a:t>
            </a:r>
            <a:r>
              <a:rPr lang="hu-HU" b="1" dirty="0"/>
              <a:t>mahagónifa</a:t>
            </a:r>
            <a:r>
              <a:rPr lang="hu-HU" dirty="0"/>
              <a:t> keretezéséről és hajlított üvegfelületeiről ismert. </a:t>
            </a:r>
            <a:endParaRPr lang="hu-HU" dirty="0" smtClean="0"/>
          </a:p>
          <a:p>
            <a:endParaRPr lang="hu-HU" dirty="0"/>
          </a:p>
          <a:p>
            <a:r>
              <a:rPr lang="hu-HU" dirty="0" smtClean="0"/>
              <a:t>A </a:t>
            </a:r>
            <a:r>
              <a:rPr lang="hu-HU" dirty="0"/>
              <a:t>virágos motívumok és a lendületes, organikus vonalvezetés a szecesszió egyik legkorábbi és legszebb brüsszeli példájává teszi</a:t>
            </a:r>
            <a:r>
              <a:rPr lang="hu-HU" dirty="0" smtClean="0"/>
              <a:t>.</a:t>
            </a:r>
          </a:p>
          <a:p>
            <a:endParaRPr lang="hu-HU" dirty="0"/>
          </a:p>
          <a:p>
            <a:r>
              <a:rPr lang="hu-HU" dirty="0" smtClean="0"/>
              <a:t>A </a:t>
            </a:r>
            <a:r>
              <a:rPr lang="hu-HU" dirty="0"/>
              <a:t>fa mellett kidolgozott </a:t>
            </a:r>
            <a:r>
              <a:rPr lang="hu-HU" b="1" dirty="0"/>
              <a:t>kovácsoltvas</a:t>
            </a:r>
            <a:r>
              <a:rPr lang="hu-HU" dirty="0"/>
              <a:t> elemek és festett öntöttvas díszítik a bejáratot és a kirakatot</a:t>
            </a:r>
            <a:r>
              <a:rPr lang="hu-HU" dirty="0" smtClean="0"/>
              <a:t>.</a:t>
            </a:r>
          </a:p>
          <a:p>
            <a:r>
              <a:rPr lang="hu-HU" dirty="0"/>
              <a:t>A középső rész a bejáratból és egy gyönyörűen </a:t>
            </a:r>
            <a:r>
              <a:rPr lang="hu-HU" dirty="0" smtClean="0"/>
              <a:t>díszített felülvilágítóból áll </a:t>
            </a:r>
            <a:r>
              <a:rPr lang="hu-HU" dirty="0"/>
              <a:t>. </a:t>
            </a:r>
            <a:r>
              <a:rPr lang="hu-HU" dirty="0" smtClean="0"/>
              <a:t>Az </a:t>
            </a:r>
            <a:r>
              <a:rPr lang="hu-HU" dirty="0"/>
              <a:t>ajtó merész, aszimmetrikus kialakítású, amelyet díszes sárgaréz bevonat hangsúlyoz. </a:t>
            </a:r>
          </a:p>
        </p:txBody>
      </p:sp>
      <p:pic>
        <p:nvPicPr>
          <p:cNvPr id="3074" name="Picture 2" descr="Fájl: Bruxelles rue Royale 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8024" y="-7295"/>
            <a:ext cx="4355976" cy="689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8413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em érhető el leírás a fényképhez."/>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9632" y="3484"/>
            <a:ext cx="6854643" cy="685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901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cdn.sortiraparis.com/images/80/101565/863775-le-castel-beranger-par-hector-guimard-immeuble-art-nouveau-de-paris-a7c501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1" y="-1"/>
            <a:ext cx="457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07504" y="116632"/>
            <a:ext cx="4464497" cy="7602081"/>
          </a:xfrm>
          <a:prstGeom prst="rect">
            <a:avLst/>
          </a:prstGeom>
        </p:spPr>
        <p:txBody>
          <a:bodyPr wrap="square">
            <a:spAutoFit/>
          </a:bodyPr>
          <a:lstStyle/>
          <a:p>
            <a:endParaRPr lang="hu-HU" b="1" dirty="0" smtClean="0"/>
          </a:p>
          <a:p>
            <a:r>
              <a:rPr lang="hu-HU" b="1" dirty="0" smtClean="0">
                <a:latin typeface="Arial" panose="020B0604020202020204" pitchFamily="34" charset="0"/>
                <a:cs typeface="Arial" panose="020B0604020202020204" pitchFamily="34" charset="0"/>
              </a:rPr>
              <a:t>Franciaország:</a:t>
            </a:r>
          </a:p>
          <a:p>
            <a:r>
              <a:rPr lang="hu-HU" sz="2000" b="1" dirty="0" err="1" smtClean="0">
                <a:solidFill>
                  <a:srgbClr val="00B050"/>
                </a:solidFill>
                <a:latin typeface="Arial" panose="020B0604020202020204" pitchFamily="34" charset="0"/>
                <a:cs typeface="Arial" panose="020B0604020202020204" pitchFamily="34" charset="0"/>
              </a:rPr>
              <a:t>Hector</a:t>
            </a:r>
            <a:r>
              <a:rPr lang="hu-HU" sz="2000" b="1" dirty="0" smtClean="0">
                <a:solidFill>
                  <a:srgbClr val="00B050"/>
                </a:solidFill>
                <a:latin typeface="Arial" panose="020B0604020202020204" pitchFamily="34" charset="0"/>
                <a:cs typeface="Arial" panose="020B0604020202020204" pitchFamily="34" charset="0"/>
              </a:rPr>
              <a:t> </a:t>
            </a:r>
            <a:r>
              <a:rPr lang="hu-HU" sz="2000" b="1" dirty="0" err="1">
                <a:solidFill>
                  <a:srgbClr val="00B050"/>
                </a:solidFill>
                <a:latin typeface="Arial" panose="020B0604020202020204" pitchFamily="34" charset="0"/>
                <a:cs typeface="Arial" panose="020B0604020202020204" pitchFamily="34" charset="0"/>
              </a:rPr>
              <a:t>Guimard</a:t>
            </a:r>
            <a:r>
              <a:rPr lang="hu-HU" b="1" dirty="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(1867- 1942)</a:t>
            </a:r>
            <a:r>
              <a:rPr lang="hu-HU" b="1" dirty="0">
                <a:latin typeface="Arial" panose="020B0604020202020204" pitchFamily="34" charset="0"/>
                <a:cs typeface="Arial" panose="020B0604020202020204" pitchFamily="34" charset="0"/>
              </a:rPr>
              <a:t> </a:t>
            </a:r>
            <a:endParaRPr lang="hu-HU" b="1" dirty="0" smtClean="0">
              <a:latin typeface="Arial" panose="020B0604020202020204" pitchFamily="34" charset="0"/>
              <a:cs typeface="Arial" panose="020B0604020202020204" pitchFamily="34" charset="0"/>
            </a:endParaRPr>
          </a:p>
          <a:p>
            <a:r>
              <a:rPr lang="hu-HU" b="1" dirty="0" err="1" smtClean="0">
                <a:solidFill>
                  <a:srgbClr val="FF0000"/>
                </a:solidFill>
                <a:latin typeface="Arial" panose="020B0604020202020204" pitchFamily="34" charset="0"/>
                <a:cs typeface="Arial" panose="020B0604020202020204" pitchFamily="34" charset="0"/>
              </a:rPr>
              <a:t>Castel</a:t>
            </a:r>
            <a:r>
              <a:rPr lang="hu-HU" b="1" dirty="0" smtClean="0">
                <a:solidFill>
                  <a:srgbClr val="FF0000"/>
                </a:solidFill>
                <a:latin typeface="Arial" panose="020B0604020202020204" pitchFamily="34" charset="0"/>
                <a:cs typeface="Arial" panose="020B0604020202020204" pitchFamily="34" charset="0"/>
              </a:rPr>
              <a:t> </a:t>
            </a:r>
            <a:r>
              <a:rPr lang="hu-HU" b="1" dirty="0">
                <a:solidFill>
                  <a:srgbClr val="FF0000"/>
                </a:solidFill>
                <a:latin typeface="Arial" panose="020B0604020202020204" pitchFamily="34" charset="0"/>
                <a:cs typeface="Arial" panose="020B0604020202020204" pitchFamily="34" charset="0"/>
              </a:rPr>
              <a:t>Béranger </a:t>
            </a:r>
            <a:r>
              <a:rPr lang="hu-HU" b="1" dirty="0" smtClean="0">
                <a:solidFill>
                  <a:srgbClr val="FF0000"/>
                </a:solidFill>
                <a:latin typeface="Arial" panose="020B0604020202020204" pitchFamily="34" charset="0"/>
                <a:cs typeface="Arial" panose="020B0604020202020204" pitchFamily="34" charset="0"/>
              </a:rPr>
              <a:t>Párizs </a:t>
            </a:r>
            <a:r>
              <a:rPr lang="fr-FR" b="1" dirty="0" smtClean="0">
                <a:latin typeface="Arial" panose="020B0604020202020204" pitchFamily="34" charset="0"/>
                <a:cs typeface="Arial" panose="020B0604020202020204" pitchFamily="34" charset="0"/>
              </a:rPr>
              <a:t>rue </a:t>
            </a:r>
            <a:r>
              <a:rPr lang="fr-FR" b="1" dirty="0">
                <a:latin typeface="Arial" panose="020B0604020202020204" pitchFamily="34" charset="0"/>
                <a:cs typeface="Arial" panose="020B0604020202020204" pitchFamily="34" charset="0"/>
              </a:rPr>
              <a:t>de la Fontaine 14</a:t>
            </a:r>
            <a:r>
              <a:rPr lang="fr-FR" b="1" dirty="0" smtClean="0">
                <a:latin typeface="Arial" panose="020B0604020202020204" pitchFamily="34" charset="0"/>
                <a:cs typeface="Arial" panose="020B0604020202020204" pitchFamily="34" charset="0"/>
              </a:rPr>
              <a:t>. </a:t>
            </a:r>
            <a:endParaRPr lang="hu-HU" b="1" dirty="0" smtClean="0">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organikus formák és </a:t>
            </a:r>
            <a:r>
              <a:rPr lang="hu-HU" b="1" dirty="0" smtClean="0">
                <a:latin typeface="Arial" panose="020B0604020202020204" pitchFamily="34" charset="0"/>
                <a:cs typeface="Arial" panose="020B0604020202020204" pitchFamily="34" charset="0"/>
              </a:rPr>
              <a:t>virágmotívumok</a:t>
            </a:r>
          </a:p>
          <a:p>
            <a:endParaRPr lang="hu-HU" b="1" dirty="0">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A </a:t>
            </a:r>
            <a:r>
              <a:rPr lang="hu-HU" b="1" dirty="0" err="1">
                <a:latin typeface="Arial" panose="020B0604020202020204" pitchFamily="34" charset="0"/>
                <a:cs typeface="Arial" panose="020B0604020202020204" pitchFamily="34" charset="0"/>
              </a:rPr>
              <a:t>Castel</a:t>
            </a:r>
            <a:r>
              <a:rPr lang="hu-HU" b="1" dirty="0">
                <a:latin typeface="Arial" panose="020B0604020202020204" pitchFamily="34" charset="0"/>
                <a:cs typeface="Arial" panose="020B0604020202020204" pitchFamily="34" charset="0"/>
              </a:rPr>
              <a:t> Béranger kovácsoltvas erkélyekkel, bab alakú öblös ablakokkal és színes mozaikokkal rendelkezik. A homlokzatot növényi motívumok és szobrok díszítik, amelyek </a:t>
            </a:r>
            <a:r>
              <a:rPr lang="hu-HU" b="1" dirty="0" err="1">
                <a:solidFill>
                  <a:srgbClr val="00B050"/>
                </a:solidFill>
                <a:latin typeface="Arial" panose="020B0604020202020204" pitchFamily="34" charset="0"/>
                <a:cs typeface="Arial" panose="020B0604020202020204" pitchFamily="34" charset="0"/>
              </a:rPr>
              <a:t>Guimard</a:t>
            </a:r>
            <a:r>
              <a:rPr lang="hu-HU" b="1" dirty="0">
                <a:latin typeface="Arial" panose="020B0604020202020204" pitchFamily="34" charset="0"/>
                <a:cs typeface="Arial" panose="020B0604020202020204" pitchFamily="34" charset="0"/>
              </a:rPr>
              <a:t> természetből és organikus formákból merített ihletét tükrözik. Az épület belső terei ugyanilyen pazarok, csigalépcsőkkel, színes ólomüveg ablakokkal és mozaikfalakkal</a:t>
            </a:r>
            <a:r>
              <a:rPr lang="hu-HU" b="1" dirty="0" smtClean="0">
                <a:latin typeface="Arial" panose="020B0604020202020204" pitchFamily="34" charset="0"/>
                <a:cs typeface="Arial" panose="020B0604020202020204" pitchFamily="34" charset="0"/>
              </a:rPr>
              <a:t>.</a:t>
            </a:r>
            <a:r>
              <a:rPr lang="hu-HU" dirty="0"/>
              <a:t> </a:t>
            </a:r>
            <a:r>
              <a:rPr lang="hu-HU" b="1" dirty="0" err="1">
                <a:latin typeface="Arial" panose="020B0604020202020204" pitchFamily="34" charset="0"/>
                <a:cs typeface="Arial" panose="020B0604020202020204" pitchFamily="34" charset="0"/>
              </a:rPr>
              <a:t>Charles-Louis-Armand</a:t>
            </a:r>
            <a:r>
              <a:rPr lang="hu-HU" b="1" dirty="0">
                <a:latin typeface="Arial" panose="020B0604020202020204" pitchFamily="34" charset="0"/>
                <a:cs typeface="Arial" panose="020B0604020202020204" pitchFamily="34" charset="0"/>
              </a:rPr>
              <a:t> Béranger üzletember rendelte meg, aki egy luxusépületet akart családja és bérlői számára. </a:t>
            </a:r>
            <a:r>
              <a:rPr lang="hu-HU" b="1" dirty="0" smtClean="0">
                <a:latin typeface="Arial" panose="020B0604020202020204" pitchFamily="34" charset="0"/>
                <a:cs typeface="Arial" panose="020B0604020202020204" pitchFamily="34" charset="0"/>
              </a:rPr>
              <a:t>Akkoriban </a:t>
            </a:r>
            <a:r>
              <a:rPr lang="hu-HU" b="1" dirty="0">
                <a:latin typeface="Arial" panose="020B0604020202020204" pitchFamily="34" charset="0"/>
                <a:cs typeface="Arial" panose="020B0604020202020204" pitchFamily="34" charset="0"/>
              </a:rPr>
              <a:t>Párizs egyik legszebb épületének tartottak.</a:t>
            </a:r>
          </a:p>
          <a:p>
            <a:r>
              <a:rPr lang="fr-FR" dirty="0"/>
              <a:t> </a:t>
            </a:r>
            <a:endParaRPr lang="hu-HU" dirty="0" smtClean="0"/>
          </a:p>
          <a:p>
            <a:endParaRPr lang="hu-HU" dirty="0" smtClean="0"/>
          </a:p>
          <a:p>
            <a:endParaRPr lang="hu-HU" dirty="0" smtClean="0"/>
          </a:p>
          <a:p>
            <a:endParaRPr lang="hu-HU" dirty="0"/>
          </a:p>
        </p:txBody>
      </p:sp>
    </p:spTree>
    <p:extLst>
      <p:ext uri="{BB962C8B-B14F-4D97-AF65-F5344CB8AC3E}">
        <p14:creationId xmlns:p14="http://schemas.microsoft.com/office/powerpoint/2010/main" val="38218709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cdn.sortiraparis.com/images/80/101565/863787-le-castel-beranger-par-hector-guimard-immeuble-art-nouveau-de-paris-a7c502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34462"/>
            <a:ext cx="9144000" cy="68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31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e Castel Béranger par Hector Guimard - immeuble Art Nouveau de Paris -  A7C503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607" y="260648"/>
            <a:ext cx="9253569" cy="616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570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ájl: Paris 16 - Castel Béranger -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75656" y="-42780"/>
            <a:ext cx="5184576" cy="69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0341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cdn.sortiraparis.com/images/80/101565/863778-le-castel-beranger-par-hector-guimard-immeuble-art-nouveau-de-paris-a7c501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58849"/>
            <a:ext cx="9147230" cy="609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8026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07504" y="127039"/>
            <a:ext cx="4824536" cy="6740307"/>
          </a:xfrm>
          <a:prstGeom prst="rect">
            <a:avLst/>
          </a:prstGeom>
        </p:spPr>
        <p:txBody>
          <a:bodyPr wrap="square">
            <a:spAutoFit/>
          </a:bodyPr>
          <a:lstStyle/>
          <a:p>
            <a:r>
              <a:rPr lang="hu-HU" sz="2000" b="1" dirty="0">
                <a:solidFill>
                  <a:srgbClr val="FF0000"/>
                </a:solidFill>
                <a:latin typeface="Arial" panose="020B0604020202020204" pitchFamily="34" charset="0"/>
                <a:cs typeface="Arial" panose="020B0604020202020204" pitchFamily="34" charset="0"/>
              </a:rPr>
              <a:t>Hôtel </a:t>
            </a:r>
            <a:r>
              <a:rPr lang="hu-HU" sz="2000" b="1" dirty="0" err="1">
                <a:solidFill>
                  <a:srgbClr val="FF0000"/>
                </a:solidFill>
                <a:latin typeface="Arial" panose="020B0604020202020204" pitchFamily="34" charset="0"/>
                <a:cs typeface="Arial" panose="020B0604020202020204" pitchFamily="34" charset="0"/>
              </a:rPr>
              <a:t>Guimard</a:t>
            </a:r>
            <a:r>
              <a:rPr lang="hu-HU" sz="2000" b="1" dirty="0">
                <a:solidFill>
                  <a:srgbClr val="FF0000"/>
                </a:solidFill>
                <a:latin typeface="Arial" panose="020B0604020202020204" pitchFamily="34" charset="0"/>
                <a:cs typeface="Arial" panose="020B0604020202020204" pitchFamily="34" charset="0"/>
              </a:rPr>
              <a:t> </a:t>
            </a:r>
            <a:r>
              <a:rPr lang="hu-HU" sz="2000" b="1" dirty="0" smtClean="0">
                <a:solidFill>
                  <a:srgbClr val="FF0000"/>
                </a:solidFill>
                <a:latin typeface="Arial" panose="020B0604020202020204" pitchFamily="34" charset="0"/>
                <a:cs typeface="Arial" panose="020B0604020202020204" pitchFamily="34" charset="0"/>
              </a:rPr>
              <a:t>saját lakóháza</a:t>
            </a:r>
          </a:p>
          <a:p>
            <a:r>
              <a:rPr lang="hu-HU" b="1" dirty="0" smtClean="0">
                <a:latin typeface="Arial" panose="020B0604020202020204" pitchFamily="34" charset="0"/>
                <a:cs typeface="Arial" panose="020B0604020202020204" pitchFamily="34" charset="0"/>
              </a:rPr>
              <a:t>Párizs </a:t>
            </a:r>
            <a:r>
              <a:rPr lang="hu-HU" b="1" dirty="0">
                <a:latin typeface="Arial" panose="020B0604020202020204" pitchFamily="34" charset="0"/>
                <a:cs typeface="Arial" panose="020B0604020202020204" pitchFamily="34" charset="0"/>
              </a:rPr>
              <a:t>Mozart sugárút </a:t>
            </a:r>
            <a:r>
              <a:rPr lang="hu-HU" b="1" dirty="0" smtClean="0">
                <a:latin typeface="Arial" panose="020B0604020202020204" pitchFamily="34" charset="0"/>
                <a:cs typeface="Arial" panose="020B0604020202020204" pitchFamily="34" charset="0"/>
              </a:rPr>
              <a:t>122. szám</a:t>
            </a:r>
          </a:p>
          <a:p>
            <a:r>
              <a:rPr lang="hu-HU" b="1" dirty="0" smtClean="0">
                <a:latin typeface="Arial" panose="020B0604020202020204" pitchFamily="34" charset="0"/>
                <a:cs typeface="Arial" panose="020B0604020202020204" pitchFamily="34" charset="0"/>
              </a:rPr>
              <a:t>1909–1912</a:t>
            </a:r>
          </a:p>
          <a:p>
            <a:r>
              <a:rPr lang="hu-HU" b="1" dirty="0" smtClean="0">
                <a:latin typeface="Arial" panose="020B0604020202020204" pitchFamily="34" charset="0"/>
                <a:cs typeface="Arial" panose="020B0604020202020204" pitchFamily="34" charset="0"/>
              </a:rPr>
              <a:t>csiszolt </a:t>
            </a:r>
            <a:r>
              <a:rPr lang="hu-HU" b="1" dirty="0">
                <a:latin typeface="Arial" panose="020B0604020202020204" pitchFamily="34" charset="0"/>
                <a:cs typeface="Arial" panose="020B0604020202020204" pitchFamily="34" charset="0"/>
              </a:rPr>
              <a:t>kőből, valamint jellegzetes téglából építkezett, amelyhez itt alacsony kontrasztú árnyalatot használt, </a:t>
            </a:r>
            <a:r>
              <a:rPr lang="hu-HU" b="1" dirty="0" smtClean="0">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az ablakok nagyon szabálytalanok (beleértve egy sarokablakot és jellegzetes lámpásokat egy hosszú erkély felett a legfelső emeleten), a földszinti és a legfelső emeleti ablakok a főhomlokzaton szimmetrikusak</a:t>
            </a:r>
            <a:r>
              <a:rPr lang="hu-HU" b="1" dirty="0" smtClean="0">
                <a:latin typeface="Arial" panose="020B0604020202020204" pitchFamily="34" charset="0"/>
                <a:cs typeface="Arial" panose="020B0604020202020204" pitchFamily="34" charset="0"/>
              </a:rPr>
              <a:t>, a kis </a:t>
            </a:r>
            <a:r>
              <a:rPr lang="hu-HU" b="1" dirty="0">
                <a:latin typeface="Arial" panose="020B0604020202020204" pitchFamily="34" charset="0"/>
                <a:cs typeface="Arial" panose="020B0604020202020204" pitchFamily="34" charset="0"/>
              </a:rPr>
              <a:t>sarokablak háromszög alakúvá tette a házat, de szükségtelenné tette a belső teherhordó falakat, </a:t>
            </a:r>
            <a:r>
              <a:rPr lang="hu-HU" b="1" dirty="0" smtClean="0">
                <a:latin typeface="Arial" panose="020B0604020202020204" pitchFamily="34" charset="0"/>
                <a:cs typeface="Arial" panose="020B0604020202020204" pitchFamily="34" charset="0"/>
              </a:rPr>
              <a:t>a </a:t>
            </a:r>
            <a:r>
              <a:rPr lang="hu-HU" b="1" dirty="0">
                <a:latin typeface="Arial" panose="020B0604020202020204" pitchFamily="34" charset="0"/>
                <a:cs typeface="Arial" panose="020B0604020202020204" pitchFamily="34" charset="0"/>
              </a:rPr>
              <a:t>helytakarékosság érdekében nem épített be főlépcsőt, helyette liftet szerelt </a:t>
            </a:r>
            <a:r>
              <a:rPr lang="hu-HU" b="1" dirty="0" smtClean="0">
                <a:latin typeface="Arial" panose="020B0604020202020204" pitchFamily="34" charset="0"/>
                <a:cs typeface="Arial" panose="020B0604020202020204" pitchFamily="34" charset="0"/>
              </a:rPr>
              <a:t>be. Halála után a házat </a:t>
            </a:r>
            <a:r>
              <a:rPr lang="hu-HU" b="1" dirty="0">
                <a:latin typeface="Arial" panose="020B0604020202020204" pitchFamily="34" charset="0"/>
                <a:cs typeface="Arial" panose="020B0604020202020204" pitchFamily="34" charset="0"/>
              </a:rPr>
              <a:t>a francia </a:t>
            </a:r>
            <a:r>
              <a:rPr lang="hu-HU" b="1" dirty="0" smtClean="0">
                <a:latin typeface="Arial" panose="020B0604020202020204" pitchFamily="34" charset="0"/>
                <a:cs typeface="Arial" panose="020B0604020202020204" pitchFamily="34" charset="0"/>
              </a:rPr>
              <a:t>államnak ajánlotta, </a:t>
            </a:r>
            <a:r>
              <a:rPr lang="hu-HU" b="1" dirty="0">
                <a:latin typeface="Arial" panose="020B0604020202020204" pitchFamily="34" charset="0"/>
                <a:cs typeface="Arial" panose="020B0604020202020204" pitchFamily="34" charset="0"/>
              </a:rPr>
              <a:t>azonban elutasították, az épületet lakásokká alakították át, és a berendezési tárgyak szétszóródtak.  </a:t>
            </a:r>
            <a:r>
              <a:rPr lang="hu-HU" sz="1400" b="1" dirty="0">
                <a:latin typeface="Arial" panose="020B0604020202020204" pitchFamily="34" charset="0"/>
                <a:cs typeface="Arial" panose="020B0604020202020204" pitchFamily="34" charset="0"/>
              </a:rPr>
              <a:t>Az étkezőgarnitúra ma a </a:t>
            </a:r>
            <a:r>
              <a:rPr lang="hu-HU" sz="1400" b="1" dirty="0">
                <a:latin typeface="Arial" panose="020B0604020202020204" pitchFamily="34" charset="0"/>
                <a:cs typeface="Arial" panose="020B0604020202020204" pitchFamily="34" charset="0"/>
                <a:hlinkClick r:id="rId2" tooltip="Kis palota"/>
              </a:rPr>
              <a:t>Petit </a:t>
            </a:r>
            <a:r>
              <a:rPr lang="hu-HU" sz="1400" b="1" dirty="0" err="1">
                <a:latin typeface="Arial" panose="020B0604020202020204" pitchFamily="34" charset="0"/>
                <a:cs typeface="Arial" panose="020B0604020202020204" pitchFamily="34" charset="0"/>
                <a:hlinkClick r:id="rId2" tooltip="Kis palota"/>
              </a:rPr>
              <a:t>Palais</a:t>
            </a:r>
            <a:r>
              <a:rPr lang="hu-HU" sz="1400" b="1" dirty="0">
                <a:latin typeface="Arial" panose="020B0604020202020204" pitchFamily="34" charset="0"/>
                <a:cs typeface="Arial" panose="020B0604020202020204" pitchFamily="34" charset="0"/>
              </a:rPr>
              <a:t> </a:t>
            </a:r>
            <a:r>
              <a:rPr lang="hu-HU" sz="1400" b="1" dirty="0" err="1">
                <a:latin typeface="Arial" panose="020B0604020202020204" pitchFamily="34" charset="0"/>
                <a:cs typeface="Arial" panose="020B0604020202020204" pitchFamily="34" charset="0"/>
              </a:rPr>
              <a:t>-ban</a:t>
            </a:r>
            <a:r>
              <a:rPr lang="hu-HU" sz="1400" b="1" dirty="0">
                <a:latin typeface="Arial" panose="020B0604020202020204" pitchFamily="34" charset="0"/>
                <a:cs typeface="Arial" panose="020B0604020202020204" pitchFamily="34" charset="0"/>
              </a:rPr>
              <a:t> látható ; </a:t>
            </a:r>
            <a:r>
              <a:rPr lang="hu-HU" sz="1400" b="1" dirty="0" smtClean="0">
                <a:latin typeface="Arial" panose="020B0604020202020204" pitchFamily="34" charset="0"/>
                <a:cs typeface="Arial" panose="020B0604020202020204" pitchFamily="34" charset="0"/>
              </a:rPr>
              <a:t>a </a:t>
            </a:r>
            <a:r>
              <a:rPr lang="hu-HU" sz="1400" b="1" dirty="0">
                <a:latin typeface="Arial" panose="020B0604020202020204" pitchFamily="34" charset="0"/>
                <a:cs typeface="Arial" panose="020B0604020202020204" pitchFamily="34" charset="0"/>
              </a:rPr>
              <a:t>hálószoba a </a:t>
            </a:r>
            <a:r>
              <a:rPr lang="hu-HU" sz="1400" b="1" dirty="0">
                <a:latin typeface="Arial" panose="020B0604020202020204" pitchFamily="34" charset="0"/>
                <a:cs typeface="Arial" panose="020B0604020202020204" pitchFamily="34" charset="0"/>
                <a:hlinkClick r:id="rId3" tooltip="Lyoni Szépművészeti Múzeum"/>
              </a:rPr>
              <a:t>Lyoni Szépművészeti Múzeumban</a:t>
            </a:r>
            <a:r>
              <a:rPr lang="hu-HU" sz="1400" b="1" dirty="0">
                <a:latin typeface="Arial" panose="020B0604020202020204" pitchFamily="34" charset="0"/>
                <a:cs typeface="Arial" panose="020B0604020202020204" pitchFamily="34" charset="0"/>
              </a:rPr>
              <a:t> ; a dolgozószoba a </a:t>
            </a:r>
            <a:r>
              <a:rPr lang="hu-HU" sz="1400" b="1" dirty="0">
                <a:latin typeface="Arial" panose="020B0604020202020204" pitchFamily="34" charset="0"/>
                <a:cs typeface="Arial" panose="020B0604020202020204" pitchFamily="34" charset="0"/>
                <a:hlinkClick r:id="rId4" tooltip="Nancyi École Múzeum"/>
              </a:rPr>
              <a:t>Nancy-i Musée de l'École</a:t>
            </a:r>
            <a:r>
              <a:rPr lang="hu-HU" sz="1400" b="1" dirty="0">
                <a:latin typeface="Arial" panose="020B0604020202020204" pitchFamily="34" charset="0"/>
                <a:cs typeface="Arial" panose="020B0604020202020204" pitchFamily="34" charset="0"/>
              </a:rPr>
              <a:t> </a:t>
            </a:r>
            <a:r>
              <a:rPr lang="hu-HU" sz="1400" b="1" dirty="0" smtClean="0">
                <a:latin typeface="Arial" panose="020B0604020202020204" pitchFamily="34" charset="0"/>
                <a:cs typeface="Arial" panose="020B0604020202020204" pitchFamily="34" charset="0"/>
              </a:rPr>
              <a:t>;</a:t>
            </a:r>
            <a:r>
              <a:rPr lang="hu-HU" sz="1400" b="1" dirty="0">
                <a:latin typeface="Arial" panose="020B0604020202020204" pitchFamily="34" charset="0"/>
                <a:cs typeface="Arial" panose="020B0604020202020204" pitchFamily="34" charset="0"/>
                <a:hlinkClick r:id="rId5" tooltip="Cooper Union"/>
              </a:rPr>
              <a:t> és egyéb berendezési tárgyak a Cooper Union</a:t>
            </a:r>
            <a:r>
              <a:rPr lang="hu-HU" sz="1400" b="1" dirty="0">
                <a:latin typeface="Arial" panose="020B0604020202020204" pitchFamily="34" charset="0"/>
                <a:cs typeface="Arial" panose="020B0604020202020204" pitchFamily="34" charset="0"/>
              </a:rPr>
              <a:t> és a New York-i </a:t>
            </a:r>
            <a:r>
              <a:rPr lang="hu-HU" sz="1400" b="1" dirty="0">
                <a:latin typeface="Arial" panose="020B0604020202020204" pitchFamily="34" charset="0"/>
                <a:cs typeface="Arial" panose="020B0604020202020204" pitchFamily="34" charset="0"/>
                <a:hlinkClick r:id="rId6" tooltip="Modern Művészetek Múzeuma"/>
              </a:rPr>
              <a:t>Modern Művészetek Múzeumában</a:t>
            </a:r>
            <a:r>
              <a:rPr lang="hu-HU" sz="1400" b="1" dirty="0">
                <a:latin typeface="Arial" panose="020B0604020202020204" pitchFamily="34" charset="0"/>
                <a:cs typeface="Arial" panose="020B0604020202020204" pitchFamily="34" charset="0"/>
              </a:rPr>
              <a:t> találhatók .</a:t>
            </a:r>
          </a:p>
        </p:txBody>
      </p:sp>
      <p:pic>
        <p:nvPicPr>
          <p:cNvPr id="28674" name="Picture 2" descr="Fájl:Hotel Guimard.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32040" y="1162243"/>
            <a:ext cx="4276689" cy="5705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1007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97472" y="860959"/>
            <a:ext cx="6887671" cy="5165753"/>
          </a:xfrm>
          <a:prstGeom prst="rect">
            <a:avLst/>
          </a:prstGeom>
        </p:spPr>
      </p:pic>
      <p:pic>
        <p:nvPicPr>
          <p:cNvPr id="3" name="Kép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2081" y="578633"/>
            <a:ext cx="3871918" cy="5415271"/>
          </a:xfrm>
          <a:prstGeom prst="rect">
            <a:avLst/>
          </a:prstGeom>
        </p:spPr>
      </p:pic>
    </p:spTree>
    <p:extLst>
      <p:ext uri="{BB962C8B-B14F-4D97-AF65-F5344CB8AC3E}">
        <p14:creationId xmlns:p14="http://schemas.microsoft.com/office/powerpoint/2010/main" val="19881673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3" y="188640"/>
            <a:ext cx="4104456" cy="6740307"/>
          </a:xfrm>
          <a:prstGeom prst="rect">
            <a:avLst/>
          </a:prstGeom>
        </p:spPr>
        <p:txBody>
          <a:bodyPr wrap="square">
            <a:spAutoFit/>
          </a:bodyPr>
          <a:lstStyle/>
          <a:p>
            <a:r>
              <a:rPr lang="hu-HU" sz="2000" b="1" dirty="0">
                <a:solidFill>
                  <a:srgbClr val="FF0000"/>
                </a:solidFill>
                <a:latin typeface="Arial" panose="020B0604020202020204" pitchFamily="34" charset="0"/>
                <a:cs typeface="Arial" panose="020B0604020202020204" pitchFamily="34" charset="0"/>
              </a:rPr>
              <a:t>Hôtel </a:t>
            </a:r>
            <a:r>
              <a:rPr lang="hu-HU" sz="2000" b="1" dirty="0" err="1" smtClean="0">
                <a:solidFill>
                  <a:srgbClr val="FF0000"/>
                </a:solidFill>
                <a:latin typeface="Arial" panose="020B0604020202020204" pitchFamily="34" charset="0"/>
                <a:cs typeface="Arial" panose="020B0604020202020204" pitchFamily="34" charset="0"/>
              </a:rPr>
              <a:t>Mezzara</a:t>
            </a:r>
            <a:endParaRPr lang="hu-HU" sz="2000" b="1" dirty="0" smtClean="0">
              <a:solidFill>
                <a:srgbClr val="FF0000"/>
              </a:solidFill>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Párizs</a:t>
            </a:r>
          </a:p>
          <a:p>
            <a:r>
              <a:rPr lang="hu-HU" b="1" dirty="0" err="1">
                <a:latin typeface="Arial" panose="020B0604020202020204" pitchFamily="34" charset="0"/>
                <a:cs typeface="Arial" panose="020B0604020202020204" pitchFamily="34" charset="0"/>
              </a:rPr>
              <a:t>Jean-de-La-Fontaine</a:t>
            </a:r>
            <a:r>
              <a:rPr lang="hu-HU" b="1" dirty="0">
                <a:latin typeface="Arial" panose="020B0604020202020204" pitchFamily="34" charset="0"/>
                <a:cs typeface="Arial" panose="020B0604020202020204" pitchFamily="34" charset="0"/>
              </a:rPr>
              <a:t> utca 60. szám </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1910</a:t>
            </a:r>
          </a:p>
          <a:p>
            <a:r>
              <a:rPr lang="hu-HU" b="1" dirty="0">
                <a:latin typeface="Arial" panose="020B0604020202020204" pitchFamily="34" charset="0"/>
                <a:cs typeface="Arial" panose="020B0604020202020204" pitchFamily="34" charset="0"/>
              </a:rPr>
              <a:t>Paul </a:t>
            </a:r>
            <a:r>
              <a:rPr lang="hu-HU" b="1" dirty="0" err="1" smtClean="0">
                <a:latin typeface="Arial" panose="020B0604020202020204" pitchFamily="34" charset="0"/>
                <a:cs typeface="Arial" panose="020B0604020202020204" pitchFamily="34" charset="0"/>
              </a:rPr>
              <a:t>Mezzara</a:t>
            </a:r>
            <a:r>
              <a:rPr lang="hu-HU" b="1" dirty="0" smtClean="0">
                <a:latin typeface="Arial" panose="020B0604020202020204" pitchFamily="34" charset="0"/>
                <a:cs typeface="Arial" panose="020B0604020202020204" pitchFamily="34" charset="0"/>
              </a:rPr>
              <a:t> művészi </a:t>
            </a:r>
            <a:r>
              <a:rPr lang="hu-HU" b="1" dirty="0">
                <a:latin typeface="Arial" panose="020B0604020202020204" pitchFamily="34" charset="0"/>
                <a:cs typeface="Arial" panose="020B0604020202020204" pitchFamily="34" charset="0"/>
              </a:rPr>
              <a:t>személyiség és a </a:t>
            </a:r>
            <a:r>
              <a:rPr lang="hu-HU" b="1" dirty="0" smtClean="0">
                <a:latin typeface="Arial" panose="020B0604020202020204" pitchFamily="34" charset="0"/>
                <a:cs typeface="Arial" panose="020B0604020202020204" pitchFamily="34" charset="0"/>
              </a:rPr>
              <a:t>Dekoratőr </a:t>
            </a:r>
            <a:r>
              <a:rPr lang="hu-HU" b="1" dirty="0">
                <a:latin typeface="Arial" panose="020B0604020202020204" pitchFamily="34" charset="0"/>
                <a:cs typeface="Arial" panose="020B0604020202020204" pitchFamily="34" charset="0"/>
              </a:rPr>
              <a:t>Művészek Társaságának alelnöke </a:t>
            </a:r>
            <a:r>
              <a:rPr lang="hu-HU" b="1" dirty="0" smtClean="0">
                <a:latin typeface="Arial" panose="020B0604020202020204" pitchFamily="34" charset="0"/>
                <a:cs typeface="Arial" panose="020B0604020202020204" pitchFamily="34" charset="0"/>
              </a:rPr>
              <a:t>számára épült. </a:t>
            </a:r>
          </a:p>
          <a:p>
            <a:r>
              <a:rPr lang="hu-HU" b="1" dirty="0" smtClean="0">
                <a:latin typeface="Arial" panose="020B0604020202020204" pitchFamily="34" charset="0"/>
                <a:cs typeface="Arial" panose="020B0604020202020204" pitchFamily="34" charset="0"/>
              </a:rPr>
              <a:t>Lágy </a:t>
            </a:r>
            <a:r>
              <a:rPr lang="hu-HU" b="1" dirty="0">
                <a:latin typeface="Arial" panose="020B0604020202020204" pitchFamily="34" charset="0"/>
                <a:cs typeface="Arial" panose="020B0604020202020204" pitchFamily="34" charset="0"/>
              </a:rPr>
              <a:t>és </a:t>
            </a:r>
            <a:r>
              <a:rPr lang="hu-HU" b="1" dirty="0" smtClean="0">
                <a:latin typeface="Arial" panose="020B0604020202020204" pitchFamily="34" charset="0"/>
                <a:cs typeface="Arial" panose="020B0604020202020204" pitchFamily="34" charset="0"/>
              </a:rPr>
              <a:t>elegáns, érett stílusú.</a:t>
            </a:r>
          </a:p>
          <a:p>
            <a:r>
              <a:rPr lang="hu-HU" b="1" dirty="0" smtClean="0">
                <a:latin typeface="Arial" panose="020B0604020202020204" pitchFamily="34" charset="0"/>
                <a:cs typeface="Arial" panose="020B0604020202020204" pitchFamily="34" charset="0"/>
              </a:rPr>
              <a:t>Az </a:t>
            </a:r>
            <a:r>
              <a:rPr lang="hu-HU" b="1" dirty="0">
                <a:latin typeface="Arial" panose="020B0604020202020204" pitchFamily="34" charset="0"/>
                <a:cs typeface="Arial" panose="020B0604020202020204" pitchFamily="34" charset="0"/>
              </a:rPr>
              <a:t>utcafronton a csiszolt követ mértékkel </a:t>
            </a:r>
            <a:r>
              <a:rPr lang="hu-HU" b="1" dirty="0" smtClean="0">
                <a:latin typeface="Arial" panose="020B0604020202020204" pitchFamily="34" charset="0"/>
                <a:cs typeface="Arial" panose="020B0604020202020204" pitchFamily="34" charset="0"/>
              </a:rPr>
              <a:t>használják</a:t>
            </a:r>
            <a:r>
              <a:rPr lang="hu-HU" b="1" dirty="0">
                <a:latin typeface="Arial" panose="020B0604020202020204" pitchFamily="34" charset="0"/>
                <a:cs typeface="Arial" panose="020B0604020202020204" pitchFamily="34" charset="0"/>
              </a:rPr>
              <a:t>, míg </a:t>
            </a:r>
            <a:r>
              <a:rPr lang="hu-HU" b="1" dirty="0" smtClean="0">
                <a:latin typeface="Arial" panose="020B0604020202020204" pitchFamily="34" charset="0"/>
                <a:cs typeface="Arial" panose="020B0604020202020204" pitchFamily="34" charset="0"/>
              </a:rPr>
              <a:t>a </a:t>
            </a:r>
            <a:r>
              <a:rPr lang="hu-HU" b="1" dirty="0">
                <a:latin typeface="Arial" panose="020B0604020202020204" pitchFamily="34" charset="0"/>
                <a:cs typeface="Arial" panose="020B0604020202020204" pitchFamily="34" charset="0"/>
              </a:rPr>
              <a:t>diszkrét szilícium-mészkő </a:t>
            </a:r>
            <a:r>
              <a:rPr lang="hu-HU" b="1" dirty="0" smtClean="0">
                <a:latin typeface="Arial" panose="020B0604020202020204" pitchFamily="34" charset="0"/>
                <a:cs typeface="Arial" panose="020B0604020202020204" pitchFamily="34" charset="0"/>
              </a:rPr>
              <a:t>tégla kiemelt helyű.</a:t>
            </a:r>
          </a:p>
          <a:p>
            <a:r>
              <a:rPr lang="hu-HU" b="1" dirty="0" smtClean="0">
                <a:latin typeface="Arial" panose="020B0604020202020204" pitchFamily="34" charset="0"/>
                <a:cs typeface="Arial" panose="020B0604020202020204" pitchFamily="34" charset="0"/>
              </a:rPr>
              <a:t>A homlokzatok </a:t>
            </a:r>
            <a:r>
              <a:rPr lang="hu-HU" b="1" dirty="0">
                <a:latin typeface="Arial" panose="020B0604020202020204" pitchFamily="34" charset="0"/>
                <a:cs typeface="Arial" panose="020B0604020202020204" pitchFamily="34" charset="0"/>
              </a:rPr>
              <a:t>és a belső terek valódi dekoratív kifinomultságot mutatnak, </a:t>
            </a:r>
            <a:r>
              <a:rPr lang="hu-HU" b="1" dirty="0" smtClean="0">
                <a:latin typeface="Arial" panose="020B0604020202020204" pitchFamily="34" charset="0"/>
                <a:cs typeface="Arial" panose="020B0604020202020204" pitchFamily="34" charset="0"/>
              </a:rPr>
              <a:t>amely </a:t>
            </a:r>
            <a:r>
              <a:rPr lang="hu-HU" b="1" dirty="0">
                <a:latin typeface="Arial" panose="020B0604020202020204" pitchFamily="34" charset="0"/>
                <a:cs typeface="Arial" panose="020B0604020202020204" pitchFamily="34" charset="0"/>
              </a:rPr>
              <a:t>az építészeti dekoráció minden </a:t>
            </a:r>
            <a:r>
              <a:rPr lang="hu-HU" b="1" dirty="0" smtClean="0">
                <a:latin typeface="Arial" panose="020B0604020202020204" pitchFamily="34" charset="0"/>
                <a:cs typeface="Arial" panose="020B0604020202020204" pitchFamily="34" charset="0"/>
              </a:rPr>
              <a:t> elemét </a:t>
            </a:r>
            <a:r>
              <a:rPr lang="hu-HU" b="1" dirty="0">
                <a:latin typeface="Arial" panose="020B0604020202020204" pitchFamily="34" charset="0"/>
                <a:cs typeface="Arial" panose="020B0604020202020204" pitchFamily="34" charset="0"/>
              </a:rPr>
              <a:t>magában </a:t>
            </a:r>
            <a:r>
              <a:rPr lang="hu-HU" b="1" dirty="0" err="1" smtClean="0">
                <a:latin typeface="Arial" panose="020B0604020202020204" pitchFamily="34" charset="0"/>
                <a:cs typeface="Arial" panose="020B0604020202020204" pitchFamily="34" charset="0"/>
              </a:rPr>
              <a:t>foglalja.Lenyűgöző</a:t>
            </a:r>
            <a:r>
              <a:rPr lang="hu-HU" b="1" dirty="0" smtClean="0">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választékot alkotott díszes betétekből, </a:t>
            </a:r>
            <a:r>
              <a:rPr lang="hu-HU" b="1" dirty="0" err="1">
                <a:latin typeface="Arial" panose="020B0604020202020204" pitchFamily="34" charset="0"/>
                <a:cs typeface="Arial" panose="020B0604020202020204" pitchFamily="34" charset="0"/>
              </a:rPr>
              <a:t>vasalatokból</a:t>
            </a:r>
            <a:r>
              <a:rPr lang="hu-HU" b="1" dirty="0">
                <a:latin typeface="Arial" panose="020B0604020202020204" pitchFamily="34" charset="0"/>
                <a:cs typeface="Arial" panose="020B0604020202020204" pitchFamily="34" charset="0"/>
              </a:rPr>
              <a:t>, kilincsekből és </a:t>
            </a:r>
            <a:r>
              <a:rPr lang="hu-HU" b="1" dirty="0" err="1">
                <a:latin typeface="Arial" panose="020B0604020202020204" pitchFamily="34" charset="0"/>
                <a:cs typeface="Arial" panose="020B0604020202020204" pitchFamily="34" charset="0"/>
              </a:rPr>
              <a:t>kremonokból</a:t>
            </a:r>
            <a:r>
              <a:rPr lang="hu-HU" b="1" dirty="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dísztárgyakból</a:t>
            </a:r>
            <a:r>
              <a:rPr lang="hu-HU" b="1" dirty="0">
                <a:latin typeface="Arial" panose="020B0604020202020204" pitchFamily="34" charset="0"/>
                <a:cs typeface="Arial" panose="020B0604020202020204" pitchFamily="34" charset="0"/>
              </a:rPr>
              <a:t>, tükrökből, kandallóból, falburkolatokból stb.</a:t>
            </a:r>
          </a:p>
          <a:p>
            <a:endParaRPr lang="hu-HU" b="1" dirty="0"/>
          </a:p>
        </p:txBody>
      </p:sp>
      <p:pic>
        <p:nvPicPr>
          <p:cNvPr id="30722" name="Picture 2" descr="https://www.wga.hu/art/g/guimard/mezzara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94673" y="0"/>
            <a:ext cx="4849327" cy="5373216"/>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p:nvPr/>
        </p:nvSpPr>
        <p:spPr>
          <a:xfrm>
            <a:off x="4572000" y="5445224"/>
            <a:ext cx="4572000" cy="1200329"/>
          </a:xfrm>
          <a:prstGeom prst="rect">
            <a:avLst/>
          </a:prstGeom>
        </p:spPr>
        <p:txBody>
          <a:bodyPr>
            <a:spAutoFit/>
          </a:bodyPr>
          <a:lstStyle/>
          <a:p>
            <a:r>
              <a:rPr lang="hu-HU" b="1" dirty="0">
                <a:latin typeface="Arial" panose="020B0604020202020204" pitchFamily="34" charset="0"/>
                <a:cs typeface="Arial" panose="020B0604020202020204" pitchFamily="34" charset="0"/>
              </a:rPr>
              <a:t>A tervek szerint 2027-ben új múzeum nyílik Párizsban, amely a </a:t>
            </a:r>
            <a:r>
              <a:rPr lang="hu-HU" b="1" dirty="0" err="1">
                <a:latin typeface="Arial" panose="020B0604020202020204" pitchFamily="34" charset="0"/>
                <a:cs typeface="Arial" panose="020B0604020202020204" pitchFamily="34" charset="0"/>
              </a:rPr>
              <a:t>Hector</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Guimard</a:t>
            </a:r>
            <a:r>
              <a:rPr lang="hu-HU" b="1" dirty="0">
                <a:latin typeface="Arial" panose="020B0604020202020204" pitchFamily="34" charset="0"/>
                <a:cs typeface="Arial" panose="020B0604020202020204" pitchFamily="34" charset="0"/>
              </a:rPr>
              <a:t> építésznek szentelt Hôtel </a:t>
            </a:r>
            <a:r>
              <a:rPr lang="hu-HU" b="1" dirty="0" err="1">
                <a:latin typeface="Arial" panose="020B0604020202020204" pitchFamily="34" charset="0"/>
                <a:cs typeface="Arial" panose="020B0604020202020204" pitchFamily="34" charset="0"/>
              </a:rPr>
              <a:t>Mezzara</a:t>
            </a:r>
            <a:r>
              <a:rPr lang="hu-HU" b="1" dirty="0">
                <a:latin typeface="Arial" panose="020B0604020202020204" pitchFamily="34" charset="0"/>
                <a:cs typeface="Arial" panose="020B0604020202020204" pitchFamily="34" charset="0"/>
              </a:rPr>
              <a:t> műemléképületben kap helyet.</a:t>
            </a:r>
          </a:p>
        </p:txBody>
      </p:sp>
    </p:spTree>
    <p:extLst>
      <p:ext uri="{BB962C8B-B14F-4D97-AF65-F5344CB8AC3E}">
        <p14:creationId xmlns:p14="http://schemas.microsoft.com/office/powerpoint/2010/main" val="360338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899592" y="1412776"/>
            <a:ext cx="7344816" cy="2923877"/>
          </a:xfrm>
          <a:prstGeom prst="rect">
            <a:avLst/>
          </a:prstGeom>
        </p:spPr>
        <p:txBody>
          <a:bodyPr wrap="square">
            <a:spAutoFit/>
          </a:bodyPr>
          <a:lstStyle/>
          <a:p>
            <a:r>
              <a:rPr lang="hu-HU" b="1" dirty="0">
                <a:latin typeface="Arial" panose="020B0604020202020204" pitchFamily="34" charset="0"/>
                <a:cs typeface="Arial" panose="020B0604020202020204" pitchFamily="34" charset="0"/>
              </a:rPr>
              <a:t>Kiemelkedő mérnöki </a:t>
            </a:r>
            <a:r>
              <a:rPr lang="hu-HU" b="1" dirty="0" smtClean="0">
                <a:latin typeface="Arial" panose="020B0604020202020204" pitchFamily="34" charset="0"/>
                <a:cs typeface="Arial" panose="020B0604020202020204" pitchFamily="34" charset="0"/>
              </a:rPr>
              <a:t>mérföldkövek</a:t>
            </a:r>
          </a:p>
          <a:p>
            <a:endParaRPr lang="hu-HU" dirty="0">
              <a:latin typeface="Arial" panose="020B0604020202020204" pitchFamily="34" charset="0"/>
              <a:cs typeface="Arial" panose="020B0604020202020204" pitchFamily="34" charset="0"/>
            </a:endParaRPr>
          </a:p>
          <a:p>
            <a:pPr lvl="0"/>
            <a:r>
              <a:rPr lang="hu-HU" b="1" dirty="0">
                <a:latin typeface="Arial" panose="020B0604020202020204" pitchFamily="34" charset="0"/>
                <a:cs typeface="Arial" panose="020B0604020202020204" pitchFamily="34" charset="0"/>
              </a:rPr>
              <a:t>A </a:t>
            </a:r>
            <a:r>
              <a:rPr lang="hu-HU" sz="2000" b="1" dirty="0">
                <a:solidFill>
                  <a:srgbClr val="FF0000"/>
                </a:solidFill>
                <a:latin typeface="Arial" panose="020B0604020202020204" pitchFamily="34" charset="0"/>
                <a:cs typeface="Arial" panose="020B0604020202020204" pitchFamily="34" charset="0"/>
              </a:rPr>
              <a:t>londoni Kristálypalota (</a:t>
            </a:r>
            <a:r>
              <a:rPr lang="hu-HU" sz="2000" b="1" dirty="0" err="1">
                <a:solidFill>
                  <a:srgbClr val="FF0000"/>
                </a:solidFill>
                <a:latin typeface="Arial" panose="020B0604020202020204" pitchFamily="34" charset="0"/>
                <a:cs typeface="Arial" panose="020B0604020202020204" pitchFamily="34" charset="0"/>
              </a:rPr>
              <a:t>Crystal</a:t>
            </a:r>
            <a:r>
              <a:rPr lang="hu-HU" sz="2000" b="1" dirty="0">
                <a:solidFill>
                  <a:srgbClr val="FF0000"/>
                </a:solidFill>
                <a:latin typeface="Arial" panose="020B0604020202020204" pitchFamily="34" charset="0"/>
                <a:cs typeface="Arial" panose="020B0604020202020204" pitchFamily="34" charset="0"/>
              </a:rPr>
              <a:t> Palace, </a:t>
            </a:r>
            <a:r>
              <a:rPr lang="hu-HU" b="1" dirty="0">
                <a:latin typeface="Arial" panose="020B0604020202020204" pitchFamily="34" charset="0"/>
                <a:cs typeface="Arial" panose="020B0604020202020204" pitchFamily="34" charset="0"/>
              </a:rPr>
              <a:t>1851):</a:t>
            </a:r>
            <a:r>
              <a:rPr lang="hu-HU" dirty="0">
                <a:latin typeface="Arial" panose="020B0604020202020204" pitchFamily="34" charset="0"/>
                <a:cs typeface="Arial" panose="020B0604020202020204" pitchFamily="34" charset="0"/>
              </a:rPr>
              <a:t> </a:t>
            </a:r>
            <a:endParaRPr lang="hu-HU" dirty="0" smtClean="0">
              <a:latin typeface="Arial" panose="020B0604020202020204" pitchFamily="34" charset="0"/>
              <a:cs typeface="Arial" panose="020B0604020202020204" pitchFamily="34" charset="0"/>
            </a:endParaRPr>
          </a:p>
          <a:p>
            <a:pPr lvl="0"/>
            <a:endParaRPr lang="hu-HU" dirty="0">
              <a:latin typeface="Arial" panose="020B0604020202020204" pitchFamily="34" charset="0"/>
              <a:cs typeface="Arial" panose="020B0604020202020204" pitchFamily="34" charset="0"/>
            </a:endParaRPr>
          </a:p>
          <a:p>
            <a:pPr lvl="0"/>
            <a:r>
              <a:rPr lang="hu-HU" sz="2000" dirty="0" smtClean="0">
                <a:solidFill>
                  <a:srgbClr val="00B050"/>
                </a:solidFill>
                <a:latin typeface="Arial" panose="020B0604020202020204" pitchFamily="34" charset="0"/>
                <a:cs typeface="Arial" panose="020B0604020202020204" pitchFamily="34" charset="0"/>
              </a:rPr>
              <a:t>Joseph </a:t>
            </a:r>
            <a:r>
              <a:rPr lang="hu-HU" sz="2000" dirty="0" err="1">
                <a:solidFill>
                  <a:srgbClr val="00B050"/>
                </a:solidFill>
                <a:latin typeface="Arial" panose="020B0604020202020204" pitchFamily="34" charset="0"/>
                <a:cs typeface="Arial" panose="020B0604020202020204" pitchFamily="34" charset="0"/>
              </a:rPr>
              <a:t>Paxton</a:t>
            </a:r>
            <a:r>
              <a:rPr lang="hu-HU" sz="2000" dirty="0">
                <a:solidFill>
                  <a:srgbClr val="00B050"/>
                </a:solidFill>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kertész (az üvegházak szakértője) tervezte az első Világkiállításra. Az épület egy 560 méter hosszú, moduláris vas- és üvegcsarnok volt. Teljesen szakított a hagyományos falakkal: a belső térben nem voltak sötét sarkok, a fény mindenhonnan akadálytalanul áradt be. Bár a kortárs építészek „gázgyárhoz” hasonlították, ez volt a modern építészet valódi őse.</a:t>
            </a:r>
          </a:p>
        </p:txBody>
      </p:sp>
    </p:spTree>
    <p:extLst>
      <p:ext uri="{BB962C8B-B14F-4D97-AF65-F5344CB8AC3E}">
        <p14:creationId xmlns:p14="http://schemas.microsoft.com/office/powerpoint/2010/main" val="13774121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www.lecercleguimard.fr/HG/wp-content/uploads/2015/10/Mezzara-Guimard-7_5_SA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1584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4" y="-111972"/>
            <a:ext cx="9144000" cy="6969972"/>
          </a:xfrm>
          <a:prstGeom prst="rect">
            <a:avLst/>
          </a:prstGeom>
        </p:spPr>
      </p:pic>
      <p:sp>
        <p:nvSpPr>
          <p:cNvPr id="3" name="Téglalap 2"/>
          <p:cNvSpPr/>
          <p:nvPr/>
        </p:nvSpPr>
        <p:spPr>
          <a:xfrm>
            <a:off x="2195736" y="6309320"/>
            <a:ext cx="4972259" cy="646331"/>
          </a:xfrm>
          <a:prstGeom prst="rect">
            <a:avLst/>
          </a:prstGeom>
        </p:spPr>
        <p:txBody>
          <a:bodyPr wrap="none">
            <a:spAutoFit/>
          </a:bodyPr>
          <a:lstStyle/>
          <a:p>
            <a:r>
              <a:rPr lang="hu-HU" b="1" dirty="0" smtClean="0">
                <a:solidFill>
                  <a:srgbClr val="FF0000"/>
                </a:solidFill>
                <a:latin typeface="Arial" panose="020B0604020202020204" pitchFamily="34" charset="0"/>
                <a:cs typeface="Arial" panose="020B0604020202020204" pitchFamily="34" charset="0"/>
              </a:rPr>
              <a:t>A 141 Metró bejáratból 86 </a:t>
            </a:r>
            <a:r>
              <a:rPr lang="de-DE" b="1" dirty="0" err="1" smtClean="0">
                <a:solidFill>
                  <a:srgbClr val="FF0000"/>
                </a:solidFill>
                <a:latin typeface="Arial" panose="020B0604020202020204" pitchFamily="34" charset="0"/>
                <a:cs typeface="Arial" panose="020B0604020202020204" pitchFamily="34" charset="0"/>
              </a:rPr>
              <a:t>még</a:t>
            </a:r>
            <a:r>
              <a:rPr lang="de-DE" b="1" dirty="0" smtClean="0">
                <a:solidFill>
                  <a:srgbClr val="FF0000"/>
                </a:solidFill>
                <a:latin typeface="Arial" panose="020B0604020202020204" pitchFamily="34" charset="0"/>
                <a:cs typeface="Arial" panose="020B0604020202020204" pitchFamily="34" charset="0"/>
              </a:rPr>
              <a:t> </a:t>
            </a:r>
            <a:r>
              <a:rPr lang="de-DE" b="1" dirty="0" err="1">
                <a:solidFill>
                  <a:srgbClr val="FF0000"/>
                </a:solidFill>
                <a:latin typeface="Arial" panose="020B0604020202020204" pitchFamily="34" charset="0"/>
                <a:cs typeface="Arial" panose="020B0604020202020204" pitchFamily="34" charset="0"/>
              </a:rPr>
              <a:t>ma</a:t>
            </a:r>
            <a:r>
              <a:rPr lang="de-DE" b="1" dirty="0">
                <a:solidFill>
                  <a:srgbClr val="FF0000"/>
                </a:solidFill>
                <a:latin typeface="Arial" panose="020B0604020202020204" pitchFamily="34" charset="0"/>
                <a:cs typeface="Arial" panose="020B0604020202020204" pitchFamily="34" charset="0"/>
              </a:rPr>
              <a:t> </a:t>
            </a:r>
            <a:r>
              <a:rPr lang="de-DE" b="1" dirty="0" err="1">
                <a:solidFill>
                  <a:srgbClr val="FF0000"/>
                </a:solidFill>
                <a:latin typeface="Arial" panose="020B0604020202020204" pitchFamily="34" charset="0"/>
                <a:cs typeface="Arial" panose="020B0604020202020204" pitchFamily="34" charset="0"/>
              </a:rPr>
              <a:t>is</a:t>
            </a:r>
            <a:r>
              <a:rPr lang="de-DE" b="1" dirty="0">
                <a:solidFill>
                  <a:srgbClr val="FF0000"/>
                </a:solidFill>
                <a:latin typeface="Arial" panose="020B0604020202020204" pitchFamily="34" charset="0"/>
                <a:cs typeface="Arial" panose="020B0604020202020204" pitchFamily="34" charset="0"/>
              </a:rPr>
              <a:t> </a:t>
            </a:r>
            <a:r>
              <a:rPr lang="de-DE" b="1" dirty="0" err="1" smtClean="0">
                <a:solidFill>
                  <a:srgbClr val="FF0000"/>
                </a:solidFill>
                <a:latin typeface="Arial" panose="020B0604020202020204" pitchFamily="34" charset="0"/>
                <a:cs typeface="Arial" panose="020B0604020202020204" pitchFamily="34" charset="0"/>
              </a:rPr>
              <a:t>fennáll</a:t>
            </a:r>
            <a:endParaRPr lang="hu-HU" b="1" dirty="0" smtClean="0">
              <a:solidFill>
                <a:srgbClr val="FF0000"/>
              </a:solidFill>
              <a:latin typeface="Arial" panose="020B0604020202020204" pitchFamily="34" charset="0"/>
              <a:cs typeface="Arial" panose="020B0604020202020204" pitchFamily="34" charset="0"/>
            </a:endParaRPr>
          </a:p>
          <a:p>
            <a:r>
              <a:rPr lang="hu-HU" b="1" dirty="0" smtClean="0">
                <a:solidFill>
                  <a:srgbClr val="FF0000"/>
                </a:solidFill>
                <a:latin typeface="Arial" panose="020B0604020202020204" pitchFamily="34" charset="0"/>
                <a:cs typeface="Arial" panose="020B0604020202020204" pitchFamily="34" charset="0"/>
              </a:rPr>
              <a:t>A Metropolitain eredeti</a:t>
            </a:r>
            <a:r>
              <a:rPr lang="hu-HU" dirty="0" smtClean="0"/>
              <a:t>.</a:t>
            </a:r>
            <a:endParaRPr lang="hu-HU" dirty="0"/>
          </a:p>
        </p:txBody>
      </p:sp>
    </p:spTree>
    <p:extLst>
      <p:ext uri="{BB962C8B-B14F-4D97-AF65-F5344CB8AC3E}">
        <p14:creationId xmlns:p14="http://schemas.microsoft.com/office/powerpoint/2010/main" val="24547987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07504" y="116632"/>
            <a:ext cx="4273996" cy="6463308"/>
          </a:xfrm>
          <a:prstGeom prst="rect">
            <a:avLst/>
          </a:prstGeom>
        </p:spPr>
        <p:txBody>
          <a:bodyPr wrap="square">
            <a:spAutoFit/>
          </a:bodyPr>
          <a:lstStyle/>
          <a:p>
            <a:r>
              <a:rPr lang="hu-HU" sz="2000" b="1" dirty="0" err="1">
                <a:solidFill>
                  <a:srgbClr val="00B050"/>
                </a:solidFill>
                <a:latin typeface="Arial" panose="020B0604020202020204" pitchFamily="34" charset="0"/>
                <a:cs typeface="Arial" panose="020B0604020202020204" pitchFamily="34" charset="0"/>
              </a:rPr>
              <a:t>Auguste</a:t>
            </a:r>
            <a:r>
              <a:rPr lang="hu-HU" sz="2000" b="1" dirty="0">
                <a:solidFill>
                  <a:srgbClr val="00B050"/>
                </a:solidFill>
                <a:latin typeface="Arial" panose="020B0604020202020204" pitchFamily="34" charset="0"/>
                <a:cs typeface="Arial" panose="020B0604020202020204" pitchFamily="34" charset="0"/>
              </a:rPr>
              <a:t> </a:t>
            </a:r>
            <a:r>
              <a:rPr lang="hu-HU" sz="2000" b="1" dirty="0" err="1">
                <a:solidFill>
                  <a:srgbClr val="00B050"/>
                </a:solidFill>
                <a:latin typeface="Arial" panose="020B0604020202020204" pitchFamily="34" charset="0"/>
                <a:cs typeface="Arial" panose="020B0604020202020204" pitchFamily="34" charset="0"/>
              </a:rPr>
              <a:t>Perret</a:t>
            </a:r>
            <a:r>
              <a:rPr lang="hu-HU" sz="2000" b="1" dirty="0">
                <a:solidFill>
                  <a:srgbClr val="00B05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(1874–1954) francia építész és várostervező, a vasbeton építészet </a:t>
            </a:r>
            <a:r>
              <a:rPr lang="hu-HU" b="1" dirty="0" smtClean="0">
                <a:latin typeface="Arial" panose="020B0604020202020204" pitchFamily="34" charset="0"/>
                <a:cs typeface="Arial" panose="020B0604020202020204" pitchFamily="34" charset="0"/>
              </a:rPr>
              <a:t>úttörője.</a:t>
            </a:r>
          </a:p>
          <a:p>
            <a:endParaRPr lang="hu-HU" b="1" dirty="0">
              <a:latin typeface="Arial" panose="020B0604020202020204" pitchFamily="34" charset="0"/>
              <a:cs typeface="Arial" panose="020B0604020202020204" pitchFamily="34" charset="0"/>
            </a:endParaRPr>
          </a:p>
          <a:p>
            <a:r>
              <a:rPr lang="hu-HU" b="1" dirty="0">
                <a:solidFill>
                  <a:srgbClr val="FF0000"/>
                </a:solidFill>
                <a:latin typeface="Arial" panose="020B0604020202020204" pitchFamily="34" charset="0"/>
                <a:cs typeface="Arial" panose="020B0604020202020204" pitchFamily="34" charset="0"/>
              </a:rPr>
              <a:t>25 </a:t>
            </a:r>
            <a:r>
              <a:rPr lang="hu-HU" b="1" dirty="0" err="1">
                <a:solidFill>
                  <a:srgbClr val="FF0000"/>
                </a:solidFill>
                <a:latin typeface="Arial" panose="020B0604020202020204" pitchFamily="34" charset="0"/>
                <a:cs typeface="Arial" panose="020B0604020202020204" pitchFamily="34" charset="0"/>
              </a:rPr>
              <a:t>bis</a:t>
            </a:r>
            <a:r>
              <a:rPr lang="hu-HU" b="1" dirty="0">
                <a:solidFill>
                  <a:srgbClr val="FF0000"/>
                </a:solidFill>
                <a:latin typeface="Arial" panose="020B0604020202020204" pitchFamily="34" charset="0"/>
                <a:cs typeface="Arial" panose="020B0604020202020204" pitchFamily="34" charset="0"/>
              </a:rPr>
              <a:t> </a:t>
            </a:r>
            <a:r>
              <a:rPr lang="hu-HU" b="1" dirty="0" err="1">
                <a:solidFill>
                  <a:srgbClr val="FF0000"/>
                </a:solidFill>
                <a:latin typeface="Arial" panose="020B0604020202020204" pitchFamily="34" charset="0"/>
                <a:cs typeface="Arial" panose="020B0604020202020204" pitchFamily="34" charset="0"/>
              </a:rPr>
              <a:t>rue</a:t>
            </a:r>
            <a:r>
              <a:rPr lang="hu-HU" b="1" dirty="0">
                <a:solidFill>
                  <a:srgbClr val="FF0000"/>
                </a:solidFill>
                <a:latin typeface="Arial" panose="020B0604020202020204" pitchFamily="34" charset="0"/>
                <a:cs typeface="Arial" panose="020B0604020202020204" pitchFamily="34" charset="0"/>
              </a:rPr>
              <a:t> Franklin lakóház</a:t>
            </a:r>
            <a:r>
              <a:rPr lang="hu-HU" b="1" dirty="0">
                <a:latin typeface="Arial" panose="020B0604020202020204" pitchFamily="34" charset="0"/>
                <a:cs typeface="Arial" panose="020B0604020202020204" pitchFamily="34" charset="0"/>
              </a:rPr>
              <a:t>, Párizs (1903): Itt alkalmazta először a vázas </a:t>
            </a:r>
            <a:r>
              <a:rPr lang="hu-HU" b="1" dirty="0">
                <a:solidFill>
                  <a:schemeClr val="accent6">
                    <a:lumMod val="75000"/>
                  </a:schemeClr>
                </a:solidFill>
                <a:latin typeface="Arial" panose="020B0604020202020204" pitchFamily="34" charset="0"/>
                <a:cs typeface="Arial" panose="020B0604020202020204" pitchFamily="34" charset="0"/>
              </a:rPr>
              <a:t>vasbeton szerkezetet </a:t>
            </a:r>
            <a:r>
              <a:rPr lang="hu-HU" b="1" dirty="0">
                <a:latin typeface="Arial" panose="020B0604020202020204" pitchFamily="34" charset="0"/>
                <a:cs typeface="Arial" panose="020B0604020202020204" pitchFamily="34" charset="0"/>
              </a:rPr>
              <a:t>lakóépületnél, amely lehetővé tette a teherhordó falak elhagyását („szabad alaprajz</a:t>
            </a:r>
            <a:r>
              <a:rPr lang="hu-HU" b="1" dirty="0" smtClean="0">
                <a:latin typeface="Arial" panose="020B0604020202020204" pitchFamily="34" charset="0"/>
                <a:cs typeface="Arial" panose="020B0604020202020204" pitchFamily="34" charset="0"/>
              </a:rPr>
              <a:t>”)</a:t>
            </a:r>
          </a:p>
          <a:p>
            <a:r>
              <a:rPr lang="hu-HU" b="1" dirty="0">
                <a:latin typeface="Arial" panose="020B0604020202020204" pitchFamily="34" charset="0"/>
                <a:cs typeface="Arial" panose="020B0604020202020204" pitchFamily="34" charset="0"/>
              </a:rPr>
              <a:t>A telek adottságai és a természetes fény maximalizálása érdekében az épület frontja </a:t>
            </a:r>
            <a:r>
              <a:rPr lang="hu-HU" b="1" dirty="0">
                <a:solidFill>
                  <a:schemeClr val="accent6">
                    <a:lumMod val="75000"/>
                  </a:schemeClr>
                </a:solidFill>
                <a:latin typeface="Arial" panose="020B0604020202020204" pitchFamily="34" charset="0"/>
                <a:cs typeface="Arial" panose="020B0604020202020204" pitchFamily="34" charset="0"/>
              </a:rPr>
              <a:t>„U” alak</a:t>
            </a:r>
            <a:r>
              <a:rPr lang="hu-HU" b="1" dirty="0">
                <a:latin typeface="Arial" panose="020B0604020202020204" pitchFamily="34" charset="0"/>
                <a:cs typeface="Arial" panose="020B0604020202020204" pitchFamily="34" charset="0"/>
              </a:rPr>
              <a:t>ban visszaugrik az utcafrontról, így növelve a homlokzati felületet és a benapozást</a:t>
            </a:r>
            <a:r>
              <a:rPr lang="hu-HU" b="1" dirty="0" smtClean="0">
                <a:latin typeface="Arial" panose="020B0604020202020204" pitchFamily="34" charset="0"/>
                <a:cs typeface="Arial" panose="020B0604020202020204" pitchFamily="34" charset="0"/>
              </a:rPr>
              <a:t>.</a:t>
            </a:r>
          </a:p>
          <a:p>
            <a:r>
              <a:rPr lang="hu-HU" b="1" dirty="0">
                <a:latin typeface="Arial" panose="020B0604020202020204" pitchFamily="34" charset="0"/>
                <a:cs typeface="Arial" panose="020B0604020202020204" pitchFamily="34" charset="0"/>
              </a:rPr>
              <a:t>A betonváz </a:t>
            </a:r>
            <a:r>
              <a:rPr lang="hu-HU" b="1" dirty="0" smtClean="0">
                <a:latin typeface="Arial" panose="020B0604020202020204" pitchFamily="34" charset="0"/>
                <a:cs typeface="Arial" panose="020B0604020202020204" pitchFamily="34" charset="0"/>
              </a:rPr>
              <a:t>ridegségét </a:t>
            </a:r>
            <a:r>
              <a:rPr lang="hu-HU" b="1" dirty="0">
                <a:latin typeface="Arial" panose="020B0604020202020204" pitchFamily="34" charset="0"/>
                <a:cs typeface="Arial" panose="020B0604020202020204" pitchFamily="34" charset="0"/>
              </a:rPr>
              <a:t> </a:t>
            </a:r>
            <a:r>
              <a:rPr lang="hu-HU" b="1" dirty="0">
                <a:solidFill>
                  <a:srgbClr val="00B050"/>
                </a:solidFill>
                <a:latin typeface="Arial" panose="020B0604020202020204" pitchFamily="34" charset="0"/>
                <a:cs typeface="Arial" panose="020B0604020202020204" pitchFamily="34" charset="0"/>
              </a:rPr>
              <a:t>Alexandre </a:t>
            </a:r>
            <a:r>
              <a:rPr lang="hu-HU" b="1" dirty="0" err="1">
                <a:solidFill>
                  <a:srgbClr val="00B050"/>
                </a:solidFill>
                <a:latin typeface="Arial" panose="020B0604020202020204" pitchFamily="34" charset="0"/>
                <a:cs typeface="Arial" panose="020B0604020202020204" pitchFamily="34" charset="0"/>
              </a:rPr>
              <a:t>Bigot</a:t>
            </a:r>
            <a:r>
              <a:rPr lang="hu-HU" b="1" dirty="0">
                <a:latin typeface="Arial" panose="020B0604020202020204" pitchFamily="34" charset="0"/>
                <a:cs typeface="Arial" panose="020B0604020202020204" pitchFamily="34" charset="0"/>
              </a:rPr>
              <a:t> által tervezett, Art </a:t>
            </a:r>
            <a:r>
              <a:rPr lang="hu-HU" b="1" dirty="0" err="1">
                <a:latin typeface="Arial" panose="020B0604020202020204" pitchFamily="34" charset="0"/>
                <a:cs typeface="Arial" panose="020B0604020202020204" pitchFamily="34" charset="0"/>
              </a:rPr>
              <a:t>Nouveau</a:t>
            </a:r>
            <a:r>
              <a:rPr lang="hu-HU" b="1" dirty="0">
                <a:latin typeface="Arial" panose="020B0604020202020204" pitchFamily="34" charset="0"/>
                <a:cs typeface="Arial" panose="020B0604020202020204" pitchFamily="34" charset="0"/>
              </a:rPr>
              <a:t> stílusú, </a:t>
            </a:r>
            <a:r>
              <a:rPr lang="hu-HU" b="1" dirty="0">
                <a:solidFill>
                  <a:schemeClr val="accent6">
                    <a:lumMod val="75000"/>
                  </a:schemeClr>
                </a:solidFill>
                <a:latin typeface="Arial" panose="020B0604020202020204" pitchFamily="34" charset="0"/>
                <a:cs typeface="Arial" panose="020B0604020202020204" pitchFamily="34" charset="0"/>
              </a:rPr>
              <a:t>virágmintás kerámialapok</a:t>
            </a:r>
            <a:r>
              <a:rPr lang="hu-HU" b="1" dirty="0">
                <a:latin typeface="Arial" panose="020B0604020202020204" pitchFamily="34" charset="0"/>
                <a:cs typeface="Arial" panose="020B0604020202020204" pitchFamily="34" charset="0"/>
              </a:rPr>
              <a:t>kal (majolika) ellensúlyozták, amelyek a kitöltő falazatot borítják</a:t>
            </a:r>
            <a:r>
              <a:rPr lang="hu-HU" b="1" dirty="0" smtClean="0">
                <a:latin typeface="Arial" panose="020B0604020202020204" pitchFamily="34" charset="0"/>
                <a:cs typeface="Arial" panose="020B0604020202020204" pitchFamily="34" charset="0"/>
              </a:rPr>
              <a:t>.</a:t>
            </a:r>
          </a:p>
          <a:p>
            <a:r>
              <a:rPr lang="hu-HU" b="1" dirty="0">
                <a:latin typeface="Arial" panose="020B0604020202020204" pitchFamily="34" charset="0"/>
                <a:cs typeface="Arial" panose="020B0604020202020204" pitchFamily="34" charset="0"/>
              </a:rPr>
              <a:t>Itt volt hosszú ideig a </a:t>
            </a:r>
            <a:r>
              <a:rPr lang="hu-HU" b="1" dirty="0" err="1">
                <a:latin typeface="Arial" panose="020B0604020202020204" pitchFamily="34" charset="0"/>
                <a:cs typeface="Arial" panose="020B0604020202020204" pitchFamily="34" charset="0"/>
              </a:rPr>
              <a:t>Perret</a:t>
            </a:r>
            <a:r>
              <a:rPr lang="hu-HU" b="1" dirty="0">
                <a:latin typeface="Arial" panose="020B0604020202020204" pitchFamily="34" charset="0"/>
                <a:cs typeface="Arial" panose="020B0604020202020204" pitchFamily="34" charset="0"/>
              </a:rPr>
              <a:t> fivérek építészeti irodája és </a:t>
            </a:r>
            <a:r>
              <a:rPr lang="hu-HU" b="1" dirty="0" err="1">
                <a:latin typeface="Arial" panose="020B0604020202020204" pitchFamily="34" charset="0"/>
                <a:cs typeface="Arial" panose="020B0604020202020204" pitchFamily="34" charset="0"/>
              </a:rPr>
              <a:t>Auguste</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Perret</a:t>
            </a:r>
            <a:r>
              <a:rPr lang="hu-HU" b="1" dirty="0">
                <a:latin typeface="Arial" panose="020B0604020202020204" pitchFamily="34" charset="0"/>
                <a:cs typeface="Arial" panose="020B0604020202020204" pitchFamily="34" charset="0"/>
              </a:rPr>
              <a:t> saját otthona is. </a:t>
            </a:r>
          </a:p>
        </p:txBody>
      </p:sp>
      <p:pic>
        <p:nvPicPr>
          <p:cNvPr id="34818" name="Picture 2" descr="Fájl:25bis rue Benjamin-Franklin (2543774121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81500" y="0"/>
            <a:ext cx="4762500"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66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2 Auguste Perret, Edifício 25 bis rue Franklin, Paris, 1903 ideas to save  today | architect, paris, architecture and mor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1268760"/>
            <a:ext cx="3707904" cy="3346542"/>
          </a:xfrm>
          <a:prstGeom prst="rect">
            <a:avLst/>
          </a:prstGeom>
          <a:noFill/>
          <a:extLst>
            <a:ext uri="{909E8E84-426E-40DD-AFC4-6F175D3DCCD1}">
              <a14:hiddenFill xmlns:a14="http://schemas.microsoft.com/office/drawing/2010/main">
                <a:solidFill>
                  <a:srgbClr val="FFFFFF"/>
                </a:solidFill>
              </a14:hiddenFill>
            </a:ext>
          </a:extLst>
        </p:spPr>
      </p:pic>
      <p:pic>
        <p:nvPicPr>
          <p:cNvPr id="2" name="Kép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0500" y="-29738"/>
            <a:ext cx="5143500" cy="6858000"/>
          </a:xfrm>
          <a:prstGeom prst="rect">
            <a:avLst/>
          </a:prstGeom>
        </p:spPr>
      </p:pic>
    </p:spTree>
    <p:extLst>
      <p:ext uri="{BB962C8B-B14F-4D97-AF65-F5344CB8AC3E}">
        <p14:creationId xmlns:p14="http://schemas.microsoft.com/office/powerpoint/2010/main" val="27103874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0497148" cy="6858000"/>
          </a:xfrm>
          <a:prstGeom prst="rect">
            <a:avLst/>
          </a:prstGeom>
        </p:spPr>
      </p:pic>
    </p:spTree>
    <p:extLst>
      <p:ext uri="{BB962C8B-B14F-4D97-AF65-F5344CB8AC3E}">
        <p14:creationId xmlns:p14="http://schemas.microsoft.com/office/powerpoint/2010/main" val="11159988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260648"/>
            <a:ext cx="8856984" cy="1569660"/>
          </a:xfrm>
          <a:prstGeom prst="rect">
            <a:avLst/>
          </a:prstGeom>
        </p:spPr>
        <p:txBody>
          <a:bodyPr wrap="square">
            <a:spAutoFit/>
          </a:bodyPr>
          <a:lstStyle/>
          <a:p>
            <a:r>
              <a:rPr lang="hu-HU" sz="2000" b="1" dirty="0" err="1">
                <a:solidFill>
                  <a:srgbClr val="FF0000"/>
                </a:solidFill>
                <a:latin typeface="Arial" panose="020B0604020202020204" pitchFamily="34" charset="0"/>
                <a:cs typeface="Arial" panose="020B0604020202020204" pitchFamily="34" charset="0"/>
              </a:rPr>
              <a:t>Théâtre</a:t>
            </a:r>
            <a:r>
              <a:rPr lang="hu-HU" sz="2000" b="1" dirty="0">
                <a:solidFill>
                  <a:srgbClr val="FF0000"/>
                </a:solidFill>
                <a:latin typeface="Arial" panose="020B0604020202020204" pitchFamily="34" charset="0"/>
                <a:cs typeface="Arial" panose="020B0604020202020204" pitchFamily="34" charset="0"/>
              </a:rPr>
              <a:t> des </a:t>
            </a:r>
            <a:r>
              <a:rPr lang="hu-HU" sz="2000" b="1" dirty="0" smtClean="0">
                <a:solidFill>
                  <a:srgbClr val="FF0000"/>
                </a:solidFill>
                <a:latin typeface="Arial" panose="020B0604020202020204" pitchFamily="34" charset="0"/>
                <a:cs typeface="Arial" panose="020B0604020202020204" pitchFamily="34" charset="0"/>
              </a:rPr>
              <a:t>Champs-Élysées </a:t>
            </a:r>
            <a:r>
              <a:rPr lang="hu-HU" b="1" dirty="0" smtClean="0">
                <a:latin typeface="Arial" panose="020B0604020202020204" pitchFamily="34" charset="0"/>
                <a:cs typeface="Arial" panose="020B0604020202020204" pitchFamily="34" charset="0"/>
              </a:rPr>
              <a:t>1913</a:t>
            </a:r>
          </a:p>
          <a:p>
            <a:r>
              <a:rPr lang="hu-HU" b="1" dirty="0" smtClean="0">
                <a:latin typeface="Arial" panose="020B0604020202020204" pitchFamily="34" charset="0"/>
                <a:cs typeface="Arial" panose="020B0604020202020204" pitchFamily="34" charset="0"/>
              </a:rPr>
              <a:t>Párizs </a:t>
            </a:r>
            <a:r>
              <a:rPr lang="hu-HU" dirty="0">
                <a:latin typeface="Arial" panose="020B0604020202020204" pitchFamily="34" charset="0"/>
                <a:cs typeface="Arial" panose="020B0604020202020204" pitchFamily="34" charset="0"/>
              </a:rPr>
              <a:t>Montaigne sugárút 15. szám </a:t>
            </a:r>
            <a:endParaRPr lang="hu-HU" dirty="0" smtClean="0">
              <a:latin typeface="Arial" panose="020B0604020202020204" pitchFamily="34" charset="0"/>
              <a:cs typeface="Arial" panose="020B0604020202020204" pitchFamily="34" charset="0"/>
            </a:endParaRPr>
          </a:p>
          <a:p>
            <a:r>
              <a:rPr lang="nl-NL" sz="2000" b="1" dirty="0">
                <a:solidFill>
                  <a:srgbClr val="00B050"/>
                </a:solidFill>
                <a:latin typeface="Arial" panose="020B0604020202020204" pitchFamily="34" charset="0"/>
                <a:cs typeface="Arial" panose="020B0604020202020204" pitchFamily="34" charset="0"/>
              </a:rPr>
              <a:t>Henry Clemens van de Velde</a:t>
            </a:r>
            <a:r>
              <a:rPr lang="nl-NL" dirty="0">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 építész, </a:t>
            </a:r>
            <a:r>
              <a:rPr lang="hu-HU" sz="2000" b="1" dirty="0" err="1">
                <a:solidFill>
                  <a:srgbClr val="00B050"/>
                </a:solidFill>
                <a:latin typeface="Arial" panose="020B0604020202020204" pitchFamily="34" charset="0"/>
                <a:cs typeface="Arial" panose="020B0604020202020204" pitchFamily="34" charset="0"/>
              </a:rPr>
              <a:t>Auguste</a:t>
            </a:r>
            <a:r>
              <a:rPr lang="hu-HU" sz="2000" b="1" dirty="0">
                <a:solidFill>
                  <a:srgbClr val="00B050"/>
                </a:solidFill>
                <a:latin typeface="Arial" panose="020B0604020202020204" pitchFamily="34" charset="0"/>
                <a:cs typeface="Arial" panose="020B0604020202020204" pitchFamily="34" charset="0"/>
              </a:rPr>
              <a:t> </a:t>
            </a:r>
            <a:r>
              <a:rPr lang="hu-HU" sz="2000" b="1" dirty="0" err="1">
                <a:solidFill>
                  <a:srgbClr val="00B050"/>
                </a:solidFill>
                <a:latin typeface="Arial" panose="020B0604020202020204" pitchFamily="34" charset="0"/>
                <a:cs typeface="Arial" panose="020B0604020202020204" pitchFamily="34" charset="0"/>
              </a:rPr>
              <a:t>Perret</a:t>
            </a:r>
            <a:r>
              <a:rPr lang="hu-HU" dirty="0">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 </a:t>
            </a:r>
            <a:r>
              <a:rPr lang="hu-HU" dirty="0" err="1" smtClean="0">
                <a:latin typeface="Arial" panose="020B0604020202020204" pitchFamily="34" charset="0"/>
                <a:cs typeface="Arial" panose="020B0604020202020204" pitchFamily="34" charset="0"/>
              </a:rPr>
              <a:t>építész</a:t>
            </a:r>
            <a:endParaRPr lang="hu-HU" dirty="0" smtClean="0">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homlokzatot </a:t>
            </a:r>
            <a:r>
              <a:rPr lang="hu-HU" sz="2000" b="1" dirty="0" smtClean="0">
                <a:solidFill>
                  <a:srgbClr val="00B050"/>
                </a:solidFill>
                <a:latin typeface="Arial" panose="020B0604020202020204" pitchFamily="34" charset="0"/>
                <a:cs typeface="Arial" panose="020B0604020202020204" pitchFamily="34" charset="0"/>
              </a:rPr>
              <a:t>Antoine </a:t>
            </a:r>
            <a:r>
              <a:rPr lang="hu-HU" sz="2000" b="1" dirty="0" err="1" smtClean="0">
                <a:solidFill>
                  <a:srgbClr val="00B050"/>
                </a:solidFill>
                <a:latin typeface="Arial" panose="020B0604020202020204" pitchFamily="34" charset="0"/>
                <a:cs typeface="Arial" panose="020B0604020202020204" pitchFamily="34" charset="0"/>
              </a:rPr>
              <a:t>Bourdelle</a:t>
            </a:r>
            <a:r>
              <a:rPr lang="hu-HU" sz="2000" b="1" dirty="0" smtClean="0">
                <a:solidFill>
                  <a:srgbClr val="00B050"/>
                </a:solidFill>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szobrászati </a:t>
            </a:r>
            <a:r>
              <a:rPr lang="hu-HU" dirty="0">
                <a:latin typeface="Arial" panose="020B0604020202020204" pitchFamily="34" charset="0"/>
                <a:cs typeface="Arial" panose="020B0604020202020204" pitchFamily="34" charset="0"/>
              </a:rPr>
              <a:t>​​domborműve </a:t>
            </a:r>
            <a:r>
              <a:rPr lang="hu-HU" dirty="0" smtClean="0">
                <a:latin typeface="Arial" panose="020B0604020202020204" pitchFamily="34" charset="0"/>
                <a:cs typeface="Arial" panose="020B0604020202020204" pitchFamily="34" charset="0"/>
              </a:rPr>
              <a:t> díszíti.</a:t>
            </a:r>
          </a:p>
          <a:p>
            <a:endParaRPr lang="hu-HU" dirty="0">
              <a:latin typeface="Arial" panose="020B0604020202020204" pitchFamily="34" charset="0"/>
              <a:cs typeface="Arial" panose="020B0604020202020204" pitchFamily="34" charset="0"/>
            </a:endParaRPr>
          </a:p>
        </p:txBody>
      </p:sp>
      <p:pic>
        <p:nvPicPr>
          <p:cNvPr id="37890" name="Picture 2" descr="Fájl:Théâtre des Champs-Élysées DSC0933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3728" y="1592796"/>
            <a:ext cx="7020272" cy="526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7938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ájl:Theatre Champs-Élysées 3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61999"/>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7640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upload.wikimedia.org/wikipedia/commons/9/92/Plafond_du_Th%C3%A9%C3%A2tre_des_Champs-%C3%89lys%C3%A9e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216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260648"/>
            <a:ext cx="8568952" cy="6048671"/>
          </a:xfrm>
          <a:prstGeom prst="rect">
            <a:avLst/>
          </a:prstGeom>
        </p:spPr>
        <p:txBody>
          <a:bodyPr wrap="square">
            <a:spAutoFit/>
          </a:bodyPr>
          <a:lstStyle/>
          <a:p>
            <a:r>
              <a:rPr lang="hu-HU" sz="2000" b="1" dirty="0">
                <a:solidFill>
                  <a:srgbClr val="00B050"/>
                </a:solidFill>
                <a:latin typeface="Arial" panose="020B0604020202020204" pitchFamily="34" charset="0"/>
                <a:cs typeface="Arial" panose="020B0604020202020204" pitchFamily="34" charset="0"/>
              </a:rPr>
              <a:t>Tony </a:t>
            </a:r>
            <a:r>
              <a:rPr lang="hu-HU" sz="2000" b="1" dirty="0" err="1">
                <a:solidFill>
                  <a:srgbClr val="00B050"/>
                </a:solidFill>
                <a:latin typeface="Arial" panose="020B0604020202020204" pitchFamily="34" charset="0"/>
                <a:cs typeface="Arial" panose="020B0604020202020204" pitchFamily="34" charset="0"/>
              </a:rPr>
              <a:t>Garnier</a:t>
            </a:r>
            <a:r>
              <a:rPr lang="hu-HU" b="1" dirty="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1869 – </a:t>
            </a:r>
            <a:r>
              <a:rPr lang="hu-HU" b="1" dirty="0">
                <a:latin typeface="Arial" panose="020B0604020202020204" pitchFamily="34" charset="0"/>
                <a:cs typeface="Arial" panose="020B0604020202020204" pitchFamily="34" charset="0"/>
              </a:rPr>
              <a:t>1948</a:t>
            </a:r>
            <a:r>
              <a:rPr lang="hu-HU" b="1" dirty="0" smtClean="0">
                <a:latin typeface="Arial" panose="020B0604020202020204" pitchFamily="34" charset="0"/>
                <a:cs typeface="Arial" panose="020B0604020202020204" pitchFamily="34" charset="0"/>
              </a:rPr>
              <a:t>) Lyon</a:t>
            </a:r>
          </a:p>
          <a:p>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francia </a:t>
            </a:r>
            <a:r>
              <a:rPr lang="hu-HU" b="1" dirty="0">
                <a:latin typeface="Arial" panose="020B0604020202020204" pitchFamily="34" charset="0"/>
                <a:cs typeface="Arial" panose="020B0604020202020204" pitchFamily="34" charset="0"/>
              </a:rPr>
              <a:t>építész és várostervező volt, aki a modern urbanisztika és a vasbeton építészet egyik legfontosabb előfutáraként ismert.</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A 20</a:t>
            </a:r>
            <a:r>
              <a:rPr lang="hu-HU" b="1" dirty="0">
                <a:latin typeface="Arial" panose="020B0604020202020204" pitchFamily="34" charset="0"/>
                <a:cs typeface="Arial" panose="020B0604020202020204" pitchFamily="34" charset="0"/>
              </a:rPr>
              <a:t>. századi francia építészek egyik előfutárának tartják</a:t>
            </a:r>
            <a:r>
              <a:rPr lang="hu-HU" b="1" dirty="0" smtClean="0">
                <a:latin typeface="Arial" panose="020B0604020202020204" pitchFamily="34" charset="0"/>
                <a:cs typeface="Arial" panose="020B0604020202020204" pitchFamily="34" charset="0"/>
              </a:rPr>
              <a:t>.</a:t>
            </a:r>
          </a:p>
          <a:p>
            <a:endParaRPr lang="hu-HU" b="1" dirty="0" smtClean="0">
              <a:latin typeface="Arial" panose="020B0604020202020204" pitchFamily="34" charset="0"/>
              <a:cs typeface="Arial" panose="020B0604020202020204" pitchFamily="34" charset="0"/>
            </a:endParaRPr>
          </a:p>
          <a:p>
            <a:r>
              <a:rPr lang="hu-HU" b="1" dirty="0" err="1">
                <a:latin typeface="Arial" panose="020B0604020202020204" pitchFamily="34" charset="0"/>
                <a:cs typeface="Arial" panose="020B0604020202020204" pitchFamily="34" charset="0"/>
              </a:rPr>
              <a:t>Garnier</a:t>
            </a:r>
            <a:r>
              <a:rPr lang="hu-HU" b="1" dirty="0">
                <a:latin typeface="Arial" panose="020B0604020202020204" pitchFamily="34" charset="0"/>
                <a:cs typeface="Arial" panose="020B0604020202020204" pitchFamily="34" charset="0"/>
              </a:rPr>
              <a:t> hírnevét leginkább az </a:t>
            </a:r>
            <a:r>
              <a:rPr lang="hu-HU" sz="2000" b="1" dirty="0">
                <a:solidFill>
                  <a:srgbClr val="FF0000"/>
                </a:solidFill>
                <a:latin typeface="Arial" panose="020B0604020202020204" pitchFamily="34" charset="0"/>
                <a:cs typeface="Arial" panose="020B0604020202020204" pitchFamily="34" charset="0"/>
              </a:rPr>
              <a:t>"Ipari Város" (</a:t>
            </a:r>
            <a:r>
              <a:rPr lang="hu-HU" sz="2000" b="1" dirty="0" err="1">
                <a:solidFill>
                  <a:srgbClr val="FF0000"/>
                </a:solidFill>
                <a:latin typeface="Arial" panose="020B0604020202020204" pitchFamily="34" charset="0"/>
                <a:cs typeface="Arial" panose="020B0604020202020204" pitchFamily="34" charset="0"/>
              </a:rPr>
              <a:t>Cité</a:t>
            </a:r>
            <a:r>
              <a:rPr lang="hu-HU" sz="2000" b="1" dirty="0">
                <a:solidFill>
                  <a:srgbClr val="FF0000"/>
                </a:solidFill>
                <a:latin typeface="Arial" panose="020B0604020202020204" pitchFamily="34" charset="0"/>
                <a:cs typeface="Arial" panose="020B0604020202020204" pitchFamily="34" charset="0"/>
              </a:rPr>
              <a:t> </a:t>
            </a:r>
            <a:r>
              <a:rPr lang="hu-HU" sz="2000" b="1" dirty="0" err="1">
                <a:solidFill>
                  <a:srgbClr val="FF0000"/>
                </a:solidFill>
                <a:latin typeface="Arial" panose="020B0604020202020204" pitchFamily="34" charset="0"/>
                <a:cs typeface="Arial" panose="020B0604020202020204" pitchFamily="34" charset="0"/>
              </a:rPr>
              <a:t>Industrielle</a:t>
            </a:r>
            <a:r>
              <a:rPr lang="hu-HU" sz="2000" b="1" dirty="0">
                <a:solidFill>
                  <a:srgbClr val="FF000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elnevezésű utópisztikus terve alapozta meg, amelyet 1904-ben mutatott be. </a:t>
            </a:r>
          </a:p>
          <a:p>
            <a:r>
              <a:rPr lang="hu-HU" b="1" dirty="0" smtClean="0">
                <a:latin typeface="Arial" panose="020B0604020202020204" pitchFamily="34" charset="0"/>
                <a:cs typeface="Arial" panose="020B0604020202020204" pitchFamily="34" charset="0"/>
              </a:rPr>
              <a:t>Elsőként </a:t>
            </a:r>
            <a:r>
              <a:rPr lang="hu-HU" b="1" dirty="0">
                <a:latin typeface="Arial" panose="020B0604020202020204" pitchFamily="34" charset="0"/>
                <a:cs typeface="Arial" panose="020B0604020202020204" pitchFamily="34" charset="0"/>
              </a:rPr>
              <a:t>javasolta a funkcionális szétválasztást: külön negyedeket az iparnak, a lakóövezetnek, a közegészségügynek és a szórakozásnak.</a:t>
            </a:r>
          </a:p>
          <a:p>
            <a:r>
              <a:rPr lang="hu-HU" b="1" dirty="0" smtClean="0">
                <a:latin typeface="Arial" panose="020B0604020202020204" pitchFamily="34" charset="0"/>
                <a:cs typeface="Arial" panose="020B0604020202020204" pitchFamily="34" charset="0"/>
              </a:rPr>
              <a:t>A </a:t>
            </a:r>
            <a:r>
              <a:rPr lang="hu-HU" b="1" dirty="0">
                <a:latin typeface="Arial" panose="020B0604020202020204" pitchFamily="34" charset="0"/>
                <a:cs typeface="Arial" panose="020B0604020202020204" pitchFamily="34" charset="0"/>
              </a:rPr>
              <a:t>terv alapvetően a vasbeton széleskörű alkalmazására épült.</a:t>
            </a:r>
          </a:p>
          <a:p>
            <a:r>
              <a:rPr lang="hu-HU" b="1" dirty="0" smtClean="0">
                <a:latin typeface="Arial" panose="020B0604020202020204" pitchFamily="34" charset="0"/>
                <a:cs typeface="Arial" panose="020B0604020202020204" pitchFamily="34" charset="0"/>
              </a:rPr>
              <a:t>Terveiben </a:t>
            </a:r>
            <a:r>
              <a:rPr lang="hu-HU" b="1" dirty="0">
                <a:latin typeface="Arial" panose="020B0604020202020204" pitchFamily="34" charset="0"/>
                <a:cs typeface="Arial" panose="020B0604020202020204" pitchFamily="34" charset="0"/>
              </a:rPr>
              <a:t>nagy hangsúlyt fektetett a zöldterületekre, a napfényre és a munkásosztály életkörülményeinek javítására.</a:t>
            </a:r>
          </a:p>
          <a:p>
            <a:r>
              <a:rPr lang="hu-HU" b="1" dirty="0" smtClean="0">
                <a:latin typeface="Arial" panose="020B0604020202020204" pitchFamily="34" charset="0"/>
                <a:cs typeface="Arial" panose="020B0604020202020204" pitchFamily="34" charset="0"/>
              </a:rPr>
              <a:t>Bár </a:t>
            </a:r>
            <a:r>
              <a:rPr lang="hu-HU" b="1" dirty="0">
                <a:latin typeface="Arial" panose="020B0604020202020204" pitchFamily="34" charset="0"/>
                <a:cs typeface="Arial" panose="020B0604020202020204" pitchFamily="34" charset="0"/>
              </a:rPr>
              <a:t>a város teljes egészében sosem épült meg, alapjaiban határozta meg a modern várostervezést, és nagy hatással volt többek között Le Corbusier munkásságára is</a:t>
            </a:r>
            <a:r>
              <a:rPr lang="hu-HU" b="1" dirty="0" smtClean="0">
                <a:latin typeface="Arial" panose="020B0604020202020204" pitchFamily="34" charset="0"/>
                <a:cs typeface="Arial" panose="020B0604020202020204" pitchFamily="34" charset="0"/>
              </a:rPr>
              <a:t>.</a:t>
            </a:r>
          </a:p>
          <a:p>
            <a:endParaRPr lang="hu-HU" b="1" dirty="0">
              <a:latin typeface="Arial" panose="020B0604020202020204" pitchFamily="34" charset="0"/>
              <a:cs typeface="Arial" panose="020B0604020202020204" pitchFamily="34" charset="0"/>
            </a:endParaRPr>
          </a:p>
          <a:p>
            <a:r>
              <a:rPr lang="hu-HU" b="1" dirty="0" err="1">
                <a:latin typeface="Arial" panose="020B0604020202020204" pitchFamily="34" charset="0"/>
                <a:cs typeface="Arial" panose="020B0604020202020204" pitchFamily="34" charset="0"/>
              </a:rPr>
              <a:t>Garnier</a:t>
            </a:r>
            <a:r>
              <a:rPr lang="hu-HU" b="1" dirty="0">
                <a:latin typeface="Arial" panose="020B0604020202020204" pitchFamily="34" charset="0"/>
                <a:cs typeface="Arial" panose="020B0604020202020204" pitchFamily="34" charset="0"/>
              </a:rPr>
              <a:t> stílusa a racionalizmuson és a funkcionalitáson alapult, elutasítva a korszakra jellemző </a:t>
            </a:r>
            <a:r>
              <a:rPr lang="hu-HU" b="1" dirty="0" err="1">
                <a:latin typeface="Arial" panose="020B0604020202020204" pitchFamily="34" charset="0"/>
                <a:cs typeface="Arial" panose="020B0604020202020204" pitchFamily="34" charset="0"/>
              </a:rPr>
              <a:t>historizáló</a:t>
            </a:r>
            <a:r>
              <a:rPr lang="hu-HU" b="1" dirty="0">
                <a:latin typeface="Arial" panose="020B0604020202020204" pitchFamily="34" charset="0"/>
                <a:cs typeface="Arial" panose="020B0604020202020204" pitchFamily="34" charset="0"/>
              </a:rPr>
              <a:t> díszítéseket.</a:t>
            </a:r>
            <a:endParaRPr lang="hu-HU" b="1" dirty="0" smtClean="0">
              <a:latin typeface="Arial" panose="020B0604020202020204" pitchFamily="34" charset="0"/>
              <a:cs typeface="Arial" panose="020B0604020202020204" pitchFamily="34" charset="0"/>
            </a:endParaRPr>
          </a:p>
          <a:p>
            <a:endParaRPr lang="hu-HU" dirty="0" smtClean="0"/>
          </a:p>
          <a:p>
            <a:endParaRPr lang="hu-HU" dirty="0"/>
          </a:p>
        </p:txBody>
      </p:sp>
    </p:spTree>
    <p:extLst>
      <p:ext uri="{BB962C8B-B14F-4D97-AF65-F5344CB8AC3E}">
        <p14:creationId xmlns:p14="http://schemas.microsoft.com/office/powerpoint/2010/main" val="17639907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99592" y="1052736"/>
            <a:ext cx="7704856" cy="3970318"/>
          </a:xfrm>
          <a:prstGeom prst="rect">
            <a:avLst/>
          </a:prstGeom>
          <a:noFill/>
        </p:spPr>
        <p:txBody>
          <a:bodyPr wrap="square" rtlCol="0">
            <a:spAutoFit/>
          </a:bodyPr>
          <a:lstStyle/>
          <a:p>
            <a:r>
              <a:rPr lang="hu-HU" b="1" dirty="0" smtClean="0">
                <a:latin typeface="Arial" panose="020B0604020202020204" pitchFamily="34" charset="0"/>
                <a:cs typeface="Arial" panose="020B0604020202020204" pitchFamily="34" charset="0"/>
              </a:rPr>
              <a:t>Említések:</a:t>
            </a:r>
          </a:p>
          <a:p>
            <a:endParaRPr lang="hu-HU"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Fuggerek</a:t>
            </a:r>
            <a:r>
              <a:rPr lang="hu-HU" dirty="0" smtClean="0">
                <a:latin typeface="Arial" panose="020B0604020202020204" pitchFamily="34" charset="0"/>
                <a:cs typeface="Arial" panose="020B0604020202020204" pitchFamily="34" charset="0"/>
              </a:rPr>
              <a:t> lakótelepe  1523 Augsburg</a:t>
            </a:r>
          </a:p>
          <a:p>
            <a:r>
              <a:rPr lang="hu-HU" b="1" dirty="0" err="1">
                <a:latin typeface="Arial" panose="020B0604020202020204" pitchFamily="34" charset="0"/>
                <a:cs typeface="Arial" panose="020B0604020202020204" pitchFamily="34" charset="0"/>
              </a:rPr>
              <a:t>Ludwigsburg</a:t>
            </a:r>
            <a:r>
              <a:rPr lang="hu-HU" dirty="0">
                <a:latin typeface="Arial" panose="020B0604020202020204" pitchFamily="34" charset="0"/>
                <a:cs typeface="Arial" panose="020B0604020202020204" pitchFamily="34" charset="0"/>
              </a:rPr>
              <a:t> város </a:t>
            </a:r>
            <a:r>
              <a:rPr lang="hu-HU" dirty="0" smtClean="0">
                <a:latin typeface="Arial" panose="020B0604020202020204" pitchFamily="34" charset="0"/>
                <a:cs typeface="Arial" panose="020B0604020202020204" pitchFamily="34" charset="0"/>
              </a:rPr>
              <a:t> 1704 </a:t>
            </a:r>
            <a:r>
              <a:rPr lang="hu-HU" dirty="0" err="1" smtClean="0">
                <a:latin typeface="Arial" panose="020B0604020202020204" pitchFamily="34" charset="0"/>
                <a:cs typeface="Arial" panose="020B0604020202020204" pitchFamily="34" charset="0"/>
              </a:rPr>
              <a:t>Eberhard</a:t>
            </a:r>
            <a:r>
              <a:rPr lang="hu-HU" dirty="0" smtClean="0">
                <a:latin typeface="Arial" panose="020B0604020202020204" pitchFamily="34" charset="0"/>
                <a:cs typeface="Arial" panose="020B0604020202020204" pitchFamily="34" charset="0"/>
              </a:rPr>
              <a:t> Lajos  württembergi herceg –nyári palota</a:t>
            </a:r>
          </a:p>
          <a:p>
            <a:r>
              <a:rPr lang="hu-HU" b="1" dirty="0" smtClean="0">
                <a:latin typeface="Arial" panose="020B0604020202020204" pitchFamily="34" charset="0"/>
                <a:cs typeface="Arial" panose="020B0604020202020204" pitchFamily="34" charset="0"/>
              </a:rPr>
              <a:t>Barcelona</a:t>
            </a:r>
            <a:r>
              <a:rPr lang="hu-HU" dirty="0" smtClean="0">
                <a:latin typeface="Arial" panose="020B0604020202020204" pitchFamily="34" charset="0"/>
                <a:cs typeface="Arial" panose="020B0604020202020204" pitchFamily="34" charset="0"/>
              </a:rPr>
              <a:t> </a:t>
            </a:r>
            <a:r>
              <a:rPr lang="hu-HU" dirty="0" err="1" smtClean="0">
                <a:latin typeface="Arial" panose="020B0604020202020204" pitchFamily="34" charset="0"/>
                <a:cs typeface="Arial" panose="020B0604020202020204" pitchFamily="34" charset="0"/>
              </a:rPr>
              <a:t>Cerda-terv</a:t>
            </a:r>
            <a:r>
              <a:rPr lang="hu-HU" dirty="0" smtClean="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a:t>
            </a:r>
            <a:r>
              <a:rPr lang="hu-HU" dirty="0">
                <a:latin typeface="Arial" panose="020B0604020202020204" pitchFamily="34" charset="0"/>
                <a:cs typeface="Arial" panose="020B0604020202020204" pitchFamily="34" charset="0"/>
              </a:rPr>
              <a:t> Az 1859-ben elfogadott terv meghatározta a híres, sakktáblaszerű utcahálózatot, a széles sugárutakat és a sarkokon letört (nyolcszögletű) </a:t>
            </a:r>
            <a:r>
              <a:rPr lang="hu-HU" dirty="0" smtClean="0">
                <a:latin typeface="Arial" panose="020B0604020202020204" pitchFamily="34" charset="0"/>
                <a:cs typeface="Arial" panose="020B0604020202020204" pitchFamily="34" charset="0"/>
              </a:rPr>
              <a:t>háztömbök</a:t>
            </a:r>
          </a:p>
          <a:p>
            <a:r>
              <a:rPr lang="hu-HU" b="1" dirty="0" err="1">
                <a:latin typeface="Arial" panose="020B0604020202020204" pitchFamily="34" charset="0"/>
                <a:cs typeface="Arial" panose="020B0604020202020204" pitchFamily="34" charset="0"/>
              </a:rPr>
              <a:t>Georges-Eugène</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Haussmann</a:t>
            </a:r>
            <a:r>
              <a:rPr lang="hu-HU" dirty="0">
                <a:latin typeface="Arial" panose="020B0604020202020204" pitchFamily="34" charset="0"/>
                <a:cs typeface="Arial" panose="020B0604020202020204" pitchFamily="34" charset="0"/>
              </a:rPr>
              <a:t> báró (1809–1891)  1853 és 1870 között radikálisan átformálta </a:t>
            </a:r>
            <a:r>
              <a:rPr lang="hu-HU" dirty="0" smtClean="0">
                <a:latin typeface="Arial" panose="020B0604020202020204" pitchFamily="34" charset="0"/>
                <a:cs typeface="Arial" panose="020B0604020202020204" pitchFamily="34" charset="0"/>
              </a:rPr>
              <a:t>Párizst</a:t>
            </a:r>
          </a:p>
          <a:p>
            <a:r>
              <a:rPr lang="hu-HU" b="1" dirty="0" smtClean="0">
                <a:latin typeface="Arial" panose="020B0604020202020204" pitchFamily="34" charset="0"/>
                <a:cs typeface="Arial" panose="020B0604020202020204" pitchFamily="34" charset="0"/>
              </a:rPr>
              <a:t>Pest:</a:t>
            </a:r>
            <a:r>
              <a:rPr lang="hu-HU" dirty="0" smtClean="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Várostervezés,- és </a:t>
            </a:r>
            <a:r>
              <a:rPr lang="hu-HU" dirty="0" smtClean="0">
                <a:latin typeface="Arial" panose="020B0604020202020204" pitchFamily="34" charset="0"/>
                <a:cs typeface="Arial" panose="020B0604020202020204" pitchFamily="34" charset="0"/>
              </a:rPr>
              <a:t>építés a </a:t>
            </a:r>
            <a:r>
              <a:rPr lang="hu-HU" dirty="0">
                <a:latin typeface="Arial" panose="020B0604020202020204" pitchFamily="34" charset="0"/>
                <a:cs typeface="Arial" panose="020B0604020202020204" pitchFamily="34" charset="0"/>
              </a:rPr>
              <a:t>19. század első felében </a:t>
            </a:r>
            <a:r>
              <a:rPr lang="hu-HU" dirty="0" smtClean="0">
                <a:latin typeface="Arial" panose="020B0604020202020204" pitchFamily="34" charset="0"/>
                <a:cs typeface="Arial" panose="020B0604020202020204" pitchFamily="34" charset="0"/>
              </a:rPr>
              <a:t>(Szilágyi Kára)</a:t>
            </a:r>
          </a:p>
          <a:p>
            <a:endParaRPr lang="hu-HU" dirty="0" smtClean="0">
              <a:latin typeface="Arial" panose="020B0604020202020204" pitchFamily="34" charset="0"/>
              <a:cs typeface="Arial" panose="020B0604020202020204" pitchFamily="34" charset="0"/>
            </a:endParaRPr>
          </a:p>
          <a:p>
            <a:endParaRPr lang="hu-HU" dirty="0" smtClean="0"/>
          </a:p>
          <a:p>
            <a:endParaRPr lang="hu-HU" dirty="0"/>
          </a:p>
        </p:txBody>
      </p:sp>
    </p:spTree>
    <p:extLst>
      <p:ext uri="{BB962C8B-B14F-4D97-AF65-F5344CB8AC3E}">
        <p14:creationId xmlns:p14="http://schemas.microsoft.com/office/powerpoint/2010/main" val="1199706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Kétszáz éve született Sir Joseph Pax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3" name="Kép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250" y="332656"/>
            <a:ext cx="9192250" cy="6160352"/>
          </a:xfrm>
          <a:prstGeom prst="rect">
            <a:avLst/>
          </a:prstGeom>
        </p:spPr>
      </p:pic>
    </p:spTree>
    <p:extLst>
      <p:ext uri="{BB962C8B-B14F-4D97-AF65-F5344CB8AC3E}">
        <p14:creationId xmlns:p14="http://schemas.microsoft.com/office/powerpoint/2010/main" val="31202218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1052736"/>
            <a:ext cx="8568952" cy="4801314"/>
          </a:xfrm>
          <a:prstGeom prst="rect">
            <a:avLst/>
          </a:prstGeom>
        </p:spPr>
        <p:txBody>
          <a:bodyPr wrap="square">
            <a:spAutoFit/>
          </a:bodyPr>
          <a:lstStyle/>
          <a:p>
            <a:r>
              <a:rPr lang="hu-HU" b="1" dirty="0">
                <a:solidFill>
                  <a:srgbClr val="00B050"/>
                </a:solidFill>
                <a:latin typeface="Arial" panose="020B0604020202020204" pitchFamily="34" charset="0"/>
                <a:cs typeface="Arial" panose="020B0604020202020204" pitchFamily="34" charset="0"/>
              </a:rPr>
              <a:t>Tony </a:t>
            </a:r>
            <a:r>
              <a:rPr lang="hu-HU" b="1" dirty="0" err="1">
                <a:solidFill>
                  <a:srgbClr val="00B050"/>
                </a:solidFill>
                <a:latin typeface="Arial" panose="020B0604020202020204" pitchFamily="34" charset="0"/>
                <a:cs typeface="Arial" panose="020B0604020202020204" pitchFamily="34" charset="0"/>
              </a:rPr>
              <a:t>Garnier</a:t>
            </a:r>
            <a:r>
              <a:rPr lang="hu-HU" b="1" dirty="0">
                <a:solidFill>
                  <a:srgbClr val="00B050"/>
                </a:solidFill>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talán már az 1890-es években, </a:t>
            </a:r>
            <a:r>
              <a:rPr lang="hu-HU" dirty="0" smtClean="0">
                <a:latin typeface="Arial" panose="020B0604020202020204" pitchFamily="34" charset="0"/>
                <a:cs typeface="Arial" panose="020B0604020202020204" pitchFamily="34" charset="0"/>
              </a:rPr>
              <a:t>a párizsi École </a:t>
            </a:r>
            <a:r>
              <a:rPr lang="hu-HU" dirty="0">
                <a:latin typeface="Arial" panose="020B0604020202020204" pitchFamily="34" charset="0"/>
                <a:cs typeface="Arial" panose="020B0604020202020204" pitchFamily="34" charset="0"/>
              </a:rPr>
              <a:t>des Beaux-Arts-ban tanult </a:t>
            </a:r>
            <a:r>
              <a:rPr lang="hu-HU" dirty="0" smtClean="0">
                <a:latin typeface="Arial" panose="020B0604020202020204" pitchFamily="34" charset="0"/>
                <a:cs typeface="Arial" panose="020B0604020202020204" pitchFamily="34" charset="0"/>
              </a:rPr>
              <a:t>, a Villa Medicihez elnyert pályázatának egy melléklete volt 2 lapban  a  városra vonatkozó tervezet. Nem valósult meg.</a:t>
            </a:r>
          </a:p>
          <a:p>
            <a:r>
              <a:rPr lang="hu-HU" dirty="0" smtClean="0">
                <a:latin typeface="Arial" panose="020B0604020202020204" pitchFamily="34" charset="0"/>
                <a:cs typeface="Arial" panose="020B0604020202020204" pitchFamily="34" charset="0"/>
              </a:rPr>
              <a:t>Szocialista </a:t>
            </a:r>
            <a:r>
              <a:rPr lang="hu-HU" dirty="0">
                <a:latin typeface="Arial" panose="020B0604020202020204" pitchFamily="34" charset="0"/>
                <a:cs typeface="Arial" panose="020B0604020202020204" pitchFamily="34" charset="0"/>
              </a:rPr>
              <a:t>eszméket vallott, arra törekedett, hogy az egalitárius és békés társadalom álmait a városi térbe </a:t>
            </a:r>
            <a:r>
              <a:rPr lang="hu-HU" dirty="0" smtClean="0">
                <a:latin typeface="Arial" panose="020B0604020202020204" pitchFamily="34" charset="0"/>
                <a:cs typeface="Arial" panose="020B0604020202020204" pitchFamily="34" charset="0"/>
              </a:rPr>
              <a:t>ültesse </a:t>
            </a:r>
            <a:r>
              <a:rPr lang="hu-HU" dirty="0">
                <a:latin typeface="Arial" panose="020B0604020202020204" pitchFamily="34" charset="0"/>
                <a:cs typeface="Arial" panose="020B0604020202020204" pitchFamily="34" charset="0"/>
              </a:rPr>
              <a:t>át. Ez a 35 000 lakos számára tervezett, teljes egészében vasbetonból és üvegből épült „ipari város” 164 precíz tervrajzban jelenik meg, a legapróbb kiviteli részletekig </a:t>
            </a:r>
            <a:r>
              <a:rPr lang="hu-HU" dirty="0" smtClean="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Ez a tanulmány szétválasztja a városi funkciókat, és a szennyező és kellemetlenséget okozó ipari tevékenységeket távoli helyekre és völgyek mélyére száműzi</a:t>
            </a:r>
            <a:r>
              <a:rPr lang="hu-HU" dirty="0" smtClean="0">
                <a:latin typeface="Arial" panose="020B0604020202020204" pitchFamily="34" charset="0"/>
                <a:cs typeface="Arial" panose="020B0604020202020204" pitchFamily="34" charset="0"/>
              </a:rPr>
              <a:t>.</a:t>
            </a:r>
          </a:p>
          <a:p>
            <a:r>
              <a:rPr lang="hu-HU" dirty="0" smtClean="0">
                <a:latin typeface="Arial" panose="020B0604020202020204" pitchFamily="34" charset="0"/>
                <a:cs typeface="Arial" panose="020B0604020202020204" pitchFamily="34" charset="0"/>
              </a:rPr>
              <a:t>A </a:t>
            </a:r>
            <a:r>
              <a:rPr lang="hu-HU" dirty="0" err="1" smtClean="0">
                <a:latin typeface="Arial" panose="020B0604020202020204" pitchFamily="34" charset="0"/>
                <a:cs typeface="Arial" panose="020B0604020202020204" pitchFamily="34" charset="0"/>
              </a:rPr>
              <a:t>Tusculumon</a:t>
            </a:r>
            <a:r>
              <a:rPr lang="hu-HU" dirty="0" smtClean="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végzett retrospektív várostervezési munka bizonyos értelemben divatos volt a Villa </a:t>
            </a:r>
            <a:r>
              <a:rPr lang="hu-HU" dirty="0" smtClean="0">
                <a:latin typeface="Arial" panose="020B0604020202020204" pitchFamily="34" charset="0"/>
                <a:cs typeface="Arial" panose="020B0604020202020204" pitchFamily="34" charset="0"/>
              </a:rPr>
              <a:t>Mediciben.</a:t>
            </a:r>
          </a:p>
          <a:p>
            <a:r>
              <a:rPr lang="hu-HU" dirty="0" smtClean="0">
                <a:latin typeface="Arial" panose="020B0604020202020204" pitchFamily="34" charset="0"/>
                <a:cs typeface="Arial" panose="020B0604020202020204" pitchFamily="34" charset="0"/>
              </a:rPr>
              <a:t>Hasonlóságot mutat </a:t>
            </a:r>
            <a:r>
              <a:rPr lang="hu-HU" b="1" dirty="0" smtClean="0">
                <a:solidFill>
                  <a:srgbClr val="00B050"/>
                </a:solidFill>
                <a:latin typeface="Arial" panose="020B0604020202020204" pitchFamily="34" charset="0"/>
                <a:cs typeface="Arial" panose="020B0604020202020204" pitchFamily="34" charset="0"/>
              </a:rPr>
              <a:t>Walter </a:t>
            </a:r>
            <a:r>
              <a:rPr lang="hu-HU" b="1" dirty="0" err="1" smtClean="0">
                <a:solidFill>
                  <a:srgbClr val="00B050"/>
                </a:solidFill>
                <a:latin typeface="Arial" panose="020B0604020202020204" pitchFamily="34" charset="0"/>
                <a:cs typeface="Arial" panose="020B0604020202020204" pitchFamily="34" charset="0"/>
              </a:rPr>
              <a:t>Gropius</a:t>
            </a:r>
            <a:r>
              <a:rPr lang="hu-HU" b="1" dirty="0" smtClean="0">
                <a:solidFill>
                  <a:srgbClr val="00B050"/>
                </a:solidFill>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elképzeléseivel.</a:t>
            </a:r>
          </a:p>
          <a:p>
            <a:r>
              <a:rPr lang="hu-HU" b="1" dirty="0">
                <a:solidFill>
                  <a:srgbClr val="00B050"/>
                </a:solidFill>
                <a:latin typeface="Arial" panose="020B0604020202020204" pitchFamily="34" charset="0"/>
                <a:cs typeface="Arial" panose="020B0604020202020204" pitchFamily="34" charset="0"/>
              </a:rPr>
              <a:t>Le Corbusier</a:t>
            </a:r>
            <a:r>
              <a:rPr lang="hu-HU" b="1" dirty="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 Te vagy az első, aki a vasbeton mellett állt ki. Eddig ezt az anyagot szegény rokonként kezelték. Könyveddel korunk egyetlen életképes anyagaként mutatod be. Munkásságod terjedelmében és az általa felvetett átfogó problémában is kiemelkedik minden más hasonló anyag közül. </a:t>
            </a:r>
            <a:r>
              <a:rPr lang="hu-HU" dirty="0" smtClean="0">
                <a:latin typeface="Arial" panose="020B0604020202020204" pitchFamily="34" charset="0"/>
                <a:cs typeface="Arial" panose="020B0604020202020204" pitchFamily="34" charset="0"/>
              </a:rPr>
              <a:t>”</a:t>
            </a:r>
            <a:r>
              <a:rPr lang="hu-HU" b="1" dirty="0" smtClean="0">
                <a:latin typeface="Arial" panose="020B0604020202020204" pitchFamily="34" charset="0"/>
                <a:cs typeface="Arial" panose="020B0604020202020204" pitchFamily="34" charset="0"/>
              </a:rPr>
              <a:t> </a:t>
            </a:r>
            <a:endParaRPr lang="hu-HU" dirty="0" smtClean="0">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548928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ájl:Garnier-Tony, Cité industrielle, center, vue perspectiv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574" y="644653"/>
            <a:ext cx="9144000" cy="6219826"/>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467544" y="116632"/>
            <a:ext cx="4275529" cy="369332"/>
          </a:xfrm>
          <a:prstGeom prst="rect">
            <a:avLst/>
          </a:prstGeom>
          <a:noFill/>
        </p:spPr>
        <p:txBody>
          <a:bodyPr wrap="none" rtlCol="0">
            <a:spAutoFit/>
          </a:bodyPr>
          <a:lstStyle/>
          <a:p>
            <a:r>
              <a:rPr lang="hu-HU" b="1" dirty="0" smtClean="0">
                <a:latin typeface="Arial" panose="020B0604020202020204" pitchFamily="34" charset="0"/>
                <a:cs typeface="Arial" panose="020B0604020202020204" pitchFamily="34" charset="0"/>
              </a:rPr>
              <a:t>Részlet a tervből: </a:t>
            </a:r>
            <a:r>
              <a:rPr lang="hu-HU" b="1" dirty="0">
                <a:latin typeface="Arial" panose="020B0604020202020204" pitchFamily="34" charset="0"/>
                <a:cs typeface="Arial" panose="020B0604020202020204" pitchFamily="34" charset="0"/>
              </a:rPr>
              <a:t>Kilátás a központra</a:t>
            </a:r>
          </a:p>
        </p:txBody>
      </p:sp>
    </p:spTree>
    <p:extLst>
      <p:ext uri="{BB962C8B-B14F-4D97-AF65-F5344CB8AC3E}">
        <p14:creationId xmlns:p14="http://schemas.microsoft.com/office/powerpoint/2010/main" val="16095250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260648"/>
            <a:ext cx="8640960" cy="2308324"/>
          </a:xfrm>
          <a:prstGeom prst="rect">
            <a:avLst/>
          </a:prstGeom>
        </p:spPr>
        <p:txBody>
          <a:bodyPr wrap="square">
            <a:spAutoFit/>
          </a:bodyPr>
          <a:lstStyle/>
          <a:p>
            <a:r>
              <a:rPr lang="hu-HU" b="1" dirty="0" smtClean="0">
                <a:latin typeface="Arial" panose="020B0604020202020204" pitchFamily="34" charset="0"/>
                <a:cs typeface="Arial" panose="020B0604020202020204" pitchFamily="34" charset="0"/>
              </a:rPr>
              <a:t>Az </a:t>
            </a:r>
            <a:r>
              <a:rPr lang="hu-HU" b="1" dirty="0">
                <a:latin typeface="Arial" panose="020B0604020202020204" pitchFamily="34" charset="0"/>
                <a:cs typeface="Arial" panose="020B0604020202020204" pitchFamily="34" charset="0"/>
              </a:rPr>
              <a:t>építész az 1910-es és 20-as években három villát épített a </a:t>
            </a:r>
            <a:r>
              <a:rPr lang="hu-HU" b="1" dirty="0" err="1">
                <a:latin typeface="Arial" panose="020B0604020202020204" pitchFamily="34" charset="0"/>
                <a:cs typeface="Arial" panose="020B0604020202020204" pitchFamily="34" charset="0"/>
              </a:rPr>
              <a:t>Rue</a:t>
            </a:r>
            <a:r>
              <a:rPr lang="hu-HU" b="1" dirty="0">
                <a:latin typeface="Arial" panose="020B0604020202020204" pitchFamily="34" charset="0"/>
                <a:cs typeface="Arial" panose="020B0604020202020204" pitchFamily="34" charset="0"/>
              </a:rPr>
              <a:t> de la </a:t>
            </a:r>
            <a:r>
              <a:rPr lang="hu-HU" b="1" dirty="0" err="1" smtClean="0">
                <a:latin typeface="Arial" panose="020B0604020202020204" pitchFamily="34" charset="0"/>
                <a:cs typeface="Arial" panose="020B0604020202020204" pitchFamily="34" charset="0"/>
              </a:rPr>
              <a:t>Mignonne-on</a:t>
            </a:r>
            <a:r>
              <a:rPr lang="hu-HU" b="1" dirty="0" smtClean="0">
                <a:latin typeface="Arial" panose="020B0604020202020204" pitchFamily="34" charset="0"/>
                <a:cs typeface="Arial" panose="020B0604020202020204" pitchFamily="34" charset="0"/>
              </a:rPr>
              <a:t>, Lyonban. </a:t>
            </a:r>
            <a:r>
              <a:rPr lang="hu-HU" b="1" dirty="0">
                <a:latin typeface="Arial" panose="020B0604020202020204" pitchFamily="34" charset="0"/>
                <a:cs typeface="Arial" panose="020B0604020202020204" pitchFamily="34" charset="0"/>
              </a:rPr>
              <a:t>Ez az első villa, amelyet </a:t>
            </a:r>
            <a:r>
              <a:rPr lang="hu-HU" b="1" dirty="0">
                <a:solidFill>
                  <a:srgbClr val="00B050"/>
                </a:solidFill>
                <a:latin typeface="Arial" panose="020B0604020202020204" pitchFamily="34" charset="0"/>
                <a:cs typeface="Arial" panose="020B0604020202020204" pitchFamily="34" charset="0"/>
              </a:rPr>
              <a:t>Tony </a:t>
            </a:r>
            <a:r>
              <a:rPr lang="hu-HU" b="1" dirty="0" err="1">
                <a:solidFill>
                  <a:srgbClr val="00B050"/>
                </a:solidFill>
                <a:latin typeface="Arial" panose="020B0604020202020204" pitchFamily="34" charset="0"/>
                <a:cs typeface="Arial" panose="020B0604020202020204" pitchFamily="34" charset="0"/>
              </a:rPr>
              <a:t>Garnier</a:t>
            </a:r>
            <a:r>
              <a:rPr lang="hu-HU" b="1" dirty="0">
                <a:solidFill>
                  <a:srgbClr val="00B05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saját használatra </a:t>
            </a:r>
            <a:r>
              <a:rPr lang="hu-HU" b="1" dirty="0" smtClean="0">
                <a:latin typeface="Arial" panose="020B0604020202020204" pitchFamily="34" charset="0"/>
                <a:cs typeface="Arial" panose="020B0604020202020204" pitchFamily="34" charset="0"/>
              </a:rPr>
              <a:t>épített, 1910 </a:t>
            </a:r>
            <a:r>
              <a:rPr lang="hu-HU" b="1" dirty="0">
                <a:latin typeface="Arial" panose="020B0604020202020204" pitchFamily="34" charset="0"/>
                <a:cs typeface="Arial" panose="020B0604020202020204" pitchFamily="34" charset="0"/>
              </a:rPr>
              <a:t>és 1912 között </a:t>
            </a:r>
            <a:r>
              <a:rPr lang="hu-HU" b="1" dirty="0" smtClean="0">
                <a:latin typeface="Arial" panose="020B0604020202020204" pitchFamily="34" charset="0"/>
                <a:cs typeface="Arial" panose="020B0604020202020204" pitchFamily="34" charset="0"/>
              </a:rPr>
              <a:t>. Néhány </a:t>
            </a:r>
            <a:r>
              <a:rPr lang="hu-HU" b="1" dirty="0">
                <a:latin typeface="Arial" panose="020B0604020202020204" pitchFamily="34" charset="0"/>
                <a:cs typeface="Arial" panose="020B0604020202020204" pitchFamily="34" charset="0"/>
              </a:rPr>
              <a:t>évvel később, </a:t>
            </a:r>
            <a:r>
              <a:rPr lang="hu-HU" b="1" dirty="0" smtClean="0">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egy másik villát építtetett felesége számára a szomszédos telken. Végül egy harmadik villát építettek ugyanabba a sorba Mademoiselle </a:t>
            </a:r>
            <a:r>
              <a:rPr lang="hu-HU" b="1" dirty="0" err="1">
                <a:latin typeface="Arial" panose="020B0604020202020204" pitchFamily="34" charset="0"/>
                <a:cs typeface="Arial" panose="020B0604020202020204" pitchFamily="34" charset="0"/>
              </a:rPr>
              <a:t>Bachelard</a:t>
            </a:r>
            <a:r>
              <a:rPr lang="hu-HU" b="1" dirty="0">
                <a:latin typeface="Arial" panose="020B0604020202020204" pitchFamily="34" charset="0"/>
                <a:cs typeface="Arial" panose="020B0604020202020204" pitchFamily="34" charset="0"/>
              </a:rPr>
              <a:t> számára. A három villából álló csoportot néha "római stílusú villáknak" is nevezik </a:t>
            </a:r>
            <a:r>
              <a:rPr lang="hu-HU" b="1" dirty="0" smtClean="0">
                <a:latin typeface="Arial" panose="020B0604020202020204" pitchFamily="34" charset="0"/>
                <a:cs typeface="Arial" panose="020B0604020202020204" pitchFamily="34" charset="0"/>
              </a:rPr>
              <a:t>.</a:t>
            </a:r>
          </a:p>
          <a:p>
            <a:endParaRPr lang="hu-HU" b="1" dirty="0">
              <a:latin typeface="Arial" panose="020B0604020202020204" pitchFamily="34" charset="0"/>
              <a:cs typeface="Arial" panose="020B0604020202020204" pitchFamily="34" charset="0"/>
            </a:endParaRPr>
          </a:p>
          <a:p>
            <a:r>
              <a:rPr lang="hu-HU" b="1" dirty="0">
                <a:latin typeface="Arial" panose="020B0604020202020204" pitchFamily="34" charset="0"/>
                <a:cs typeface="Arial" panose="020B0604020202020204" pitchFamily="34" charset="0"/>
              </a:rPr>
              <a:t>1. szám alatt</a:t>
            </a:r>
            <a:r>
              <a:rPr lang="hu-HU" dirty="0"/>
              <a:t> </a:t>
            </a:r>
            <a:endParaRPr lang="hu-HU" b="1" dirty="0">
              <a:latin typeface="Arial" panose="020B0604020202020204" pitchFamily="34" charset="0"/>
              <a:cs typeface="Arial" panose="020B0604020202020204" pitchFamily="34" charset="0"/>
            </a:endParaRPr>
          </a:p>
        </p:txBody>
      </p:sp>
      <p:pic>
        <p:nvPicPr>
          <p:cNvPr id="41986" name="Picture 2" descr="Fájl: Villa particuliere Tony Garnier 201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3728" y="2128348"/>
            <a:ext cx="7127776" cy="473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8261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188640"/>
            <a:ext cx="2007281" cy="646331"/>
          </a:xfrm>
          <a:prstGeom prst="rect">
            <a:avLst/>
          </a:prstGeom>
        </p:spPr>
        <p:txBody>
          <a:bodyPr wrap="none">
            <a:spAutoFit/>
          </a:bodyPr>
          <a:lstStyle/>
          <a:p>
            <a:r>
              <a:rPr lang="hu-HU" b="1" dirty="0" smtClean="0">
                <a:latin typeface="Arial" panose="020B0604020202020204" pitchFamily="34" charset="0"/>
                <a:cs typeface="Arial" panose="020B0604020202020204" pitchFamily="34" charset="0"/>
              </a:rPr>
              <a:t>5</a:t>
            </a:r>
            <a:r>
              <a:rPr lang="hu-HU" b="1" dirty="0">
                <a:latin typeface="Arial" panose="020B0604020202020204" pitchFamily="34" charset="0"/>
                <a:cs typeface="Arial" panose="020B0604020202020204" pitchFamily="34" charset="0"/>
              </a:rPr>
              <a:t>. szám </a:t>
            </a:r>
            <a:r>
              <a:rPr lang="hu-HU" b="1" dirty="0" smtClean="0">
                <a:latin typeface="Arial" panose="020B0604020202020204" pitchFamily="34" charset="0"/>
                <a:cs typeface="Arial" panose="020B0604020202020204" pitchFamily="34" charset="0"/>
              </a:rPr>
              <a:t>alatt</a:t>
            </a:r>
          </a:p>
          <a:p>
            <a:r>
              <a:rPr lang="hu-HU" b="1" dirty="0" smtClean="0">
                <a:latin typeface="Arial" panose="020B0604020202020204" pitchFamily="34" charset="0"/>
                <a:cs typeface="Arial" panose="020B0604020202020204" pitchFamily="34" charset="0"/>
              </a:rPr>
              <a:t>feleség lakhelye</a:t>
            </a:r>
            <a:r>
              <a:rPr lang="hu-HU" dirty="0"/>
              <a:t> </a:t>
            </a:r>
          </a:p>
        </p:txBody>
      </p:sp>
      <p:pic>
        <p:nvPicPr>
          <p:cNvPr id="43010" name="Picture 2" descr="Fájl: Villa Garnier 5 rue de la Mignonne - Lyon 2019 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75" y="876299"/>
            <a:ext cx="9144000" cy="5981701"/>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Fájl: Lyon 9e - Rue de la Mignonne - Villa de Madame Garnier, cour (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208" y="0"/>
            <a:ext cx="3110712" cy="206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5776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179512" y="188640"/>
            <a:ext cx="3583032" cy="646331"/>
          </a:xfrm>
          <a:prstGeom prst="rect">
            <a:avLst/>
          </a:prstGeom>
          <a:noFill/>
        </p:spPr>
        <p:txBody>
          <a:bodyPr wrap="none" rtlCol="0">
            <a:spAutoFit/>
          </a:bodyPr>
          <a:lstStyle/>
          <a:p>
            <a:r>
              <a:rPr lang="hu-HU" b="1" dirty="0" smtClean="0">
                <a:latin typeface="Arial" panose="020B0604020202020204" pitchFamily="34" charset="0"/>
                <a:cs typeface="Arial" panose="020B0604020202020204" pitchFamily="34" charset="0"/>
              </a:rPr>
              <a:t>7.szám.</a:t>
            </a:r>
          </a:p>
          <a:p>
            <a:r>
              <a:rPr lang="hu-HU" b="1" dirty="0" smtClean="0">
                <a:latin typeface="Arial" panose="020B0604020202020204" pitchFamily="34" charset="0"/>
                <a:cs typeface="Arial" panose="020B0604020202020204" pitchFamily="34" charset="0"/>
              </a:rPr>
              <a:t>Mademoiselle </a:t>
            </a:r>
            <a:r>
              <a:rPr lang="hu-HU" b="1" dirty="0" err="1" smtClean="0">
                <a:latin typeface="Arial" panose="020B0604020202020204" pitchFamily="34" charset="0"/>
                <a:cs typeface="Arial" panose="020B0604020202020204" pitchFamily="34" charset="0"/>
              </a:rPr>
              <a:t>Bachelard</a:t>
            </a:r>
            <a:r>
              <a:rPr lang="hu-HU" b="1" dirty="0" smtClean="0">
                <a:latin typeface="Arial" panose="020B0604020202020204" pitchFamily="34" charset="0"/>
                <a:cs typeface="Arial" panose="020B0604020202020204" pitchFamily="34" charset="0"/>
              </a:rPr>
              <a:t> villája</a:t>
            </a:r>
            <a:endParaRPr lang="hu-HU" b="1" dirty="0">
              <a:latin typeface="Arial" panose="020B0604020202020204" pitchFamily="34" charset="0"/>
              <a:cs typeface="Arial" panose="020B0604020202020204" pitchFamily="34" charset="0"/>
            </a:endParaRPr>
          </a:p>
        </p:txBody>
      </p:sp>
      <p:pic>
        <p:nvPicPr>
          <p:cNvPr id="44035" name="Picture 3" descr="Fájl: Villa 7 rue de la Mignonne - Lyon vue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20" y="828395"/>
            <a:ext cx="9144000" cy="6076951"/>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Fájl: Garnier-Tony, Saint Rambert, villa 7 rue mignonne, projet de pati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4168" y="-10289"/>
            <a:ext cx="314637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681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79512" y="77778"/>
            <a:ext cx="3775457" cy="369332"/>
          </a:xfrm>
          <a:prstGeom prst="rect">
            <a:avLst/>
          </a:prstGeom>
          <a:noFill/>
        </p:spPr>
        <p:txBody>
          <a:bodyPr wrap="none" rtlCol="0">
            <a:spAutoFit/>
          </a:bodyPr>
          <a:lstStyle/>
          <a:p>
            <a:r>
              <a:rPr lang="hu-HU" b="1" dirty="0" err="1" smtClean="0">
                <a:solidFill>
                  <a:srgbClr val="FF0000"/>
                </a:solidFill>
                <a:latin typeface="Arial" panose="020B0604020202020204" pitchFamily="34" charset="0"/>
                <a:cs typeface="Arial" panose="020B0604020202020204" pitchFamily="34" charset="0"/>
              </a:rPr>
              <a:t>Vö</a:t>
            </a:r>
            <a:r>
              <a:rPr lang="hu-HU" b="1" dirty="0" smtClean="0">
                <a:solidFill>
                  <a:srgbClr val="FF0000"/>
                </a:solidFill>
                <a:latin typeface="Arial" panose="020B0604020202020204" pitchFamily="34" charset="0"/>
                <a:cs typeface="Arial" panose="020B0604020202020204" pitchFamily="34" charset="0"/>
              </a:rPr>
              <a:t>: Milánó </a:t>
            </a:r>
            <a:r>
              <a:rPr lang="hu-HU" b="1" dirty="0" err="1">
                <a:solidFill>
                  <a:srgbClr val="FF0000"/>
                </a:solidFill>
                <a:latin typeface="Arial" panose="020B0604020202020204" pitchFamily="34" charset="0"/>
                <a:cs typeface="Arial" panose="020B0604020202020204" pitchFamily="34" charset="0"/>
              </a:rPr>
              <a:t>Bosco</a:t>
            </a:r>
            <a:r>
              <a:rPr lang="hu-HU" b="1" dirty="0">
                <a:solidFill>
                  <a:srgbClr val="FF0000"/>
                </a:solidFill>
                <a:latin typeface="Arial" panose="020B0604020202020204" pitchFamily="34" charset="0"/>
                <a:cs typeface="Arial" panose="020B0604020202020204" pitchFamily="34" charset="0"/>
              </a:rPr>
              <a:t> </a:t>
            </a:r>
            <a:r>
              <a:rPr lang="hu-HU" b="1" dirty="0" err="1" smtClean="0">
                <a:solidFill>
                  <a:srgbClr val="FF0000"/>
                </a:solidFill>
                <a:latin typeface="Arial" panose="020B0604020202020204" pitchFamily="34" charset="0"/>
                <a:cs typeface="Arial" panose="020B0604020202020204" pitchFamily="34" charset="0"/>
              </a:rPr>
              <a:t>Verticale</a:t>
            </a:r>
            <a:r>
              <a:rPr lang="hu-HU" b="1" dirty="0" smtClean="0">
                <a:solidFill>
                  <a:srgbClr val="FF0000"/>
                </a:solidFill>
                <a:latin typeface="Arial" panose="020B0604020202020204" pitchFamily="34" charset="0"/>
                <a:cs typeface="Arial" panose="020B0604020202020204" pitchFamily="34" charset="0"/>
              </a:rPr>
              <a:t> 2014 </a:t>
            </a:r>
            <a:endParaRPr lang="hu-HU" b="1" dirty="0">
              <a:solidFill>
                <a:srgbClr val="FF0000"/>
              </a:solidFill>
              <a:latin typeface="Arial" panose="020B0604020202020204" pitchFamily="34" charset="0"/>
              <a:cs typeface="Arial" panose="020B0604020202020204" pitchFamily="34" charset="0"/>
            </a:endParaRPr>
          </a:p>
        </p:txBody>
      </p:sp>
      <p:pic>
        <p:nvPicPr>
          <p:cNvPr id="45058" name="Picture 2" descr="olasz_nevezetteseg_modern_epiteszet_zol_epulet_novenyes_tarsashaz_hihetlen_tarsashaz_milano_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3428"/>
            <a:ext cx="4572000" cy="6854572"/>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bosco_verticale_olaszorszag_milano_nevezettessegei_mit_nezzek_meg_zold_epulet_novenyes_tarsashaz_modern_epiteszet_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40" y="720577"/>
            <a:ext cx="4286908" cy="613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491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10800000" flipV="1">
            <a:off x="1331640" y="488328"/>
            <a:ext cx="7056784" cy="54168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1" i="0" u="none" strike="noStrike" cap="none" normalizeH="0" baseline="0" dirty="0" smtClean="0">
                <a:ln>
                  <a:noFill/>
                </a:ln>
                <a:effectLst/>
              </a:rPr>
              <a:t>Németország</a:t>
            </a:r>
          </a:p>
          <a:p>
            <a:pPr marL="0" marR="0" lvl="0" indent="0" algn="l" defTabSz="914400" rtl="0" eaLnBrk="1" fontAlgn="base" latinLnBrk="0" hangingPunct="1">
              <a:lnSpc>
                <a:spcPct val="100000"/>
              </a:lnSpc>
              <a:spcBef>
                <a:spcPct val="0"/>
              </a:spcBef>
              <a:spcAft>
                <a:spcPct val="0"/>
              </a:spcAft>
              <a:buClrTx/>
              <a:buSzTx/>
              <a:buFontTx/>
              <a:buNone/>
              <a:tabLst/>
            </a:pPr>
            <a:endParaRPr lang="hu-HU" altLang="hu-HU" sz="2000" b="1" dirty="0">
              <a:solidFill>
                <a:srgbClr val="00B050"/>
              </a:solidFil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1" i="0" u="none" strike="noStrike" cap="none" normalizeH="0" baseline="0" dirty="0" smtClean="0">
                <a:ln>
                  <a:noFill/>
                </a:ln>
                <a:solidFill>
                  <a:srgbClr val="00B050"/>
                </a:solidFill>
                <a:effectLst/>
              </a:rPr>
              <a:t>Peter </a:t>
            </a:r>
            <a:r>
              <a:rPr kumimoji="0" lang="hu-HU" altLang="hu-HU" sz="2000" b="1" i="0" u="none" strike="noStrike" cap="none" normalizeH="0" baseline="0" dirty="0" err="1" smtClean="0">
                <a:ln>
                  <a:noFill/>
                </a:ln>
                <a:solidFill>
                  <a:srgbClr val="00B050"/>
                </a:solidFill>
                <a:effectLst/>
              </a:rPr>
              <a:t>Behrens</a:t>
            </a:r>
            <a:r>
              <a:rPr kumimoji="0" lang="hu-HU" altLang="hu-HU" sz="2000" b="1" i="0" u="none" strike="noStrike" cap="none" normalizeH="0" baseline="0" dirty="0" smtClean="0">
                <a:ln>
                  <a:noFill/>
                </a:ln>
                <a:solidFill>
                  <a:srgbClr val="00B050"/>
                </a:solidFill>
                <a:effectLst/>
              </a:rPr>
              <a:t> </a:t>
            </a:r>
            <a:r>
              <a:rPr kumimoji="0" lang="hu-HU" altLang="hu-HU" b="0" i="0" u="none" strike="noStrike" cap="none" normalizeH="0" baseline="0" dirty="0" smtClean="0">
                <a:ln>
                  <a:noFill/>
                </a:ln>
                <a:solidFill>
                  <a:srgbClr val="0A0A0A"/>
                </a:solidFill>
                <a:effectLst/>
              </a:rPr>
              <a:t>(1868–1940)</a:t>
            </a:r>
          </a:p>
          <a:p>
            <a:pPr marL="0" marR="0" lvl="0" indent="0" algn="l" defTabSz="914400" rtl="0" eaLnBrk="1" fontAlgn="base" latinLnBrk="0" hangingPunct="1">
              <a:lnSpc>
                <a:spcPct val="100000"/>
              </a:lnSpc>
              <a:spcBef>
                <a:spcPct val="0"/>
              </a:spcBef>
              <a:spcAft>
                <a:spcPct val="0"/>
              </a:spcAft>
              <a:buClrTx/>
              <a:buSzTx/>
              <a:buFontTx/>
              <a:buNone/>
              <a:tabLst/>
            </a:pPr>
            <a:endParaRPr lang="hu-HU" altLang="hu-HU" dirty="0">
              <a:solidFill>
                <a:srgbClr val="0A0A0A"/>
              </a:solidFil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dirty="0" smtClean="0">
                <a:ln>
                  <a:noFill/>
                </a:ln>
                <a:solidFill>
                  <a:srgbClr val="0A0A0A"/>
                </a:solidFill>
                <a:effectLst/>
              </a:rPr>
              <a:t>a modern ipari építészet és a formatervezés úttörője volt, aki alapjaiban határozta meg a 20. századi vizuális kultúrát. </a:t>
            </a:r>
            <a:endParaRPr kumimoji="0" lang="hu-HU" altLang="hu-H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b="1" i="0" u="none" strike="noStrike" cap="none" normalizeH="0" baseline="0" dirty="0" smtClean="0">
                <a:ln>
                  <a:noFill/>
                </a:ln>
                <a:solidFill>
                  <a:srgbClr val="0A0A0A"/>
                </a:solidFill>
                <a:effectLst/>
              </a:rPr>
              <a:t>Főbb érdemei és munkássága:</a:t>
            </a:r>
            <a:endParaRPr kumimoji="0" lang="hu-HU" altLang="hu-HU" b="0" i="0" u="none" strike="noStrike" cap="none" normalizeH="0" baseline="0" dirty="0" smtClean="0">
              <a:ln>
                <a:noFill/>
              </a:ln>
              <a:solidFill>
                <a:schemeClr val="tx1"/>
              </a:solidFill>
              <a:effectLst/>
            </a:endParaRPr>
          </a:p>
          <a:p>
            <a:pPr lvl="0" eaLnBrk="0" hangingPunct="0">
              <a:buFontTx/>
              <a:buChar char="•"/>
            </a:pPr>
            <a:r>
              <a:rPr kumimoji="0" lang="hu-HU" altLang="hu-HU" b="1" i="0" u="none" strike="noStrike" cap="none" normalizeH="0" baseline="0" dirty="0" smtClean="0">
                <a:ln>
                  <a:noFill/>
                </a:ln>
                <a:solidFill>
                  <a:srgbClr val="0A0A0A"/>
                </a:solidFill>
                <a:effectLst/>
              </a:rPr>
              <a:t>Az AEG arculattervezője:</a:t>
            </a:r>
            <a:r>
              <a:rPr kumimoji="0" lang="hu-HU" altLang="hu-HU" b="0" i="0" u="none" strike="noStrike" cap="none" normalizeH="0" baseline="0" dirty="0" smtClean="0">
                <a:ln>
                  <a:noFill/>
                </a:ln>
                <a:solidFill>
                  <a:srgbClr val="0A0A0A"/>
                </a:solidFill>
                <a:effectLst/>
              </a:rPr>
              <a:t> </a:t>
            </a:r>
            <a:r>
              <a:rPr lang="hu-HU" dirty="0"/>
              <a:t>1907-ben a német </a:t>
            </a:r>
            <a:r>
              <a:rPr lang="hu-HU" i="1" dirty="0"/>
              <a:t>AEG (Allgemeine </a:t>
            </a:r>
            <a:r>
              <a:rPr lang="hu-HU" i="1" dirty="0" err="1"/>
              <a:t>Elektricitáts-Gesellschaft</a:t>
            </a:r>
            <a:r>
              <a:rPr lang="hu-HU" i="1" dirty="0"/>
              <a:t>)</a:t>
            </a:r>
            <a:r>
              <a:rPr lang="hu-HU" dirty="0"/>
              <a:t> formatervezője és </a:t>
            </a:r>
            <a:r>
              <a:rPr lang="hu-HU" dirty="0" smtClean="0"/>
              <a:t>építésze. K</a:t>
            </a:r>
            <a:r>
              <a:rPr kumimoji="0" lang="hu-HU" altLang="hu-HU" b="0" i="0" u="none" strike="noStrike" cap="none" normalizeH="0" baseline="0" dirty="0" smtClean="0">
                <a:ln>
                  <a:noFill/>
                </a:ln>
                <a:solidFill>
                  <a:srgbClr val="0A0A0A"/>
                </a:solidFill>
                <a:effectLst/>
              </a:rPr>
              <a:t>idolgozta a világ első egységes vállalati arculatát, a logótól kezdve a termékeken át (pl. elektromos teafőzők) egészen a gyárépületekig.</a:t>
            </a:r>
          </a:p>
          <a:p>
            <a:pPr lvl="0" eaLnBrk="0" hangingPunct="0">
              <a:buFontTx/>
              <a:buChar char="•"/>
            </a:pPr>
            <a:r>
              <a:rPr kumimoji="0" lang="hu-HU" altLang="hu-HU" b="1" i="0" u="none" strike="noStrike" cap="none" normalizeH="0" baseline="0" dirty="0" smtClean="0">
                <a:ln>
                  <a:noFill/>
                </a:ln>
                <a:solidFill>
                  <a:srgbClr val="0A0A0A"/>
                </a:solidFill>
                <a:effectLst/>
              </a:rPr>
              <a:t>AEG Turbinacsarnok:</a:t>
            </a:r>
            <a:r>
              <a:rPr kumimoji="0" lang="hu-HU" altLang="hu-HU" b="0" i="0" u="none" strike="noStrike" cap="none" normalizeH="0" baseline="0" dirty="0" smtClean="0">
                <a:ln>
                  <a:noFill/>
                </a:ln>
                <a:solidFill>
                  <a:srgbClr val="0A0A0A"/>
                </a:solidFill>
                <a:effectLst/>
              </a:rPr>
              <a:t> Berlinben emelt épülete (1909) az első modern </a:t>
            </a:r>
            <a:r>
              <a:rPr kumimoji="0" lang="hu-HU" altLang="hu-HU" b="0" i="0" u="none" strike="noStrike" cap="none" normalizeH="0" baseline="0" dirty="0" err="1" smtClean="0">
                <a:ln>
                  <a:noFill/>
                </a:ln>
                <a:solidFill>
                  <a:srgbClr val="0A0A0A"/>
                </a:solidFill>
                <a:effectLst/>
              </a:rPr>
              <a:t>acél-üveg-beton</a:t>
            </a:r>
            <a:r>
              <a:rPr kumimoji="0" lang="hu-HU" altLang="hu-HU" b="0" i="0" u="none" strike="noStrike" cap="none" normalizeH="0" baseline="0" dirty="0" smtClean="0">
                <a:ln>
                  <a:noFill/>
                </a:ln>
                <a:solidFill>
                  <a:srgbClr val="0A0A0A"/>
                </a:solidFill>
                <a:effectLst/>
              </a:rPr>
              <a:t> konstrukciók egyike, amely forradalmasította az ipari építészetet.</a:t>
            </a:r>
            <a:r>
              <a:rPr lang="hu-HU" dirty="0"/>
              <a:t> </a:t>
            </a:r>
            <a:r>
              <a:rPr lang="hu-HU" dirty="0" smtClean="0"/>
              <a:t>Hatalmas </a:t>
            </a:r>
            <a:r>
              <a:rPr lang="hu-HU" dirty="0"/>
              <a:t>tér áthidalására alkalmazta az acélt és üveget és az </a:t>
            </a:r>
            <a:r>
              <a:rPr lang="hu-HU" dirty="0" smtClean="0"/>
              <a:t>acélköteget.</a:t>
            </a:r>
            <a:r>
              <a:rPr lang="hu-HU" dirty="0"/>
              <a:t> </a:t>
            </a:r>
            <a:endParaRPr kumimoji="0" lang="hu-HU" altLang="hu-HU" b="0" i="0" u="none" strike="noStrike" cap="none" normalizeH="0" baseline="0" dirty="0" smtClean="0">
              <a:ln>
                <a:noFill/>
              </a:ln>
              <a:solidFill>
                <a:srgbClr val="0A0A0A"/>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b="1" i="0" u="none" strike="noStrike" cap="none" normalizeH="0" baseline="0" dirty="0" smtClean="0">
                <a:ln>
                  <a:noFill/>
                </a:ln>
                <a:solidFill>
                  <a:srgbClr val="0A0A0A"/>
                </a:solidFill>
                <a:effectLst/>
              </a:rPr>
              <a:t>Mester és mentor:</a:t>
            </a:r>
            <a:r>
              <a:rPr kumimoji="0" lang="hu-HU" altLang="hu-HU" b="0" i="0" u="none" strike="noStrike" cap="none" normalizeH="0" baseline="0" dirty="0" smtClean="0">
                <a:ln>
                  <a:noFill/>
                </a:ln>
                <a:solidFill>
                  <a:srgbClr val="0A0A0A"/>
                </a:solidFill>
                <a:effectLst/>
              </a:rPr>
              <a:t> Irodájában olyan, később világhírűvé vált építészek tanultak és dolgoztak, mint </a:t>
            </a:r>
            <a:r>
              <a:rPr kumimoji="0" lang="hu-HU" altLang="hu-HU" sz="2000" b="1" i="0" u="none" strike="noStrike" cap="none" normalizeH="0" baseline="0" dirty="0" smtClean="0">
                <a:ln>
                  <a:noFill/>
                </a:ln>
                <a:solidFill>
                  <a:srgbClr val="00B050"/>
                </a:solidFill>
                <a:effectLst/>
              </a:rPr>
              <a:t>Walter </a:t>
            </a:r>
            <a:r>
              <a:rPr kumimoji="0" lang="hu-HU" altLang="hu-HU" sz="2000" b="1" i="0" u="none" strike="noStrike" cap="none" normalizeH="0" baseline="0" dirty="0" err="1" smtClean="0">
                <a:ln>
                  <a:noFill/>
                </a:ln>
                <a:solidFill>
                  <a:srgbClr val="00B050"/>
                </a:solidFill>
                <a:effectLst/>
              </a:rPr>
              <a:t>Gropius</a:t>
            </a:r>
            <a:r>
              <a:rPr kumimoji="0" lang="hu-HU" altLang="hu-HU" sz="2000" b="1" i="0" u="none" strike="noStrike" cap="none" normalizeH="0" baseline="0" dirty="0" smtClean="0">
                <a:ln>
                  <a:noFill/>
                </a:ln>
                <a:solidFill>
                  <a:srgbClr val="00B050"/>
                </a:solidFill>
                <a:effectLst/>
              </a:rPr>
              <a:t>, Ludwig </a:t>
            </a:r>
            <a:r>
              <a:rPr kumimoji="0" lang="hu-HU" altLang="hu-HU" sz="2000" b="1" i="0" u="none" strike="noStrike" cap="none" normalizeH="0" baseline="0" dirty="0" err="1" smtClean="0">
                <a:ln>
                  <a:noFill/>
                </a:ln>
                <a:solidFill>
                  <a:srgbClr val="00B050"/>
                </a:solidFill>
                <a:effectLst/>
              </a:rPr>
              <a:t>Mies</a:t>
            </a:r>
            <a:r>
              <a:rPr kumimoji="0" lang="hu-HU" altLang="hu-HU" sz="2000" b="1" i="0" u="none" strike="noStrike" cap="none" normalizeH="0" baseline="0" dirty="0" smtClean="0">
                <a:ln>
                  <a:noFill/>
                </a:ln>
                <a:solidFill>
                  <a:srgbClr val="00B050"/>
                </a:solidFill>
                <a:effectLst/>
              </a:rPr>
              <a:t> van der </a:t>
            </a:r>
            <a:r>
              <a:rPr kumimoji="0" lang="hu-HU" altLang="hu-HU" sz="2000" b="1" i="0" u="none" strike="noStrike" cap="none" normalizeH="0" baseline="0" dirty="0" err="1" smtClean="0">
                <a:ln>
                  <a:noFill/>
                </a:ln>
                <a:solidFill>
                  <a:srgbClr val="00B050"/>
                </a:solidFill>
                <a:effectLst/>
              </a:rPr>
              <a:t>Rohe</a:t>
            </a:r>
            <a:r>
              <a:rPr kumimoji="0" lang="hu-HU" altLang="hu-HU" sz="2000" b="1" i="0" u="none" strike="noStrike" cap="none" normalizeH="0" baseline="0" dirty="0" smtClean="0">
                <a:ln>
                  <a:noFill/>
                </a:ln>
                <a:solidFill>
                  <a:srgbClr val="00B050"/>
                </a:solidFill>
                <a:effectLst/>
              </a:rPr>
              <a:t> és Le Corbusier.</a:t>
            </a:r>
            <a:endParaRPr kumimoji="0" lang="hu-HU" altLang="hu-HU" b="1" i="0" u="none" strike="noStrike" cap="none" normalizeH="0" baseline="0" dirty="0" smtClean="0">
              <a:ln>
                <a:noFill/>
              </a:ln>
              <a:solidFill>
                <a:srgbClr val="00B05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b="1" i="0" u="none" strike="noStrike" cap="none" normalizeH="0" baseline="0" dirty="0" smtClean="0">
                <a:ln>
                  <a:noFill/>
                </a:ln>
                <a:solidFill>
                  <a:srgbClr val="0A0A0A"/>
                </a:solidFill>
                <a:effectLst/>
              </a:rPr>
              <a:t>Tipográfia és design:</a:t>
            </a:r>
            <a:r>
              <a:rPr kumimoji="0" lang="hu-HU" altLang="hu-HU" b="0" i="0" u="none" strike="noStrike" cap="none" normalizeH="0" baseline="0" dirty="0" smtClean="0">
                <a:ln>
                  <a:noFill/>
                </a:ln>
                <a:solidFill>
                  <a:srgbClr val="0A0A0A"/>
                </a:solidFill>
                <a:effectLst/>
              </a:rPr>
              <a:t> Saját betűtípusokat tervezett</a:t>
            </a:r>
            <a:endParaRPr kumimoji="0" lang="hu-HU" altLang="hu-H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542963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188640"/>
            <a:ext cx="2595582" cy="646331"/>
          </a:xfrm>
          <a:prstGeom prst="rect">
            <a:avLst/>
          </a:prstGeom>
        </p:spPr>
        <p:txBody>
          <a:bodyPr wrap="none">
            <a:spAutoFit/>
          </a:bodyPr>
          <a:lstStyle/>
          <a:p>
            <a:r>
              <a:rPr lang="hu-HU" b="1" dirty="0">
                <a:solidFill>
                  <a:srgbClr val="FF0000"/>
                </a:solidFill>
                <a:latin typeface="Arial" panose="020B0604020202020204" pitchFamily="34" charset="0"/>
                <a:cs typeface="Arial" panose="020B0604020202020204" pitchFamily="34" charset="0"/>
              </a:rPr>
              <a:t>AEG </a:t>
            </a:r>
            <a:r>
              <a:rPr lang="hu-HU" b="1" dirty="0" smtClean="0">
                <a:solidFill>
                  <a:srgbClr val="FF0000"/>
                </a:solidFill>
                <a:latin typeface="Arial" panose="020B0604020202020204" pitchFamily="34" charset="0"/>
                <a:cs typeface="Arial" panose="020B0604020202020204" pitchFamily="34" charset="0"/>
              </a:rPr>
              <a:t>turbinagyár</a:t>
            </a:r>
            <a:r>
              <a:rPr lang="hu-HU" dirty="0">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1909</a:t>
            </a:r>
          </a:p>
          <a:p>
            <a:r>
              <a:rPr lang="hu-HU" dirty="0" smtClean="0">
                <a:latin typeface="Arial" panose="020B0604020202020204" pitchFamily="34" charset="0"/>
                <a:cs typeface="Arial" panose="020B0604020202020204" pitchFamily="34" charset="0"/>
              </a:rPr>
              <a:t>Berlin</a:t>
            </a:r>
            <a:endParaRPr lang="hu-HU" dirty="0">
              <a:latin typeface="Arial" panose="020B0604020202020204" pitchFamily="34" charset="0"/>
              <a:cs typeface="Arial" panose="020B0604020202020204" pitchFamily="34" charset="0"/>
            </a:endParaRPr>
          </a:p>
        </p:txBody>
      </p:sp>
      <p:pic>
        <p:nvPicPr>
          <p:cNvPr id="54274" name="Picture 2" descr="Fájl: Berlin AEG Turbinenfabri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982109"/>
            <a:ext cx="8028384" cy="589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7682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nterior, AEG Turbine Factor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2" y="-6625"/>
            <a:ext cx="7596336" cy="689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698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36294"/>
            <a:ext cx="3672408" cy="6740307"/>
          </a:xfrm>
          <a:prstGeom prst="rect">
            <a:avLst/>
          </a:prstGeom>
        </p:spPr>
        <p:txBody>
          <a:bodyPr wrap="square">
            <a:spAutoFit/>
          </a:bodyPr>
          <a:lstStyle/>
          <a:p>
            <a:r>
              <a:rPr lang="hu-HU" sz="2000" b="1" dirty="0" err="1">
                <a:solidFill>
                  <a:srgbClr val="FF0000"/>
                </a:solidFill>
                <a:latin typeface="Arial" panose="020B0604020202020204" pitchFamily="34" charset="0"/>
                <a:cs typeface="Arial" panose="020B0604020202020204" pitchFamily="34" charset="0"/>
              </a:rPr>
              <a:t>Behrens-ház</a:t>
            </a:r>
            <a:endParaRPr lang="hu-HU" sz="2000" b="1" dirty="0">
              <a:solidFill>
                <a:srgbClr val="FF0000"/>
              </a:solidFill>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Építész: </a:t>
            </a:r>
            <a:r>
              <a:rPr lang="hu-HU" sz="2000" b="1" dirty="0">
                <a:solidFill>
                  <a:srgbClr val="00B050"/>
                </a:solidFill>
                <a:latin typeface="Arial" panose="020B0604020202020204" pitchFamily="34" charset="0"/>
                <a:cs typeface="Arial" panose="020B0604020202020204" pitchFamily="34" charset="0"/>
              </a:rPr>
              <a:t>Peter </a:t>
            </a:r>
            <a:r>
              <a:rPr lang="hu-HU" sz="2000" b="1" dirty="0" err="1">
                <a:solidFill>
                  <a:srgbClr val="00B050"/>
                </a:solidFill>
                <a:latin typeface="Arial" panose="020B0604020202020204" pitchFamily="34" charset="0"/>
                <a:cs typeface="Arial" panose="020B0604020202020204" pitchFamily="34" charset="0"/>
              </a:rPr>
              <a:t>Behrens</a:t>
            </a:r>
            <a:r>
              <a:rPr lang="hu-HU" sz="2000" b="1" dirty="0">
                <a:solidFill>
                  <a:srgbClr val="00B050"/>
                </a:solidFill>
                <a:latin typeface="Arial" panose="020B0604020202020204" pitchFamily="34" charset="0"/>
                <a:cs typeface="Arial" panose="020B0604020202020204" pitchFamily="34" charset="0"/>
              </a:rPr>
              <a:t/>
            </a:r>
            <a:br>
              <a:rPr lang="hu-HU" sz="2000" b="1" dirty="0">
                <a:solidFill>
                  <a:srgbClr val="00B050"/>
                </a:solidFill>
                <a:latin typeface="Arial" panose="020B0604020202020204" pitchFamily="34" charset="0"/>
                <a:cs typeface="Arial" panose="020B0604020202020204" pitchFamily="34" charset="0"/>
              </a:rPr>
            </a:br>
            <a:r>
              <a:rPr lang="hu-HU" dirty="0">
                <a:latin typeface="Arial" panose="020B0604020202020204" pitchFamily="34" charset="0"/>
                <a:cs typeface="Arial" panose="020B0604020202020204" pitchFamily="34" charset="0"/>
              </a:rPr>
              <a:t>Építési szakasz: 1901 - </a:t>
            </a:r>
            <a:r>
              <a:rPr lang="hu-HU" dirty="0" err="1">
                <a:latin typeface="Arial" panose="020B0604020202020204" pitchFamily="34" charset="0"/>
                <a:cs typeface="Arial" panose="020B0604020202020204" pitchFamily="34" charset="0"/>
              </a:rPr>
              <a:t>1901</a:t>
            </a:r>
            <a:endParaRPr lang="hu-HU" dirty="0">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Az 1901-es kiállításra épült </a:t>
            </a:r>
            <a:r>
              <a:rPr lang="hu-HU" dirty="0" err="1">
                <a:latin typeface="Arial" panose="020B0604020202020204" pitchFamily="34" charset="0"/>
                <a:cs typeface="Arial" panose="020B0604020202020204" pitchFamily="34" charset="0"/>
              </a:rPr>
              <a:t>Künstlerhaust</a:t>
            </a:r>
            <a:r>
              <a:rPr lang="hu-HU" dirty="0">
                <a:latin typeface="Arial" panose="020B0604020202020204" pitchFamily="34" charset="0"/>
                <a:cs typeface="Arial" panose="020B0604020202020204" pitchFamily="34" charset="0"/>
              </a:rPr>
              <a:t> Peter </a:t>
            </a:r>
            <a:r>
              <a:rPr lang="hu-HU" dirty="0" err="1">
                <a:latin typeface="Arial" panose="020B0604020202020204" pitchFamily="34" charset="0"/>
                <a:cs typeface="Arial" panose="020B0604020202020204" pitchFamily="34" charset="0"/>
              </a:rPr>
              <a:t>Behrens</a:t>
            </a:r>
            <a:r>
              <a:rPr lang="hu-HU" dirty="0">
                <a:latin typeface="Arial" panose="020B0604020202020204" pitchFamily="34" charset="0"/>
                <a:cs typeface="Arial" panose="020B0604020202020204" pitchFamily="34" charset="0"/>
              </a:rPr>
              <a:t> festő- és grafikusművész </a:t>
            </a:r>
            <a:r>
              <a:rPr lang="hu-HU" dirty="0" smtClean="0">
                <a:latin typeface="Arial" panose="020B0604020202020204" pitchFamily="34" charset="0"/>
                <a:cs typeface="Arial" panose="020B0604020202020204" pitchFamily="34" charset="0"/>
              </a:rPr>
              <a:t>tervezte,  </a:t>
            </a:r>
            <a:r>
              <a:rPr lang="hu-HU" dirty="0">
                <a:latin typeface="Arial" panose="020B0604020202020204" pitchFamily="34" charset="0"/>
                <a:cs typeface="Arial" panose="020B0604020202020204" pitchFamily="34" charset="0"/>
              </a:rPr>
              <a:t>a belső teret is teljes egészében az ő tervei szerint alakították ki és rendezték be</a:t>
            </a:r>
            <a:r>
              <a:rPr lang="hu-HU" dirty="0" smtClean="0">
                <a:latin typeface="Arial" panose="020B0604020202020204" pitchFamily="34" charset="0"/>
                <a:cs typeface="Arial" panose="020B0604020202020204" pitchFamily="34" charset="0"/>
              </a:rPr>
              <a:t>. A </a:t>
            </a:r>
            <a:r>
              <a:rPr lang="hu-HU" dirty="0">
                <a:latin typeface="Arial" panose="020B0604020202020204" pitchFamily="34" charset="0"/>
                <a:cs typeface="Arial" panose="020B0604020202020204" pitchFamily="34" charset="0"/>
              </a:rPr>
              <a:t>közel négyzet alakú alaprajzú, háromszintes villa feltűnő és innovatív hatást kelt a vörösesbarna vasklinkertéglák és a zöld mázas homlokzattéglák használata miatt, amelyek szokatlan anyagok ebben a régióban. A köztük lévő világos, díszítetlen vakolatfelületek </a:t>
            </a:r>
            <a:r>
              <a:rPr lang="hu-HU" dirty="0" smtClean="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kontrasztot alkotnak a kerámiaanyagok jellegzetes használatával. Az északi és nyugati oldalon található magas, ívelt oromzatok szinte szakrális jelleget kölcsönöznek az épületnek.</a:t>
            </a:r>
          </a:p>
        </p:txBody>
      </p:sp>
      <p:pic>
        <p:nvPicPr>
          <p:cNvPr id="573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770025" y="0"/>
            <a:ext cx="53739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922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332656"/>
            <a:ext cx="3744416" cy="5909310"/>
          </a:xfrm>
          <a:prstGeom prst="rect">
            <a:avLst/>
          </a:prstGeom>
        </p:spPr>
        <p:txBody>
          <a:bodyPr wrap="square">
            <a:spAutoFit/>
          </a:bodyPr>
          <a:lstStyle/>
          <a:p>
            <a:r>
              <a:rPr lang="hu-HU" dirty="0">
                <a:latin typeface="Arial" panose="020B0604020202020204" pitchFamily="34" charset="0"/>
                <a:cs typeface="Arial" panose="020B0604020202020204" pitchFamily="34" charset="0"/>
              </a:rPr>
              <a:t>A korszak leghíresebb alkotója </a:t>
            </a:r>
            <a:r>
              <a:rPr lang="hu-HU" b="1" dirty="0">
                <a:solidFill>
                  <a:srgbClr val="00B050"/>
                </a:solidFill>
                <a:latin typeface="Arial" panose="020B0604020202020204" pitchFamily="34" charset="0"/>
                <a:cs typeface="Arial" panose="020B0604020202020204" pitchFamily="34" charset="0"/>
              </a:rPr>
              <a:t>Alexandre </a:t>
            </a:r>
            <a:r>
              <a:rPr lang="hu-HU" b="1" dirty="0" err="1">
                <a:solidFill>
                  <a:srgbClr val="00B050"/>
                </a:solidFill>
                <a:latin typeface="Arial" panose="020B0604020202020204" pitchFamily="34" charset="0"/>
                <a:cs typeface="Arial" panose="020B0604020202020204" pitchFamily="34" charset="0"/>
              </a:rPr>
              <a:t>Gustave</a:t>
            </a:r>
            <a:r>
              <a:rPr lang="hu-HU" b="1" dirty="0">
                <a:solidFill>
                  <a:srgbClr val="00B050"/>
                </a:solidFill>
                <a:latin typeface="Arial" panose="020B0604020202020204" pitchFamily="34" charset="0"/>
                <a:cs typeface="Arial" panose="020B0604020202020204" pitchFamily="34" charset="0"/>
              </a:rPr>
              <a:t> Eiffel</a:t>
            </a:r>
            <a:r>
              <a:rPr lang="hu-HU" dirty="0" smtClean="0">
                <a:latin typeface="Arial" panose="020B0604020202020204" pitchFamily="34" charset="0"/>
                <a:cs typeface="Arial" panose="020B0604020202020204" pitchFamily="34" charset="0"/>
              </a:rPr>
              <a:t>,</a:t>
            </a:r>
          </a:p>
          <a:p>
            <a:r>
              <a:rPr lang="hu-HU" dirty="0">
                <a:latin typeface="Arial" panose="020B0604020202020204" pitchFamily="34" charset="0"/>
                <a:cs typeface="Arial" panose="020B0604020202020204" pitchFamily="34" charset="0"/>
              </a:rPr>
              <a:t>(1832‒1923)</a:t>
            </a:r>
            <a:endParaRPr lang="hu-HU" dirty="0" smtClean="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a:t>
            </a:r>
            <a:r>
              <a:rPr lang="hu-HU" dirty="0">
                <a:latin typeface="Arial" panose="020B0604020202020204" pitchFamily="34" charset="0"/>
                <a:cs typeface="Arial" panose="020B0604020202020204" pitchFamily="34" charset="0"/>
              </a:rPr>
              <a:t>a vasszerkezetek építésére szakosodott építőmérnök és gyáriparos”. Munkáit nem tekintjük kifejezetten szecessziós alkotásoknak, stílusuk gyakran inkább eklektikus, de a kezdeti szecessziós elemeket több alkotásán is meg lehet figyelni </a:t>
            </a:r>
            <a:r>
              <a:rPr lang="hu-HU" dirty="0" smtClean="0">
                <a:latin typeface="Arial" panose="020B0604020202020204" pitchFamily="34" charset="0"/>
                <a:cs typeface="Arial" panose="020B0604020202020204" pitchFamily="34" charset="0"/>
              </a:rPr>
              <a:t>.</a:t>
            </a:r>
          </a:p>
          <a:p>
            <a:r>
              <a:rPr lang="hu-HU" dirty="0" smtClean="0">
                <a:latin typeface="Arial" panose="020B0604020202020204" pitchFamily="34" charset="0"/>
                <a:cs typeface="Arial" panose="020B0604020202020204" pitchFamily="34" charset="0"/>
              </a:rPr>
              <a:t>Az </a:t>
            </a:r>
            <a:r>
              <a:rPr lang="hu-HU" dirty="0">
                <a:latin typeface="Arial" panose="020B0604020202020204" pitchFamily="34" charset="0"/>
                <a:cs typeface="Arial" panose="020B0604020202020204" pitchFamily="34" charset="0"/>
              </a:rPr>
              <a:t>Eiffel-torony (1889) sem a szecesszió stílusában született, érdekes vasszerkezetével mégis teljes joggal lett e korszak, a „modernség”, a haladás, a technikai újítások előretörésének </a:t>
            </a:r>
            <a:r>
              <a:rPr lang="hu-HU" dirty="0" err="1" smtClean="0">
                <a:latin typeface="Arial" panose="020B0604020202020204" pitchFamily="34" charset="0"/>
                <a:cs typeface="Arial" panose="020B0604020202020204" pitchFamily="34" charset="0"/>
              </a:rPr>
              <a:t>szimbóluma.A</a:t>
            </a:r>
            <a:r>
              <a:rPr lang="hu-HU" dirty="0" smtClean="0">
                <a:latin typeface="Arial" panose="020B0604020202020204" pitchFamily="34" charset="0"/>
                <a:cs typeface="Arial" panose="020B0604020202020204" pitchFamily="34" charset="0"/>
              </a:rPr>
              <a:t> széljárás matematikai kalkulációi határozták meg. Guy de Maupassant:: gyári kémény. </a:t>
            </a:r>
            <a:endParaRPr lang="hu-HU" dirty="0">
              <a:latin typeface="Arial" panose="020B0604020202020204" pitchFamily="34" charset="0"/>
              <a:cs typeface="Arial" panose="020B0604020202020204" pitchFamily="34" charset="0"/>
            </a:endParaRPr>
          </a:p>
        </p:txBody>
      </p:sp>
      <p:sp>
        <p:nvSpPr>
          <p:cNvPr id="3" name="Téglalap 2"/>
          <p:cNvSpPr/>
          <p:nvPr/>
        </p:nvSpPr>
        <p:spPr>
          <a:xfrm>
            <a:off x="4568262" y="116632"/>
            <a:ext cx="4572000" cy="646331"/>
          </a:xfrm>
          <a:prstGeom prst="rect">
            <a:avLst/>
          </a:prstGeom>
        </p:spPr>
        <p:txBody>
          <a:bodyPr>
            <a:spAutoFit/>
          </a:bodyPr>
          <a:lstStyle/>
          <a:p>
            <a:r>
              <a:rPr lang="hu-HU" b="1" dirty="0">
                <a:solidFill>
                  <a:srgbClr val="FF0000"/>
                </a:solidFill>
                <a:latin typeface="Arial" panose="020B0604020202020204" pitchFamily="34" charset="0"/>
                <a:cs typeface="Arial" panose="020B0604020202020204" pitchFamily="34" charset="0"/>
              </a:rPr>
              <a:t>Eiffel-torony</a:t>
            </a:r>
            <a:r>
              <a:rPr lang="hu-HU" dirty="0">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 </a:t>
            </a:r>
            <a:r>
              <a:rPr lang="hu-HU" b="1" dirty="0" err="1">
                <a:solidFill>
                  <a:srgbClr val="00B050"/>
                </a:solidFill>
                <a:latin typeface="Arial" panose="020B0604020202020204" pitchFamily="34" charset="0"/>
                <a:cs typeface="Arial" panose="020B0604020202020204" pitchFamily="34" charset="0"/>
              </a:rPr>
              <a:t>Gustave</a:t>
            </a:r>
            <a:r>
              <a:rPr lang="hu-HU" b="1" dirty="0">
                <a:solidFill>
                  <a:srgbClr val="00B050"/>
                </a:solidFill>
                <a:latin typeface="Arial" panose="020B0604020202020204" pitchFamily="34" charset="0"/>
                <a:cs typeface="Arial" panose="020B0604020202020204" pitchFamily="34" charset="0"/>
              </a:rPr>
              <a:t> Eiffel </a:t>
            </a:r>
            <a:endParaRPr lang="hu-HU" b="1" dirty="0" smtClean="0">
              <a:solidFill>
                <a:srgbClr val="00B050"/>
              </a:solidFill>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Párizs</a:t>
            </a:r>
            <a:r>
              <a:rPr lang="hu-HU" dirty="0">
                <a:latin typeface="Arial" panose="020B0604020202020204" pitchFamily="34" charset="0"/>
                <a:cs typeface="Arial" panose="020B0604020202020204" pitchFamily="34" charset="0"/>
              </a:rPr>
              <a:t>, 1889 </a:t>
            </a:r>
            <a:r>
              <a:rPr lang="hu-HU" dirty="0" smtClean="0">
                <a:latin typeface="Arial" panose="020B0604020202020204" pitchFamily="34" charset="0"/>
                <a:cs typeface="Arial" panose="020B0604020202020204" pitchFamily="34" charset="0"/>
              </a:rPr>
              <a:t>Acél 300 m</a:t>
            </a:r>
            <a:endParaRPr lang="hu-HU" dirty="0">
              <a:latin typeface="Arial" panose="020B0604020202020204" pitchFamily="34" charset="0"/>
              <a:cs typeface="Arial" panose="020B0604020202020204" pitchFamily="34" charset="0"/>
            </a:endParaRPr>
          </a:p>
        </p:txBody>
      </p:sp>
      <p:pic>
        <p:nvPicPr>
          <p:cNvPr id="2050" name="Picture 2" descr="Fájl:Eiffeltur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68262" y="758952"/>
            <a:ext cx="4572000" cy="60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7402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md48102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92696"/>
            <a:ext cx="9247956" cy="6165304"/>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2123728" y="188640"/>
            <a:ext cx="3903633" cy="369332"/>
          </a:xfrm>
          <a:prstGeom prst="rect">
            <a:avLst/>
          </a:prstGeom>
        </p:spPr>
        <p:txBody>
          <a:bodyPr wrap="none">
            <a:spAutoFit/>
          </a:bodyPr>
          <a:lstStyle/>
          <a:p>
            <a:r>
              <a:rPr lang="hu-HU" b="1" dirty="0">
                <a:solidFill>
                  <a:srgbClr val="00B050"/>
                </a:solidFill>
                <a:latin typeface="Arial" panose="020B0604020202020204" pitchFamily="34" charset="0"/>
                <a:cs typeface="Arial" panose="020B0604020202020204" pitchFamily="34" charset="0"/>
              </a:rPr>
              <a:t>Peter </a:t>
            </a:r>
            <a:r>
              <a:rPr lang="hu-HU" b="1" dirty="0" err="1">
                <a:solidFill>
                  <a:srgbClr val="00B050"/>
                </a:solidFill>
                <a:latin typeface="Arial" panose="020B0604020202020204" pitchFamily="34" charset="0"/>
                <a:cs typeface="Arial" panose="020B0604020202020204" pitchFamily="34" charset="0"/>
              </a:rPr>
              <a:t>Behrens</a:t>
            </a:r>
            <a:r>
              <a:rPr lang="hu-HU" dirty="0">
                <a:latin typeface="Arial" panose="020B0604020202020204" pitchFamily="34" charset="0"/>
                <a:cs typeface="Arial" panose="020B0604020202020204" pitchFamily="34" charset="0"/>
              </a:rPr>
              <a:t>, </a:t>
            </a:r>
            <a:r>
              <a:rPr lang="hu-HU" b="1" dirty="0" err="1">
                <a:solidFill>
                  <a:srgbClr val="FF0000"/>
                </a:solidFill>
                <a:latin typeface="Arial" panose="020B0604020202020204" pitchFamily="34" charset="0"/>
                <a:cs typeface="Arial" panose="020B0604020202020204" pitchFamily="34" charset="0"/>
              </a:rPr>
              <a:t>Behrens-ház</a:t>
            </a:r>
            <a:r>
              <a:rPr lang="hu-HU" dirty="0">
                <a:latin typeface="Arial" panose="020B0604020202020204" pitchFamily="34" charset="0"/>
                <a:cs typeface="Arial" panose="020B0604020202020204" pitchFamily="34" charset="0"/>
              </a:rPr>
              <a:t>, 1901</a:t>
            </a:r>
          </a:p>
        </p:txBody>
      </p:sp>
    </p:spTree>
    <p:extLst>
      <p:ext uri="{BB962C8B-B14F-4D97-AF65-F5344CB8AC3E}">
        <p14:creationId xmlns:p14="http://schemas.microsoft.com/office/powerpoint/2010/main" val="22946371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260648"/>
            <a:ext cx="8640960" cy="6740307"/>
          </a:xfrm>
          <a:prstGeom prst="rect">
            <a:avLst/>
          </a:prstGeom>
        </p:spPr>
        <p:txBody>
          <a:bodyPr wrap="square">
            <a:spAutoFit/>
          </a:bodyPr>
          <a:lstStyle/>
          <a:p>
            <a:r>
              <a:rPr lang="hu-HU" b="1" dirty="0">
                <a:latin typeface="Arial" panose="020B0604020202020204" pitchFamily="34" charset="0"/>
                <a:cs typeface="Arial" panose="020B0604020202020204" pitchFamily="34" charset="0"/>
              </a:rPr>
              <a:t>A </a:t>
            </a:r>
            <a:r>
              <a:rPr lang="hu-HU" b="1" dirty="0">
                <a:solidFill>
                  <a:srgbClr val="FF0000"/>
                </a:solidFill>
                <a:latin typeface="Arial" panose="020B0604020202020204" pitchFamily="34" charset="0"/>
                <a:cs typeface="Arial" panose="020B0604020202020204" pitchFamily="34" charset="0"/>
              </a:rPr>
              <a:t>stuttgarti </a:t>
            </a:r>
            <a:r>
              <a:rPr lang="hu-HU" b="1" dirty="0" err="1">
                <a:solidFill>
                  <a:srgbClr val="FF0000"/>
                </a:solidFill>
                <a:latin typeface="Arial" panose="020B0604020202020204" pitchFamily="34" charset="0"/>
                <a:cs typeface="Arial" panose="020B0604020202020204" pitchFamily="34" charset="0"/>
              </a:rPr>
              <a:t>Weissenhof-birtok</a:t>
            </a:r>
            <a:r>
              <a:rPr lang="hu-HU" b="1" dirty="0">
                <a:solidFill>
                  <a:srgbClr val="FF0000"/>
                </a:solidFill>
                <a:latin typeface="Arial" panose="020B0604020202020204" pitchFamily="34" charset="0"/>
                <a:cs typeface="Arial" panose="020B0604020202020204" pitchFamily="34" charset="0"/>
              </a:rPr>
              <a:t> </a:t>
            </a:r>
            <a:endParaRPr lang="hu-HU" b="1" dirty="0" smtClean="0">
              <a:solidFill>
                <a:srgbClr val="FF0000"/>
              </a:solidFill>
              <a:latin typeface="Arial" panose="020B0604020202020204" pitchFamily="34" charset="0"/>
              <a:cs typeface="Arial" panose="020B0604020202020204" pitchFamily="34" charset="0"/>
            </a:endParaRPr>
          </a:p>
          <a:p>
            <a:endParaRPr lang="hu-HU" b="1" dirty="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1927-ben </a:t>
            </a:r>
            <a:r>
              <a:rPr lang="hu-HU" b="1" dirty="0">
                <a:latin typeface="Arial" panose="020B0604020202020204" pitchFamily="34" charset="0"/>
                <a:cs typeface="Arial" panose="020B0604020202020204" pitchFamily="34" charset="0"/>
              </a:rPr>
              <a:t>Ludwig </a:t>
            </a:r>
            <a:r>
              <a:rPr lang="hu-HU" b="1" dirty="0" err="1">
                <a:latin typeface="Arial" panose="020B0604020202020204" pitchFamily="34" charset="0"/>
                <a:cs typeface="Arial" panose="020B0604020202020204" pitchFamily="34" charset="0"/>
              </a:rPr>
              <a:t>Mies</a:t>
            </a:r>
            <a:r>
              <a:rPr lang="hu-HU" b="1" dirty="0">
                <a:latin typeface="Arial" panose="020B0604020202020204" pitchFamily="34" charset="0"/>
                <a:cs typeface="Arial" panose="020B0604020202020204" pitchFamily="34" charset="0"/>
              </a:rPr>
              <a:t> van der </a:t>
            </a:r>
            <a:r>
              <a:rPr lang="hu-HU" b="1" dirty="0" err="1">
                <a:latin typeface="Arial" panose="020B0604020202020204" pitchFamily="34" charset="0"/>
                <a:cs typeface="Arial" panose="020B0604020202020204" pitchFamily="34" charset="0"/>
              </a:rPr>
              <a:t>Rohe</a:t>
            </a:r>
            <a:r>
              <a:rPr lang="hu-HU" b="1" dirty="0">
                <a:latin typeface="Arial" panose="020B0604020202020204" pitchFamily="34" charset="0"/>
                <a:cs typeface="Arial" panose="020B0604020202020204" pitchFamily="34" charset="0"/>
              </a:rPr>
              <a:t> irányításával 17 építész egy mintalakótelepet épített Stuttgart </a:t>
            </a:r>
            <a:r>
              <a:rPr lang="hu-HU" b="1" dirty="0" err="1">
                <a:latin typeface="Arial" panose="020B0604020202020204" pitchFamily="34" charset="0"/>
                <a:cs typeface="Arial" panose="020B0604020202020204" pitchFamily="34" charset="0"/>
              </a:rPr>
              <a:t>Weissenhof</a:t>
            </a:r>
            <a:r>
              <a:rPr lang="hu-HU" b="1" dirty="0">
                <a:latin typeface="Arial" panose="020B0604020202020204" pitchFamily="34" charset="0"/>
                <a:cs typeface="Arial" panose="020B0604020202020204" pitchFamily="34" charset="0"/>
              </a:rPr>
              <a:t> lakóparkjában . Céljuk az volt, hogy választ adjanak arra a kérdésre, hogyan élhetnek az emberek a jövőben. Összesen 63 lakás készült el mindössze néhány hónap alatt.</a:t>
            </a:r>
          </a:p>
          <a:p>
            <a:r>
              <a:rPr lang="hu-HU" b="1" dirty="0">
                <a:latin typeface="Arial" panose="020B0604020202020204" pitchFamily="34" charset="0"/>
                <a:cs typeface="Arial" panose="020B0604020202020204" pitchFamily="34" charset="0"/>
              </a:rPr>
              <a:t>A koncepció a következő volt : a házak ne reprezentációs célokat szolgáljanak, hanem a lakók igényeire összpontosítsanak – mindenekelőtt levegőt és fényt biztosítsanak</a:t>
            </a:r>
            <a:r>
              <a:rPr lang="hu-HU" b="1" dirty="0" smtClean="0">
                <a:latin typeface="Arial" panose="020B0604020202020204" pitchFamily="34" charset="0"/>
                <a:cs typeface="Arial" panose="020B0604020202020204" pitchFamily="34" charset="0"/>
              </a:rPr>
              <a:t>.</a:t>
            </a:r>
          </a:p>
          <a:p>
            <a:r>
              <a:rPr lang="hu-HU" b="1" dirty="0">
                <a:latin typeface="Arial" panose="020B0604020202020204" pitchFamily="34" charset="0"/>
                <a:cs typeface="Arial" panose="020B0604020202020204" pitchFamily="34" charset="0"/>
              </a:rPr>
              <a:t>Mindegyikük alapvető alakot követett, és egyszerű geometriai formákból állt. Kerülték a díszítőelemeket, és legtöbbjüket fehérre festették. Ezenkívül minden épület </a:t>
            </a:r>
            <a:r>
              <a:rPr lang="hu-HU" b="1" dirty="0" err="1">
                <a:latin typeface="Arial" panose="020B0604020202020204" pitchFamily="34" charset="0"/>
                <a:cs typeface="Arial" panose="020B0604020202020204" pitchFamily="34" charset="0"/>
              </a:rPr>
              <a:t>lapostetős</a:t>
            </a:r>
            <a:r>
              <a:rPr lang="hu-HU" b="1" dirty="0">
                <a:latin typeface="Arial" panose="020B0604020202020204" pitchFamily="34" charset="0"/>
                <a:cs typeface="Arial" panose="020B0604020202020204" pitchFamily="34" charset="0"/>
              </a:rPr>
              <a:t> volt, mivel a szabványosítás és a racionalizálás eszményét követték. </a:t>
            </a:r>
            <a:endParaRPr lang="hu-HU" b="1" dirty="0" smtClean="0">
              <a:latin typeface="Arial" panose="020B0604020202020204" pitchFamily="34" charset="0"/>
              <a:cs typeface="Arial" panose="020B0604020202020204" pitchFamily="34" charset="0"/>
            </a:endParaRPr>
          </a:p>
          <a:p>
            <a:r>
              <a:rPr lang="hu-HU" sz="2000" b="1" dirty="0">
                <a:solidFill>
                  <a:srgbClr val="00B050"/>
                </a:solidFill>
                <a:latin typeface="Arial" panose="020B0604020202020204" pitchFamily="34" charset="0"/>
                <a:cs typeface="Arial" panose="020B0604020202020204" pitchFamily="34" charset="0"/>
              </a:rPr>
              <a:t>Peter </a:t>
            </a:r>
            <a:r>
              <a:rPr lang="hu-HU" sz="2000" b="1" dirty="0" err="1">
                <a:solidFill>
                  <a:srgbClr val="00B050"/>
                </a:solidFill>
                <a:latin typeface="Arial" panose="020B0604020202020204" pitchFamily="34" charset="0"/>
                <a:cs typeface="Arial" panose="020B0604020202020204" pitchFamily="34" charset="0"/>
              </a:rPr>
              <a:t>Behrens</a:t>
            </a:r>
            <a:r>
              <a:rPr lang="hu-HU" sz="2000" b="1" dirty="0">
                <a:solidFill>
                  <a:srgbClr val="00B050"/>
                </a:solidFill>
                <a:latin typeface="Arial" panose="020B0604020202020204" pitchFamily="34" charset="0"/>
                <a:cs typeface="Arial" panose="020B0604020202020204" pitchFamily="34" charset="0"/>
              </a:rPr>
              <a:t> </a:t>
            </a:r>
            <a:r>
              <a:rPr lang="hu-HU" sz="2000" b="1" dirty="0" smtClean="0">
                <a:latin typeface="Arial" panose="020B0604020202020204" pitchFamily="34" charset="0"/>
                <a:cs typeface="Arial" panose="020B0604020202020204" pitchFamily="34" charset="0"/>
              </a:rPr>
              <a:t>ho</a:t>
            </a:r>
            <a:r>
              <a:rPr lang="hu-HU" b="1" dirty="0" smtClean="0">
                <a:latin typeface="Arial" panose="020B0604020202020204" pitchFamily="34" charset="0"/>
                <a:cs typeface="Arial" panose="020B0604020202020204" pitchFamily="34" charset="0"/>
              </a:rPr>
              <a:t>zzájárulása </a:t>
            </a:r>
            <a:r>
              <a:rPr lang="hu-HU" sz="2000" b="1" dirty="0">
                <a:solidFill>
                  <a:srgbClr val="FF0000"/>
                </a:solidFill>
                <a:latin typeface="Arial" panose="020B0604020202020204" pitchFamily="34" charset="0"/>
                <a:cs typeface="Arial" panose="020B0604020202020204" pitchFamily="34" charset="0"/>
              </a:rPr>
              <a:t>a „</a:t>
            </a:r>
            <a:r>
              <a:rPr lang="hu-HU" sz="2000" b="1" dirty="0" err="1">
                <a:solidFill>
                  <a:srgbClr val="FF0000"/>
                </a:solidFill>
                <a:latin typeface="Arial" panose="020B0604020202020204" pitchFamily="34" charset="0"/>
                <a:cs typeface="Arial" panose="020B0604020202020204" pitchFamily="34" charset="0"/>
              </a:rPr>
              <a:t>Terrassenhaus</a:t>
            </a:r>
            <a:r>
              <a:rPr lang="hu-HU" sz="2000" b="1" dirty="0">
                <a:solidFill>
                  <a:srgbClr val="FF0000"/>
                </a:solidFill>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nevű lakópark volt. A lakóház feltűnő eleme a tetőteraszok lépcsőszerű elrendezése volt</a:t>
            </a:r>
            <a:r>
              <a:rPr lang="hu-HU" b="1" dirty="0" smtClean="0">
                <a:latin typeface="Arial" panose="020B0604020202020204" pitchFamily="34" charset="0"/>
                <a:cs typeface="Arial" panose="020B0604020202020204" pitchFamily="34" charset="0"/>
              </a:rPr>
              <a:t>.</a:t>
            </a:r>
            <a:r>
              <a:rPr lang="hu-HU" b="1" dirty="0">
                <a:latin typeface="Arial" panose="020B0604020202020204" pitchFamily="34" charset="0"/>
                <a:cs typeface="Arial" panose="020B0604020202020204" pitchFamily="34" charset="0"/>
              </a:rPr>
              <a:t> Kőműves szerkezet habkő üreges blokkokból, vasbeton mennyezetek.</a:t>
            </a:r>
          </a:p>
          <a:p>
            <a:r>
              <a:rPr lang="hu-HU" b="1" dirty="0" err="1">
                <a:latin typeface="Arial" panose="020B0604020202020204" pitchFamily="34" charset="0"/>
                <a:cs typeface="Arial" panose="020B0604020202020204" pitchFamily="34" charset="0"/>
              </a:rPr>
              <a:t>Behrens</a:t>
            </a:r>
            <a:r>
              <a:rPr lang="hu-HU" b="1" dirty="0">
                <a:latin typeface="Arial" panose="020B0604020202020204" pitchFamily="34" charset="0"/>
                <a:cs typeface="Arial" panose="020B0604020202020204" pitchFamily="34" charset="0"/>
              </a:rPr>
              <a:t> úgy összekapcsolta az épületszerkezeteket, hogy minden emelet teraszként szolgálhasson a felette lévő számára. Ez biztosította a fényhez és a napfényhez való hozzáférést minden lakó számára. </a:t>
            </a:r>
            <a:r>
              <a:rPr lang="hu-HU" b="1" dirty="0" err="1">
                <a:latin typeface="Arial" panose="020B0604020202020204" pitchFamily="34" charset="0"/>
                <a:cs typeface="Arial" panose="020B0604020202020204" pitchFamily="34" charset="0"/>
              </a:rPr>
              <a:t>Behrens</a:t>
            </a:r>
            <a:r>
              <a:rPr lang="hu-HU" b="1" dirty="0">
                <a:latin typeface="Arial" panose="020B0604020202020204" pitchFamily="34" charset="0"/>
                <a:cs typeface="Arial" panose="020B0604020202020204" pitchFamily="34" charset="0"/>
              </a:rPr>
              <a:t> számára a sorház a városi bérház ideális prototípusa volt. Remélte, hogy segít leküzdeni a széles körben elterjedt betegségeket, mint például a tuberkulózist.</a:t>
            </a:r>
          </a:p>
          <a:p>
            <a:endParaRPr lang="hu-HU" b="1" dirty="0" smtClean="0">
              <a:latin typeface="Arial" panose="020B0604020202020204" pitchFamily="34" charset="0"/>
              <a:cs typeface="Arial" panose="020B0604020202020204" pitchFamily="34" charset="0"/>
            </a:endParaRPr>
          </a:p>
          <a:p>
            <a:endParaRPr lang="hu-HU" b="1" dirty="0">
              <a:latin typeface="Arial" panose="020B0604020202020204" pitchFamily="34" charset="0"/>
              <a:cs typeface="Arial" panose="020B0604020202020204" pitchFamily="34" charset="0"/>
            </a:endParaRPr>
          </a:p>
        </p:txBody>
      </p:sp>
      <p:sp>
        <p:nvSpPr>
          <p:cNvPr id="3" name="Téglalap 2"/>
          <p:cNvSpPr/>
          <p:nvPr/>
        </p:nvSpPr>
        <p:spPr>
          <a:xfrm>
            <a:off x="4499992" y="6067152"/>
            <a:ext cx="4572000" cy="923330"/>
          </a:xfrm>
          <a:prstGeom prst="rect">
            <a:avLst/>
          </a:prstGeom>
        </p:spPr>
        <p:txBody>
          <a:bodyPr>
            <a:spAutoFit/>
          </a:bodyPr>
          <a:lstStyle/>
          <a:p>
            <a:r>
              <a:rPr lang="hu-HU" b="1" dirty="0">
                <a:latin typeface="Arial" panose="020B0604020202020204" pitchFamily="34" charset="0"/>
                <a:cs typeface="Arial" panose="020B0604020202020204" pitchFamily="34" charset="0"/>
                <a:hlinkClick r:id="rId2"/>
              </a:rPr>
              <a:t>https://freunde-weissenhof.de/die-weissenhofsiedlung</a:t>
            </a:r>
            <a:r>
              <a:rPr lang="hu-HU" b="1" dirty="0" smtClean="0">
                <a:latin typeface="Arial" panose="020B0604020202020204" pitchFamily="34" charset="0"/>
                <a:cs typeface="Arial" panose="020B0604020202020204" pitchFamily="34" charset="0"/>
                <a:hlinkClick r:id="rId2"/>
              </a:rPr>
              <a:t>/</a:t>
            </a:r>
            <a:endParaRPr lang="hu-HU" b="1" dirty="0" smtClean="0">
              <a:latin typeface="Arial" panose="020B0604020202020204" pitchFamily="34" charset="0"/>
              <a:cs typeface="Arial" panose="020B0604020202020204" pitchFamily="34" charset="0"/>
            </a:endParaRPr>
          </a:p>
          <a:p>
            <a:endParaRPr lang="hu-H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7551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ájl:Weissenhof Beherens 0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58240"/>
            <a:ext cx="9144000" cy="720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4388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Terrassenhau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720"/>
            <a:ext cx="9247956" cy="686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1593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332656"/>
            <a:ext cx="8496944" cy="6740307"/>
          </a:xfrm>
          <a:prstGeom prst="rect">
            <a:avLst/>
          </a:prstGeom>
        </p:spPr>
        <p:txBody>
          <a:bodyPr wrap="square">
            <a:spAutoFit/>
          </a:bodyPr>
          <a:lstStyle/>
          <a:p>
            <a:r>
              <a:rPr lang="hu-HU" sz="2000" b="1" dirty="0">
                <a:solidFill>
                  <a:srgbClr val="00B050"/>
                </a:solidFill>
                <a:latin typeface="Arial" panose="020B0604020202020204" pitchFamily="34" charset="0"/>
                <a:cs typeface="Arial" panose="020B0604020202020204" pitchFamily="34" charset="0"/>
              </a:rPr>
              <a:t>Walter </a:t>
            </a:r>
            <a:r>
              <a:rPr lang="hu-HU" sz="2000" b="1" dirty="0" err="1">
                <a:solidFill>
                  <a:srgbClr val="00B050"/>
                </a:solidFill>
                <a:latin typeface="Arial" panose="020B0604020202020204" pitchFamily="34" charset="0"/>
                <a:cs typeface="Arial" panose="020B0604020202020204" pitchFamily="34" charset="0"/>
              </a:rPr>
              <a:t>Adolph</a:t>
            </a:r>
            <a:r>
              <a:rPr lang="hu-HU" sz="2000" b="1" dirty="0">
                <a:solidFill>
                  <a:srgbClr val="00B050"/>
                </a:solidFill>
                <a:latin typeface="Arial" panose="020B0604020202020204" pitchFamily="34" charset="0"/>
                <a:cs typeface="Arial" panose="020B0604020202020204" pitchFamily="34" charset="0"/>
              </a:rPr>
              <a:t> Georg </a:t>
            </a:r>
            <a:r>
              <a:rPr lang="hu-HU" sz="2000" b="1" dirty="0" err="1">
                <a:solidFill>
                  <a:srgbClr val="00B050"/>
                </a:solidFill>
                <a:latin typeface="Arial" panose="020B0604020202020204" pitchFamily="34" charset="0"/>
                <a:cs typeface="Arial" panose="020B0604020202020204" pitchFamily="34" charset="0"/>
              </a:rPr>
              <a:t>Gropius</a:t>
            </a:r>
            <a:r>
              <a:rPr lang="hu-HU" sz="2000" dirty="0">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(1883 </a:t>
            </a:r>
            <a:r>
              <a:rPr lang="hu-HU" dirty="0">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1969)</a:t>
            </a:r>
            <a:r>
              <a:rPr lang="hu-HU" dirty="0">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német </a:t>
            </a:r>
            <a:r>
              <a:rPr lang="hu-HU" b="1" dirty="0" smtClean="0">
                <a:latin typeface="Arial" panose="020B0604020202020204" pitchFamily="34" charset="0"/>
                <a:cs typeface="Arial" panose="020B0604020202020204" pitchFamily="34" charset="0"/>
              </a:rPr>
              <a:t>építész</a:t>
            </a:r>
          </a:p>
          <a:p>
            <a:endParaRPr lang="hu-HU" b="1" dirty="0">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a 20. század egyik legmeghatározóbb német származású építésze és teoretikusa, aki a </a:t>
            </a:r>
            <a:r>
              <a:rPr lang="hu-HU" b="1" dirty="0">
                <a:latin typeface="Arial" panose="020B0604020202020204" pitchFamily="34" charset="0"/>
                <a:cs typeface="Arial" panose="020B0604020202020204" pitchFamily="34" charset="0"/>
              </a:rPr>
              <a:t>Bauhaus</a:t>
            </a:r>
            <a:r>
              <a:rPr lang="hu-HU" dirty="0">
                <a:latin typeface="Arial" panose="020B0604020202020204" pitchFamily="34" charset="0"/>
                <a:cs typeface="Arial" panose="020B0604020202020204" pitchFamily="34" charset="0"/>
              </a:rPr>
              <a:t> iskola alapítójaként és első igazgatójaként vált világhírűvé. Munkássága alapjaiban formálta át a modern építészetet és a designoktatást, hangsúlyozva a művészet, a kézművesség és a technológia egységét. </a:t>
            </a:r>
          </a:p>
          <a:p>
            <a:r>
              <a:rPr lang="hu-HU" b="1" dirty="0">
                <a:latin typeface="Arial" panose="020B0604020202020204" pitchFamily="34" charset="0"/>
                <a:cs typeface="Arial" panose="020B0604020202020204" pitchFamily="34" charset="0"/>
              </a:rPr>
              <a:t>Főbb szakaszok és eredmények</a:t>
            </a:r>
          </a:p>
          <a:p>
            <a:r>
              <a:rPr lang="hu-HU" b="1" dirty="0">
                <a:latin typeface="Arial" panose="020B0604020202020204" pitchFamily="34" charset="0"/>
                <a:cs typeface="Arial" panose="020B0604020202020204" pitchFamily="34" charset="0"/>
              </a:rPr>
              <a:t>Pályakezdés:</a:t>
            </a:r>
            <a:r>
              <a:rPr lang="hu-HU" dirty="0">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Karrierjét </a:t>
            </a:r>
            <a:r>
              <a:rPr lang="hu-HU" dirty="0" smtClean="0">
                <a:solidFill>
                  <a:srgbClr val="00B050"/>
                </a:solidFill>
                <a:latin typeface="Arial" panose="020B0604020202020204" pitchFamily="34" charset="0"/>
                <a:cs typeface="Arial" panose="020B0604020202020204" pitchFamily="34" charset="0"/>
              </a:rPr>
              <a:t>Peter </a:t>
            </a:r>
            <a:r>
              <a:rPr lang="hu-HU" dirty="0" err="1" smtClean="0">
                <a:solidFill>
                  <a:srgbClr val="00B050"/>
                </a:solidFill>
                <a:latin typeface="Arial" panose="020B0604020202020204" pitchFamily="34" charset="0"/>
                <a:cs typeface="Arial" panose="020B0604020202020204" pitchFamily="34" charset="0"/>
              </a:rPr>
              <a:t>Behrens</a:t>
            </a:r>
            <a:r>
              <a:rPr lang="hu-HU" dirty="0" smtClean="0">
                <a:solidFill>
                  <a:srgbClr val="00B050"/>
                </a:solidFill>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irodájában </a:t>
            </a:r>
            <a:r>
              <a:rPr lang="hu-HU" dirty="0">
                <a:latin typeface="Arial" panose="020B0604020202020204" pitchFamily="34" charset="0"/>
                <a:cs typeface="Arial" panose="020B0604020202020204" pitchFamily="34" charset="0"/>
              </a:rPr>
              <a:t>kezdte, ahol olyan későbbi ikonokkal dolgozott együtt, mint </a:t>
            </a:r>
            <a:r>
              <a:rPr lang="hu-HU" dirty="0">
                <a:solidFill>
                  <a:srgbClr val="00B050"/>
                </a:solidFill>
                <a:latin typeface="Arial" panose="020B0604020202020204" pitchFamily="34" charset="0"/>
                <a:cs typeface="Arial" panose="020B0604020202020204" pitchFamily="34" charset="0"/>
              </a:rPr>
              <a:t>Ludwig </a:t>
            </a:r>
            <a:r>
              <a:rPr lang="hu-HU" dirty="0" err="1">
                <a:solidFill>
                  <a:srgbClr val="00B050"/>
                </a:solidFill>
                <a:latin typeface="Arial" panose="020B0604020202020204" pitchFamily="34" charset="0"/>
                <a:cs typeface="Arial" panose="020B0604020202020204" pitchFamily="34" charset="0"/>
              </a:rPr>
              <a:t>Mies</a:t>
            </a:r>
            <a:r>
              <a:rPr lang="hu-HU" dirty="0">
                <a:solidFill>
                  <a:srgbClr val="00B050"/>
                </a:solidFill>
                <a:latin typeface="Arial" panose="020B0604020202020204" pitchFamily="34" charset="0"/>
                <a:cs typeface="Arial" panose="020B0604020202020204" pitchFamily="34" charset="0"/>
              </a:rPr>
              <a:t> van der </a:t>
            </a:r>
            <a:r>
              <a:rPr lang="hu-HU" dirty="0" err="1">
                <a:solidFill>
                  <a:srgbClr val="00B050"/>
                </a:solidFill>
                <a:latin typeface="Arial" panose="020B0604020202020204" pitchFamily="34" charset="0"/>
                <a:cs typeface="Arial" panose="020B0604020202020204" pitchFamily="34" charset="0"/>
              </a:rPr>
              <a:t>Rohe</a:t>
            </a:r>
            <a:r>
              <a:rPr lang="hu-HU" dirty="0">
                <a:solidFill>
                  <a:srgbClr val="00B050"/>
                </a:solidFill>
                <a:latin typeface="Arial" panose="020B0604020202020204" pitchFamily="34" charset="0"/>
                <a:cs typeface="Arial" panose="020B0604020202020204" pitchFamily="34" charset="0"/>
              </a:rPr>
              <a:t> és Le Corbusier</a:t>
            </a:r>
            <a:r>
              <a:rPr lang="hu-HU" dirty="0">
                <a:latin typeface="Arial" panose="020B0604020202020204" pitchFamily="34" charset="0"/>
                <a:cs typeface="Arial" panose="020B0604020202020204" pitchFamily="34" charset="0"/>
              </a:rPr>
              <a:t>.</a:t>
            </a:r>
          </a:p>
          <a:p>
            <a:r>
              <a:rPr lang="hu-HU" b="1" dirty="0">
                <a:latin typeface="Arial" panose="020B0604020202020204" pitchFamily="34" charset="0"/>
                <a:cs typeface="Arial" panose="020B0604020202020204" pitchFamily="34" charset="0"/>
              </a:rPr>
              <a:t>A Bauhaus alapítása (1919):</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Weimarban</a:t>
            </a:r>
            <a:r>
              <a:rPr lang="hu-HU" dirty="0">
                <a:latin typeface="Arial" panose="020B0604020202020204" pitchFamily="34" charset="0"/>
                <a:cs typeface="Arial" panose="020B0604020202020204" pitchFamily="34" charset="0"/>
              </a:rPr>
              <a:t> hozta létre az iskolát, amelynek célja a "teljes műalkotás" (</a:t>
            </a:r>
            <a:r>
              <a:rPr lang="hu-HU" dirty="0" err="1">
                <a:latin typeface="Arial" panose="020B0604020202020204" pitchFamily="34" charset="0"/>
                <a:cs typeface="Arial" panose="020B0604020202020204" pitchFamily="34" charset="0"/>
              </a:rPr>
              <a:t>Gesamtkunstwerk</a:t>
            </a:r>
            <a:r>
              <a:rPr lang="hu-HU" dirty="0">
                <a:latin typeface="Arial" panose="020B0604020202020204" pitchFamily="34" charset="0"/>
                <a:cs typeface="Arial" panose="020B0604020202020204" pitchFamily="34" charset="0"/>
              </a:rPr>
              <a:t>) megteremtése volt, ahol minden művészeti ág az építészet alá rendelődik.</a:t>
            </a:r>
          </a:p>
          <a:p>
            <a:r>
              <a:rPr lang="hu-HU" b="1" dirty="0">
                <a:latin typeface="Arial" panose="020B0604020202020204" pitchFamily="34" charset="0"/>
                <a:cs typeface="Arial" panose="020B0604020202020204" pitchFamily="34" charset="0"/>
              </a:rPr>
              <a:t>Modernista stílus:</a:t>
            </a:r>
            <a:r>
              <a:rPr lang="hu-HU" dirty="0">
                <a:latin typeface="Arial" panose="020B0604020202020204" pitchFamily="34" charset="0"/>
                <a:cs typeface="Arial" panose="020B0604020202020204" pitchFamily="34" charset="0"/>
              </a:rPr>
              <a:t> Úttörője volt az </a:t>
            </a:r>
            <a:r>
              <a:rPr lang="hu-HU" b="1" dirty="0">
                <a:latin typeface="Arial" panose="020B0604020202020204" pitchFamily="34" charset="0"/>
                <a:cs typeface="Arial" panose="020B0604020202020204" pitchFamily="34" charset="0"/>
              </a:rPr>
              <a:t>International </a:t>
            </a:r>
            <a:r>
              <a:rPr lang="hu-HU" b="1" dirty="0" err="1">
                <a:latin typeface="Arial" panose="020B0604020202020204" pitchFamily="34" charset="0"/>
                <a:cs typeface="Arial" panose="020B0604020202020204" pitchFamily="34" charset="0"/>
              </a:rPr>
              <a:t>Style</a:t>
            </a:r>
            <a:r>
              <a:rPr lang="hu-HU" dirty="0" err="1">
                <a:latin typeface="Arial" panose="020B0604020202020204" pitchFamily="34" charset="0"/>
                <a:cs typeface="Arial" panose="020B0604020202020204" pitchFamily="34" charset="0"/>
              </a:rPr>
              <a:t>-nak</a:t>
            </a:r>
            <a:r>
              <a:rPr lang="hu-HU" dirty="0">
                <a:latin typeface="Arial" panose="020B0604020202020204" pitchFamily="34" charset="0"/>
                <a:cs typeface="Arial" panose="020B0604020202020204" pitchFamily="34" charset="0"/>
              </a:rPr>
              <a:t>. Terveit funkcionális letisztultság, dísztelenség, valamint az acélváz és a hatalmas üvegfelületek (függönyfalak) használata jellemezte.</a:t>
            </a:r>
          </a:p>
          <a:p>
            <a:r>
              <a:rPr lang="hu-HU" b="1" dirty="0">
                <a:latin typeface="Arial" panose="020B0604020202020204" pitchFamily="34" charset="0"/>
                <a:cs typeface="Arial" panose="020B0604020202020204" pitchFamily="34" charset="0"/>
              </a:rPr>
              <a:t>Amerikai évek:</a:t>
            </a:r>
            <a:r>
              <a:rPr lang="hu-HU" dirty="0">
                <a:latin typeface="Arial" panose="020B0604020202020204" pitchFamily="34" charset="0"/>
                <a:cs typeface="Arial" panose="020B0604020202020204" pitchFamily="34" charset="0"/>
              </a:rPr>
              <a:t> 1937-ben az Egyesült Államokba emigrált, ahol a Harvard </a:t>
            </a:r>
            <a:r>
              <a:rPr lang="hu-HU" dirty="0" err="1">
                <a:latin typeface="Arial" panose="020B0604020202020204" pitchFamily="34" charset="0"/>
                <a:cs typeface="Arial" panose="020B0604020202020204" pitchFamily="34" charset="0"/>
              </a:rPr>
              <a:t>Graduate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School</a:t>
            </a:r>
            <a:r>
              <a:rPr lang="hu-HU" dirty="0">
                <a:latin typeface="Arial" panose="020B0604020202020204" pitchFamily="34" charset="0"/>
                <a:cs typeface="Arial" panose="020B0604020202020204" pitchFamily="34" charset="0"/>
              </a:rPr>
              <a:t> of Design professzora és tanszékvezetője lett, meghatározva az amerikai építészképzést. Itt alapította meg a </a:t>
            </a:r>
            <a:r>
              <a:rPr lang="hu-HU" b="1" dirty="0">
                <a:latin typeface="Arial" panose="020B0604020202020204" pitchFamily="34" charset="0"/>
                <a:cs typeface="Arial" panose="020B0604020202020204" pitchFamily="34" charset="0"/>
              </a:rPr>
              <a:t>The </a:t>
            </a:r>
            <a:r>
              <a:rPr lang="hu-HU" b="1" dirty="0" err="1">
                <a:latin typeface="Arial" panose="020B0604020202020204" pitchFamily="34" charset="0"/>
                <a:cs typeface="Arial" panose="020B0604020202020204" pitchFamily="34" charset="0"/>
              </a:rPr>
              <a:t>Architects</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Collaborative</a:t>
            </a:r>
            <a:r>
              <a:rPr lang="hu-HU" b="1" dirty="0">
                <a:latin typeface="Arial" panose="020B0604020202020204" pitchFamily="34" charset="0"/>
                <a:cs typeface="Arial" panose="020B0604020202020204" pitchFamily="34" charset="0"/>
              </a:rPr>
              <a:t> (TAC)</a:t>
            </a:r>
            <a:r>
              <a:rPr lang="hu-HU" dirty="0">
                <a:latin typeface="Arial" panose="020B0604020202020204" pitchFamily="34" charset="0"/>
                <a:cs typeface="Arial" panose="020B0604020202020204" pitchFamily="34" charset="0"/>
              </a:rPr>
              <a:t> nevű irodát is.</a:t>
            </a:r>
          </a:p>
          <a:p>
            <a:endParaRPr lang="hu-HU" b="1" dirty="0" smtClean="0">
              <a:latin typeface="Arial" panose="020B0604020202020204" pitchFamily="34" charset="0"/>
              <a:cs typeface="Arial" panose="020B0604020202020204" pitchFamily="34" charset="0"/>
            </a:endParaRPr>
          </a:p>
          <a:p>
            <a:endParaRPr lang="hu-HU" b="1" dirty="0">
              <a:latin typeface="Arial" panose="020B0604020202020204" pitchFamily="34" charset="0"/>
              <a:cs typeface="Arial" panose="020B0604020202020204" pitchFamily="34" charset="0"/>
            </a:endParaRPr>
          </a:p>
          <a:p>
            <a:endParaRPr lang="hu-HU" dirty="0" smtClean="0">
              <a:latin typeface="Arial" panose="020B0604020202020204" pitchFamily="34" charset="0"/>
              <a:cs typeface="Arial" panose="020B0604020202020204" pitchFamily="34" charset="0"/>
            </a:endParaRPr>
          </a:p>
          <a:p>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0865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16633"/>
            <a:ext cx="8964488" cy="2585323"/>
          </a:xfrm>
          <a:prstGeom prst="rect">
            <a:avLst/>
          </a:prstGeom>
        </p:spPr>
        <p:txBody>
          <a:bodyPr wrap="square">
            <a:spAutoFit/>
          </a:bodyPr>
          <a:lstStyle/>
          <a:p>
            <a:r>
              <a:rPr lang="hu-HU" dirty="0">
                <a:latin typeface="Arial" panose="020B0604020202020204" pitchFamily="34" charset="0"/>
                <a:cs typeface="Arial" panose="020B0604020202020204" pitchFamily="34" charset="0"/>
              </a:rPr>
              <a:t>A </a:t>
            </a:r>
            <a:r>
              <a:rPr lang="hu-HU" b="1" dirty="0" err="1">
                <a:solidFill>
                  <a:srgbClr val="FF0000"/>
                </a:solidFill>
                <a:latin typeface="Arial" panose="020B0604020202020204" pitchFamily="34" charset="0"/>
                <a:cs typeface="Arial" panose="020B0604020202020204" pitchFamily="34" charset="0"/>
              </a:rPr>
              <a:t>Fagus</a:t>
            </a:r>
            <a:r>
              <a:rPr lang="hu-HU" b="1" dirty="0">
                <a:solidFill>
                  <a:srgbClr val="FF0000"/>
                </a:solidFill>
                <a:latin typeface="Arial" panose="020B0604020202020204" pitchFamily="34" charset="0"/>
                <a:cs typeface="Arial" panose="020B0604020202020204" pitchFamily="34" charset="0"/>
              </a:rPr>
              <a:t> Gyár</a:t>
            </a:r>
            <a:r>
              <a:rPr lang="hu-HU" dirty="0">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cipőfűzőgyár </a:t>
            </a:r>
            <a:r>
              <a:rPr lang="hu-HU" dirty="0" err="1" smtClean="0">
                <a:latin typeface="Arial" panose="020B0604020202020204" pitchFamily="34" charset="0"/>
                <a:cs typeface="Arial" panose="020B0604020202020204" pitchFamily="34" charset="0"/>
              </a:rPr>
              <a:t>Alfeldben</a:t>
            </a:r>
            <a:r>
              <a:rPr lang="hu-HU" dirty="0">
                <a:latin typeface="Arial" panose="020B0604020202020204" pitchFamily="34" charset="0"/>
                <a:cs typeface="Arial" panose="020B0604020202020204" pitchFamily="34" charset="0"/>
              </a:rPr>
              <a:t> , </a:t>
            </a:r>
            <a:r>
              <a:rPr lang="hu-HU" dirty="0" smtClean="0">
                <a:latin typeface="Arial" panose="020B0604020202020204" pitchFamily="34" charset="0"/>
                <a:cs typeface="Arial" panose="020B0604020202020204" pitchFamily="34" charset="0"/>
              </a:rPr>
              <a:t>Alsó-Szászországban. </a:t>
            </a:r>
            <a:r>
              <a:rPr lang="hu-HU" b="1" dirty="0" smtClean="0">
                <a:solidFill>
                  <a:srgbClr val="00B050"/>
                </a:solidFill>
                <a:latin typeface="Arial" panose="020B0604020202020204" pitchFamily="34" charset="0"/>
                <a:cs typeface="Arial" panose="020B0604020202020204" pitchFamily="34" charset="0"/>
              </a:rPr>
              <a:t>Walter </a:t>
            </a:r>
            <a:r>
              <a:rPr lang="hu-HU" b="1" dirty="0" err="1" smtClean="0">
                <a:solidFill>
                  <a:srgbClr val="00B050"/>
                </a:solidFill>
                <a:latin typeface="Arial" panose="020B0604020202020204" pitchFamily="34" charset="0"/>
                <a:cs typeface="Arial" panose="020B0604020202020204" pitchFamily="34" charset="0"/>
              </a:rPr>
              <a:t>Gropius</a:t>
            </a:r>
            <a:r>
              <a:rPr lang="hu-HU" b="1" dirty="0" smtClean="0">
                <a:solidFill>
                  <a:srgbClr val="00B050"/>
                </a:solidFill>
                <a:latin typeface="Arial" panose="020B0604020202020204" pitchFamily="34" charset="0"/>
                <a:cs typeface="Arial" panose="020B0604020202020204" pitchFamily="34" charset="0"/>
              </a:rPr>
              <a:t> </a:t>
            </a:r>
          </a:p>
          <a:p>
            <a:r>
              <a:rPr lang="hu-HU" b="1" dirty="0" smtClean="0">
                <a:solidFill>
                  <a:srgbClr val="00B050"/>
                </a:solidFill>
                <a:latin typeface="Arial" panose="020B0604020202020204" pitchFamily="34" charset="0"/>
                <a:cs typeface="Arial" panose="020B0604020202020204" pitchFamily="34" charset="0"/>
              </a:rPr>
              <a:t>Adolf </a:t>
            </a:r>
            <a:r>
              <a:rPr lang="hu-HU" b="1" dirty="0">
                <a:solidFill>
                  <a:srgbClr val="00B050"/>
                </a:solidFill>
                <a:latin typeface="Arial" panose="020B0604020202020204" pitchFamily="34" charset="0"/>
                <a:cs typeface="Arial" panose="020B0604020202020204" pitchFamily="34" charset="0"/>
              </a:rPr>
              <a:t>Meyer</a:t>
            </a:r>
            <a:r>
              <a:rPr lang="hu-HU" dirty="0">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1881- 1929) </a:t>
            </a:r>
            <a:r>
              <a:rPr lang="hu-HU" dirty="0">
                <a:latin typeface="Arial" panose="020B0604020202020204" pitchFamily="34" charset="0"/>
                <a:cs typeface="Arial" panose="020B0604020202020204" pitchFamily="34" charset="0"/>
              </a:rPr>
              <a:t>német </a:t>
            </a:r>
            <a:r>
              <a:rPr lang="hu-HU" dirty="0" smtClean="0">
                <a:latin typeface="Arial" panose="020B0604020202020204" pitchFamily="34" charset="0"/>
                <a:cs typeface="Arial" panose="020B0604020202020204" pitchFamily="34" charset="0"/>
              </a:rPr>
              <a:t>építésszel </a:t>
            </a:r>
            <a:r>
              <a:rPr lang="hu-HU" dirty="0" err="1" smtClean="0">
                <a:latin typeface="Arial" panose="020B0604020202020204" pitchFamily="34" charset="0"/>
                <a:cs typeface="Arial" panose="020B0604020202020204" pitchFamily="34" charset="0"/>
              </a:rPr>
              <a:t>tervezte.Az</a:t>
            </a:r>
            <a:r>
              <a:rPr lang="hu-HU" dirty="0" smtClean="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első modern ipari épületnek tekintik az innovatív üvegsarkok és tartószerkezetek </a:t>
            </a:r>
            <a:r>
              <a:rPr lang="hu-HU" dirty="0" err="1" smtClean="0">
                <a:latin typeface="Arial" panose="020B0604020202020204" pitchFamily="34" charset="0"/>
                <a:cs typeface="Arial" panose="020B0604020202020204" pitchFamily="34" charset="0"/>
              </a:rPr>
              <a:t>miatt.Háromszintes</a:t>
            </a:r>
            <a:r>
              <a:rPr lang="hu-HU" dirty="0" smtClean="0">
                <a:latin typeface="Arial" panose="020B0604020202020204" pitchFamily="34" charset="0"/>
                <a:cs typeface="Arial" panose="020B0604020202020204" pitchFamily="34" charset="0"/>
              </a:rPr>
              <a:t> műhelyépület. Külön választotta egymástól a teherhordó és a térhatároló szerkezetet. A vasbeton váz pilléreire kívülről rögzítette rá van az üvegfalat úgy, hogy a sarkokon csak az üvegfelületektől találkoztak. </a:t>
            </a:r>
            <a:r>
              <a:rPr lang="hu-HU" dirty="0">
                <a:latin typeface="Arial" panose="020B0604020202020204" pitchFamily="34" charset="0"/>
                <a:cs typeface="Arial" panose="020B0604020202020204" pitchFamily="34" charset="0"/>
              </a:rPr>
              <a:t>. A gyár ma is működik, cipőkaptafákat gyárt. </a:t>
            </a:r>
            <a:endParaRPr lang="hu-HU" dirty="0" smtClean="0">
              <a:latin typeface="Arial" panose="020B0604020202020204" pitchFamily="34" charset="0"/>
              <a:cs typeface="Arial" panose="020B0604020202020204" pitchFamily="34" charset="0"/>
            </a:endParaRPr>
          </a:p>
          <a:p>
            <a:endParaRPr lang="hu-HU" u="sng" dirty="0" smtClean="0">
              <a:hlinkClick r:id="rId2"/>
            </a:endParaRPr>
          </a:p>
          <a:p>
            <a:endParaRPr lang="hu-HU" dirty="0"/>
          </a:p>
          <a:p>
            <a:endParaRPr lang="hu-HU" dirty="0" smtClean="0"/>
          </a:p>
        </p:txBody>
      </p:sp>
      <p:pic>
        <p:nvPicPr>
          <p:cNvPr id="3074" name="Picture 2" descr="Fájl:Fagus Gropius Hauptgebaeude 200705 wiki fron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38" y="1988840"/>
            <a:ext cx="9181020"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467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116632"/>
            <a:ext cx="8784976" cy="1754326"/>
          </a:xfrm>
          <a:prstGeom prst="rect">
            <a:avLst/>
          </a:prstGeom>
        </p:spPr>
        <p:txBody>
          <a:bodyPr wrap="square">
            <a:spAutoFit/>
          </a:bodyPr>
          <a:lstStyle/>
          <a:p>
            <a:r>
              <a:rPr lang="hu-HU" dirty="0" err="1" smtClean="0"/>
              <a:t>Gropius</a:t>
            </a:r>
            <a:r>
              <a:rPr lang="hu-HU" dirty="0" smtClean="0"/>
              <a:t> </a:t>
            </a:r>
            <a:r>
              <a:rPr lang="hu-HU" dirty="0"/>
              <a:t>jelentősen formálta a modern építészetet a funkcionalizmus, valamint a művészet, a kézművesség és a technológia integrációjának szorgalmazásával.</a:t>
            </a:r>
          </a:p>
          <a:p>
            <a:r>
              <a:rPr lang="hu-HU" dirty="0" smtClean="0"/>
              <a:t>Azt </a:t>
            </a:r>
            <a:r>
              <a:rPr lang="hu-HU" dirty="0"/>
              <a:t>az elképzelést szorgalmazta, hogy az építészeket és tervezőket gyakorlati képzésben kell részesíteni az anyagok és folyamatok megértése érdekében, amit a </a:t>
            </a:r>
            <a:r>
              <a:rPr lang="hu-HU" b="1" dirty="0">
                <a:solidFill>
                  <a:srgbClr val="FF0000"/>
                </a:solidFill>
              </a:rPr>
              <a:t>Bauhaus</a:t>
            </a:r>
            <a:r>
              <a:rPr lang="hu-HU" dirty="0"/>
              <a:t>ban a gyakorlatba is átültetett. </a:t>
            </a:r>
            <a:r>
              <a:rPr lang="hu-HU" b="1" dirty="0" err="1">
                <a:solidFill>
                  <a:srgbClr val="FF0000"/>
                </a:solidFill>
              </a:rPr>
              <a:t>Dessaui</a:t>
            </a:r>
            <a:r>
              <a:rPr lang="hu-HU" b="1" dirty="0">
                <a:solidFill>
                  <a:srgbClr val="FF0000"/>
                </a:solidFill>
              </a:rPr>
              <a:t> iskolaépülete </a:t>
            </a:r>
            <a:r>
              <a:rPr lang="hu-HU" dirty="0"/>
              <a:t>(1925–26) a modern építészet kulcsfontosságú emlékművévé </a:t>
            </a:r>
            <a:r>
              <a:rPr lang="hu-HU" dirty="0" smtClean="0"/>
              <a:t>vált.</a:t>
            </a:r>
            <a:r>
              <a:rPr lang="hu-HU" dirty="0"/>
              <a:t> </a:t>
            </a:r>
          </a:p>
        </p:txBody>
      </p:sp>
      <p:pic>
        <p:nvPicPr>
          <p:cNvPr id="1026" name="Picture 2" descr="https://roadster.hu/uploads/2018/01/architecture-1574298_1920-1200x9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26027" y="2213411"/>
            <a:ext cx="6217973" cy="4663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5206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88640"/>
            <a:ext cx="3441968" cy="369332"/>
          </a:xfrm>
          <a:prstGeom prst="rect">
            <a:avLst/>
          </a:prstGeom>
        </p:spPr>
        <p:txBody>
          <a:bodyPr wrap="none">
            <a:spAutoFit/>
          </a:bodyPr>
          <a:lstStyle/>
          <a:p>
            <a:r>
              <a:rPr lang="hu-HU" b="1" dirty="0" err="1" smtClean="0">
                <a:solidFill>
                  <a:srgbClr val="FF0000"/>
                </a:solidFill>
                <a:latin typeface="Arial" panose="020B0604020202020204" pitchFamily="34" charset="0"/>
                <a:cs typeface="Arial" panose="020B0604020202020204" pitchFamily="34" charset="0"/>
              </a:rPr>
              <a:t>Gropius-ház</a:t>
            </a:r>
            <a:r>
              <a:rPr lang="hu-HU" dirty="0" smtClean="0">
                <a:latin typeface="Arial" panose="020B0604020202020204" pitchFamily="34" charset="0"/>
                <a:cs typeface="Arial" panose="020B0604020202020204" pitchFamily="34" charset="0"/>
              </a:rPr>
              <a:t> 1938 Lincoln USA</a:t>
            </a:r>
            <a:endParaRPr lang="hu-HU" dirty="0">
              <a:latin typeface="Arial" panose="020B0604020202020204" pitchFamily="34" charset="0"/>
              <a:cs typeface="Arial" panose="020B0604020202020204" pitchFamily="34" charset="0"/>
            </a:endParaRPr>
          </a:p>
        </p:txBody>
      </p:sp>
      <p:pic>
        <p:nvPicPr>
          <p:cNvPr id="2050" name="Picture 2" descr="https://roadster.hu/uploads/2018/01/GettyImages-458399568-2500x166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66923"/>
            <a:ext cx="9151259" cy="609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6002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60066" y="188640"/>
            <a:ext cx="8576429" cy="7294305"/>
          </a:xfrm>
          <a:prstGeom prst="rect">
            <a:avLst/>
          </a:prstGeom>
          <a:noFill/>
        </p:spPr>
        <p:txBody>
          <a:bodyPr wrap="square" rtlCol="0">
            <a:spAutoFit/>
          </a:bodyPr>
          <a:lstStyle/>
          <a:p>
            <a:r>
              <a:rPr lang="hu-HU" dirty="0" smtClean="0">
                <a:latin typeface="Arial" panose="020B0604020202020204" pitchFamily="34" charset="0"/>
                <a:cs typeface="Arial" panose="020B0604020202020204" pitchFamily="34" charset="0"/>
              </a:rPr>
              <a:t>Ausztria</a:t>
            </a:r>
          </a:p>
          <a:p>
            <a:endParaRPr lang="hu-HU" dirty="0">
              <a:latin typeface="Arial" panose="020B0604020202020204" pitchFamily="34" charset="0"/>
              <a:cs typeface="Arial" panose="020B0604020202020204" pitchFamily="34" charset="0"/>
            </a:endParaRPr>
          </a:p>
          <a:p>
            <a:r>
              <a:rPr lang="hu-HU" b="1" dirty="0" smtClean="0">
                <a:solidFill>
                  <a:srgbClr val="00B050"/>
                </a:solidFill>
                <a:latin typeface="Arial" panose="020B0604020202020204" pitchFamily="34" charset="0"/>
                <a:cs typeface="Arial" panose="020B0604020202020204" pitchFamily="34" charset="0"/>
              </a:rPr>
              <a:t>Otto Wagner </a:t>
            </a:r>
            <a:r>
              <a:rPr lang="hu-HU" dirty="0" smtClean="0">
                <a:latin typeface="Arial" panose="020B0604020202020204" pitchFamily="34" charset="0"/>
                <a:cs typeface="Arial" panose="020B0604020202020204" pitchFamily="34" charset="0"/>
              </a:rPr>
              <a:t>(1841 </a:t>
            </a:r>
            <a:r>
              <a:rPr lang="hu-HU" b="1" dirty="0" smtClean="0">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1918)</a:t>
            </a:r>
          </a:p>
          <a:p>
            <a:r>
              <a:rPr lang="hu-HU" dirty="0" smtClean="0">
                <a:latin typeface="Arial" panose="020B0604020202020204" pitchFamily="34" charset="0"/>
                <a:cs typeface="Arial" panose="020B0604020202020204" pitchFamily="34" charset="0"/>
              </a:rPr>
              <a:t>Munkássága </a:t>
            </a:r>
            <a:r>
              <a:rPr lang="hu-HU" dirty="0">
                <a:latin typeface="Arial" panose="020B0604020202020204" pitchFamily="34" charset="0"/>
                <a:cs typeface="Arial" panose="020B0604020202020204" pitchFamily="34" charset="0"/>
              </a:rPr>
              <a:t>alapjaiban határozta meg Bécs mai arculatát, de tervei Budapesten is nyomot hagytak</a:t>
            </a:r>
            <a:r>
              <a:rPr lang="hu-HU" dirty="0" smtClean="0">
                <a:latin typeface="Arial" panose="020B0604020202020204" pitchFamily="34" charset="0"/>
                <a:cs typeface="Arial" panose="020B0604020202020204" pitchFamily="34" charset="0"/>
              </a:rPr>
              <a:t>.</a:t>
            </a:r>
          </a:p>
          <a:p>
            <a:r>
              <a:rPr lang="hu-HU" b="1" dirty="0" smtClean="0">
                <a:latin typeface="Arial" panose="020B0604020202020204" pitchFamily="34" charset="0"/>
                <a:cs typeface="Arial" panose="020B0604020202020204" pitchFamily="34" charset="0"/>
              </a:rPr>
              <a:t>Főbb </a:t>
            </a:r>
            <a:r>
              <a:rPr lang="hu-HU" b="1" dirty="0">
                <a:latin typeface="Arial" panose="020B0604020202020204" pitchFamily="34" charset="0"/>
                <a:cs typeface="Arial" panose="020B0604020202020204" pitchFamily="34" charset="0"/>
              </a:rPr>
              <a:t>művei és hatása</a:t>
            </a:r>
          </a:p>
          <a:p>
            <a:r>
              <a:rPr lang="hu-HU" b="1" dirty="0">
                <a:latin typeface="Arial" panose="020B0604020202020204" pitchFamily="34" charset="0"/>
                <a:cs typeface="Arial" panose="020B0604020202020204" pitchFamily="34" charset="0"/>
              </a:rPr>
              <a:t>Bécsi városkép</a:t>
            </a:r>
            <a:r>
              <a:rPr lang="hu-HU" dirty="0">
                <a:latin typeface="Arial" panose="020B0604020202020204" pitchFamily="34" charset="0"/>
                <a:cs typeface="Arial" panose="020B0604020202020204" pitchFamily="34" charset="0"/>
              </a:rPr>
              <a:t>: Ő tervezte a bécsi városi vasút (</a:t>
            </a:r>
            <a:r>
              <a:rPr lang="hu-HU" b="1" dirty="0" err="1">
                <a:solidFill>
                  <a:srgbClr val="FF0000"/>
                </a:solidFill>
                <a:latin typeface="Arial" panose="020B0604020202020204" pitchFamily="34" charset="0"/>
                <a:cs typeface="Arial" panose="020B0604020202020204" pitchFamily="34" charset="0"/>
              </a:rPr>
              <a:t>Stadtbahn</a:t>
            </a:r>
            <a:r>
              <a:rPr lang="hu-HU" b="1" dirty="0">
                <a:solidFill>
                  <a:srgbClr val="FF0000"/>
                </a:solidFill>
                <a:latin typeface="Arial" panose="020B0604020202020204" pitchFamily="34" charset="0"/>
                <a:cs typeface="Arial" panose="020B0604020202020204" pitchFamily="34" charset="0"/>
              </a:rPr>
              <a:t>) megállóit </a:t>
            </a:r>
            <a:r>
              <a:rPr lang="hu-HU" dirty="0">
                <a:latin typeface="Arial" panose="020B0604020202020204" pitchFamily="34" charset="0"/>
                <a:cs typeface="Arial" panose="020B0604020202020204" pitchFamily="34" charset="0"/>
              </a:rPr>
              <a:t>és hídjait, amelyek jellegzetes zöld acélszerkezeteikkel a város szimbólumaivá váltak.</a:t>
            </a:r>
          </a:p>
          <a:p>
            <a:r>
              <a:rPr lang="hu-HU" b="1" dirty="0">
                <a:latin typeface="Arial" panose="020B0604020202020204" pitchFamily="34" charset="0"/>
                <a:cs typeface="Arial" panose="020B0604020202020204" pitchFamily="34" charset="0"/>
              </a:rPr>
              <a:t>Építészeti remekművek</a:t>
            </a:r>
            <a:r>
              <a:rPr lang="hu-HU" dirty="0">
                <a:latin typeface="Arial" panose="020B0604020202020204" pitchFamily="34" charset="0"/>
                <a:cs typeface="Arial" panose="020B0604020202020204" pitchFamily="34" charset="0"/>
              </a:rPr>
              <a:t>:</a:t>
            </a:r>
          </a:p>
          <a:p>
            <a:pPr lvl="1"/>
            <a:r>
              <a:rPr lang="hu-HU" b="1" dirty="0">
                <a:solidFill>
                  <a:srgbClr val="FF0000"/>
                </a:solidFill>
                <a:latin typeface="Arial" panose="020B0604020202020204" pitchFamily="34" charset="0"/>
                <a:cs typeface="Arial" panose="020B0604020202020204" pitchFamily="34" charset="0"/>
              </a:rPr>
              <a:t>Postatakarékpénztár (</a:t>
            </a:r>
            <a:r>
              <a:rPr lang="hu-HU" b="1" dirty="0" err="1">
                <a:solidFill>
                  <a:srgbClr val="FF0000"/>
                </a:solidFill>
                <a:latin typeface="Arial" panose="020B0604020202020204" pitchFamily="34" charset="0"/>
                <a:cs typeface="Arial" panose="020B0604020202020204" pitchFamily="34" charset="0"/>
              </a:rPr>
              <a:t>Postsparkasse</a:t>
            </a:r>
            <a:r>
              <a:rPr lang="hu-HU" b="1" dirty="0">
                <a:solidFill>
                  <a:srgbClr val="FF0000"/>
                </a:solidFill>
                <a:latin typeface="Arial" panose="020B0604020202020204" pitchFamily="34" charset="0"/>
                <a:cs typeface="Arial" panose="020B0604020202020204" pitchFamily="34" charset="0"/>
              </a:rPr>
              <a:t>)</a:t>
            </a:r>
            <a:r>
              <a:rPr lang="hu-HU" dirty="0">
                <a:latin typeface="Arial" panose="020B0604020202020204" pitchFamily="34" charset="0"/>
                <a:cs typeface="Arial" panose="020B0604020202020204" pitchFamily="34" charset="0"/>
              </a:rPr>
              <a:t>: A modernista építészet mérföldköve, ahol az esztétikát a funkció és az anyaghasználat (pl. alumínium, szegecselt homlokzat) határozta meg.</a:t>
            </a:r>
          </a:p>
          <a:p>
            <a:pPr lvl="1"/>
            <a:r>
              <a:rPr lang="hu-HU" b="1" dirty="0" err="1">
                <a:solidFill>
                  <a:srgbClr val="FF0000"/>
                </a:solidFill>
                <a:latin typeface="Arial" panose="020B0604020202020204" pitchFamily="34" charset="0"/>
                <a:cs typeface="Arial" panose="020B0604020202020204" pitchFamily="34" charset="0"/>
              </a:rPr>
              <a:t>Steinhofi</a:t>
            </a:r>
            <a:r>
              <a:rPr lang="hu-HU" b="1" dirty="0">
                <a:solidFill>
                  <a:srgbClr val="FF0000"/>
                </a:solidFill>
                <a:latin typeface="Arial" panose="020B0604020202020204" pitchFamily="34" charset="0"/>
                <a:cs typeface="Arial" panose="020B0604020202020204" pitchFamily="34" charset="0"/>
              </a:rPr>
              <a:t> templom (</a:t>
            </a:r>
            <a:r>
              <a:rPr lang="hu-HU" b="1" dirty="0" err="1">
                <a:solidFill>
                  <a:srgbClr val="FF0000"/>
                </a:solidFill>
                <a:latin typeface="Arial" panose="020B0604020202020204" pitchFamily="34" charset="0"/>
                <a:cs typeface="Arial" panose="020B0604020202020204" pitchFamily="34" charset="0"/>
              </a:rPr>
              <a:t>Kirche</a:t>
            </a:r>
            <a:r>
              <a:rPr lang="hu-HU" b="1" dirty="0">
                <a:solidFill>
                  <a:srgbClr val="FF0000"/>
                </a:solidFill>
                <a:latin typeface="Arial" panose="020B0604020202020204" pitchFamily="34" charset="0"/>
                <a:cs typeface="Arial" panose="020B0604020202020204" pitchFamily="34" charset="0"/>
              </a:rPr>
              <a:t> am </a:t>
            </a:r>
            <a:r>
              <a:rPr lang="hu-HU" b="1" dirty="0" err="1">
                <a:solidFill>
                  <a:srgbClr val="FF0000"/>
                </a:solidFill>
                <a:latin typeface="Arial" panose="020B0604020202020204" pitchFamily="34" charset="0"/>
                <a:cs typeface="Arial" panose="020B0604020202020204" pitchFamily="34" charset="0"/>
              </a:rPr>
              <a:t>Steinhof</a:t>
            </a:r>
            <a:r>
              <a:rPr lang="hu-HU" b="1" dirty="0">
                <a:solidFill>
                  <a:srgbClr val="FF0000"/>
                </a:solidFill>
                <a:latin typeface="Arial" panose="020B0604020202020204" pitchFamily="34" charset="0"/>
                <a:cs typeface="Arial" panose="020B0604020202020204" pitchFamily="34" charset="0"/>
              </a:rPr>
              <a:t>)</a:t>
            </a:r>
            <a:r>
              <a:rPr lang="hu-HU" dirty="0">
                <a:solidFill>
                  <a:srgbClr val="FF0000"/>
                </a:solidFill>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A szecessziós egyházi építészet egyik legszebb példája.</a:t>
            </a:r>
          </a:p>
          <a:p>
            <a:pPr lvl="1"/>
            <a:r>
              <a:rPr lang="hu-HU" b="1" dirty="0">
                <a:solidFill>
                  <a:srgbClr val="FF0000"/>
                </a:solidFill>
                <a:latin typeface="Arial" panose="020B0604020202020204" pitchFamily="34" charset="0"/>
                <a:cs typeface="Arial" panose="020B0604020202020204" pitchFamily="34" charset="0"/>
              </a:rPr>
              <a:t>Wagner-villák</a:t>
            </a:r>
            <a:r>
              <a:rPr lang="hu-HU" dirty="0">
                <a:latin typeface="Arial" panose="020B0604020202020204" pitchFamily="34" charset="0"/>
                <a:cs typeface="Arial" panose="020B0604020202020204" pitchFamily="34" charset="0"/>
              </a:rPr>
              <a:t>: Bécsben saját maga számára is tervezett több ikonikus villát.</a:t>
            </a:r>
          </a:p>
          <a:p>
            <a:r>
              <a:rPr lang="hu-HU" b="1" dirty="0">
                <a:latin typeface="Arial" panose="020B0604020202020204" pitchFamily="34" charset="0"/>
                <a:cs typeface="Arial" panose="020B0604020202020204" pitchFamily="34" charset="0"/>
              </a:rPr>
              <a:t>Magyarországi vonatkozás</a:t>
            </a:r>
            <a:r>
              <a:rPr lang="hu-HU" dirty="0">
                <a:latin typeface="Arial" panose="020B0604020202020204" pitchFamily="34" charset="0"/>
                <a:cs typeface="Arial" panose="020B0604020202020204" pitchFamily="34" charset="0"/>
              </a:rPr>
              <a:t>: Budapesten az ő tervei alapján épült fel a </a:t>
            </a:r>
            <a:r>
              <a:rPr lang="hu-HU" b="1" dirty="0" err="1">
                <a:solidFill>
                  <a:srgbClr val="FF0000"/>
                </a:solidFill>
                <a:latin typeface="Arial" panose="020B0604020202020204" pitchFamily="34" charset="0"/>
                <a:cs typeface="Arial" panose="020B0604020202020204" pitchFamily="34" charset="0"/>
              </a:rPr>
              <a:t>Rumbach</a:t>
            </a:r>
            <a:r>
              <a:rPr lang="hu-HU" b="1" dirty="0">
                <a:solidFill>
                  <a:srgbClr val="FF0000"/>
                </a:solidFill>
                <a:latin typeface="Arial" panose="020B0604020202020204" pitchFamily="34" charset="0"/>
                <a:cs typeface="Arial" panose="020B0604020202020204" pitchFamily="34" charset="0"/>
              </a:rPr>
              <a:t> utcai zsinagóga</a:t>
            </a:r>
            <a:r>
              <a:rPr lang="hu-HU" dirty="0">
                <a:solidFill>
                  <a:srgbClr val="FF0000"/>
                </a:solidFill>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(1872), amely mór stílusú elemeivel tűnik ki. </a:t>
            </a:r>
          </a:p>
          <a:p>
            <a:r>
              <a:rPr lang="hu-HU" b="1" dirty="0">
                <a:latin typeface="Arial" panose="020B0604020202020204" pitchFamily="34" charset="0"/>
                <a:cs typeface="Arial" panose="020B0604020202020204" pitchFamily="34" charset="0"/>
              </a:rPr>
              <a:t>Építészeti hitvallása</a:t>
            </a:r>
          </a:p>
          <a:p>
            <a:r>
              <a:rPr lang="hu-HU" dirty="0">
                <a:latin typeface="Arial" panose="020B0604020202020204" pitchFamily="34" charset="0"/>
                <a:cs typeface="Arial" panose="020B0604020202020204" pitchFamily="34" charset="0"/>
              </a:rPr>
              <a:t>Wagner vallotta, hogy az építészetnek tükröznie kell a kort, amelyben született: </a:t>
            </a:r>
            <a:r>
              <a:rPr lang="hu-HU" i="1" dirty="0">
                <a:latin typeface="Arial" panose="020B0604020202020204" pitchFamily="34" charset="0"/>
                <a:cs typeface="Arial" panose="020B0604020202020204" pitchFamily="34" charset="0"/>
              </a:rPr>
              <a:t>"Ami nem praktikus, az nem lehet szép"</a:t>
            </a:r>
            <a:r>
              <a:rPr lang="hu-HU" dirty="0">
                <a:latin typeface="Arial" panose="020B0604020202020204" pitchFamily="34" charset="0"/>
                <a:cs typeface="Arial" panose="020B0604020202020204" pitchFamily="34" charset="0"/>
              </a:rPr>
              <a:t>. A Bécsi Képzőművészeti Akadémia professzoraként egész építészgenerációkat tanított (köztük olyanokat, mint Max </a:t>
            </a:r>
            <a:r>
              <a:rPr lang="hu-HU" dirty="0" err="1">
                <a:latin typeface="Arial" panose="020B0604020202020204" pitchFamily="34" charset="0"/>
                <a:cs typeface="Arial" panose="020B0604020202020204" pitchFamily="34" charset="0"/>
              </a:rPr>
              <a:t>Fabiani</a:t>
            </a:r>
            <a:r>
              <a:rPr lang="hu-HU" dirty="0">
                <a:latin typeface="Arial" panose="020B0604020202020204" pitchFamily="34" charset="0"/>
                <a:cs typeface="Arial" panose="020B0604020202020204" pitchFamily="34" charset="0"/>
              </a:rPr>
              <a:t>), és jelentős szerepet játszott </a:t>
            </a:r>
            <a:r>
              <a:rPr lang="hu-HU" dirty="0" smtClean="0">
                <a:latin typeface="Arial" panose="020B0604020202020204" pitchFamily="34" charset="0"/>
                <a:cs typeface="Arial" panose="020B0604020202020204" pitchFamily="34" charset="0"/>
              </a:rPr>
              <a:t>a </a:t>
            </a:r>
          </a:p>
          <a:p>
            <a:r>
              <a:rPr lang="hu-HU" b="1" dirty="0" smtClean="0">
                <a:latin typeface="Arial" panose="020B0604020202020204" pitchFamily="34" charset="0"/>
                <a:cs typeface="Arial" panose="020B0604020202020204" pitchFamily="34" charset="0"/>
              </a:rPr>
              <a:t>Wiener </a:t>
            </a:r>
            <a:r>
              <a:rPr lang="hu-HU" b="1" dirty="0" err="1" smtClean="0">
                <a:latin typeface="Arial" panose="020B0604020202020204" pitchFamily="34" charset="0"/>
                <a:cs typeface="Arial" panose="020B0604020202020204" pitchFamily="34" charset="0"/>
              </a:rPr>
              <a:t>Secession</a:t>
            </a:r>
            <a:r>
              <a:rPr lang="hu-HU" dirty="0">
                <a:latin typeface="Arial" panose="020B0604020202020204" pitchFamily="34" charset="0"/>
                <a:cs typeface="Arial" panose="020B0604020202020204" pitchFamily="34" charset="0"/>
              </a:rPr>
              <a:t> művészcsoport megalapításában. </a:t>
            </a:r>
          </a:p>
          <a:p>
            <a:endParaRPr lang="hu-HU" dirty="0" smtClean="0">
              <a:latin typeface="Arial" panose="020B0604020202020204" pitchFamily="34" charset="0"/>
              <a:cs typeface="Arial" panose="020B0604020202020204" pitchFamily="34" charset="0"/>
            </a:endParaRPr>
          </a:p>
          <a:p>
            <a:endParaRPr lang="hu-HU" dirty="0">
              <a:latin typeface="Arial" panose="020B0604020202020204" pitchFamily="34" charset="0"/>
              <a:cs typeface="Arial" panose="020B0604020202020204" pitchFamily="34" charset="0"/>
            </a:endParaRPr>
          </a:p>
          <a:p>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92408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églalap 1"/>
          <p:cNvSpPr/>
          <p:nvPr/>
        </p:nvSpPr>
        <p:spPr>
          <a:xfrm>
            <a:off x="323528" y="260648"/>
            <a:ext cx="4698722" cy="1754326"/>
          </a:xfrm>
          <a:prstGeom prst="rect">
            <a:avLst/>
          </a:prstGeom>
        </p:spPr>
        <p:txBody>
          <a:bodyPr wrap="none">
            <a:spAutoFit/>
          </a:bodyPr>
          <a:lstStyle/>
          <a:p>
            <a:r>
              <a:rPr lang="hu-HU" b="1" dirty="0">
                <a:solidFill>
                  <a:srgbClr val="00B050"/>
                </a:solidFill>
                <a:latin typeface="Arial" panose="020B0604020202020204" pitchFamily="34" charset="0"/>
                <a:cs typeface="Arial" panose="020B0604020202020204" pitchFamily="34" charset="0"/>
              </a:rPr>
              <a:t>Otto Wagner </a:t>
            </a:r>
            <a:r>
              <a:rPr lang="hu-HU" dirty="0">
                <a:latin typeface="Arial" panose="020B0604020202020204" pitchFamily="34" charset="0"/>
                <a:cs typeface="Arial" panose="020B0604020202020204" pitchFamily="34" charset="0"/>
              </a:rPr>
              <a:t>(1841 </a:t>
            </a:r>
            <a:r>
              <a:rPr lang="hu-HU" b="1" dirty="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1918)</a:t>
            </a:r>
          </a:p>
          <a:p>
            <a:r>
              <a:rPr lang="hu-HU" b="1" dirty="0" smtClean="0">
                <a:solidFill>
                  <a:srgbClr val="FF0000"/>
                </a:solidFill>
                <a:latin typeface="Arial" panose="020B0604020202020204" pitchFamily="34" charset="0"/>
                <a:cs typeface="Arial" panose="020B0604020202020204" pitchFamily="34" charset="0"/>
              </a:rPr>
              <a:t>Otto Wagner-pavilon</a:t>
            </a:r>
          </a:p>
          <a:p>
            <a:r>
              <a:rPr lang="hu-HU" b="1" dirty="0" smtClean="0">
                <a:latin typeface="Arial" panose="020B0604020202020204" pitchFamily="34" charset="0"/>
                <a:cs typeface="Arial" panose="020B0604020202020204" pitchFamily="34" charset="0"/>
              </a:rPr>
              <a:t>Bécs </a:t>
            </a:r>
            <a:r>
              <a:rPr lang="hu-HU" b="1" dirty="0" err="1" smtClean="0">
                <a:latin typeface="Arial" panose="020B0604020202020204" pitchFamily="34" charset="0"/>
                <a:cs typeface="Arial" panose="020B0604020202020204" pitchFamily="34" charset="0"/>
              </a:rPr>
              <a:t>Karlsplatz</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a </a:t>
            </a:r>
            <a:r>
              <a:rPr lang="hu-HU" b="1" dirty="0">
                <a:latin typeface="Arial" panose="020B0604020202020204" pitchFamily="34" charset="0"/>
                <a:cs typeface="Arial" panose="020B0604020202020204" pitchFamily="34" charset="0"/>
              </a:rPr>
              <a:t>bécsi </a:t>
            </a:r>
            <a:r>
              <a:rPr lang="hu-HU" b="1" dirty="0" err="1">
                <a:latin typeface="Arial" panose="020B0604020202020204" pitchFamily="34" charset="0"/>
                <a:cs typeface="Arial" panose="020B0604020202020204" pitchFamily="34" charset="0"/>
              </a:rPr>
              <a:t>Stadtbahn</a:t>
            </a:r>
            <a:r>
              <a:rPr lang="hu-HU" b="1" dirty="0">
                <a:latin typeface="Arial" panose="020B0604020202020204" pitchFamily="34" charset="0"/>
                <a:cs typeface="Arial" panose="020B0604020202020204" pitchFamily="34" charset="0"/>
              </a:rPr>
              <a:t> egykori állomása volt. </a:t>
            </a:r>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1899</a:t>
            </a:r>
          </a:p>
          <a:p>
            <a:r>
              <a:rPr lang="hu-HU" b="1" dirty="0" smtClean="0">
                <a:latin typeface="Arial" panose="020B0604020202020204" pitchFamily="34" charset="0"/>
                <a:cs typeface="Arial" panose="020B0604020202020204" pitchFamily="34" charset="0"/>
              </a:rPr>
              <a:t>Kávézó</a:t>
            </a:r>
            <a:endParaRPr lang="hu-H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858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31354</TotalTime>
  <Words>2998</Words>
  <Application>Microsoft Office PowerPoint</Application>
  <PresentationFormat>Diavetítés a képernyőre (4:3 oldalarány)</PresentationFormat>
  <Paragraphs>623</Paragraphs>
  <Slides>165</Slides>
  <Notes>2</Notes>
  <HiddenSlides>0</HiddenSlides>
  <MMClips>0</MMClips>
  <ScaleCrop>false</ScaleCrop>
  <HeadingPairs>
    <vt:vector size="4" baseType="variant">
      <vt:variant>
        <vt:lpstr>Téma</vt:lpstr>
      </vt:variant>
      <vt:variant>
        <vt:i4>1</vt:i4>
      </vt:variant>
      <vt:variant>
        <vt:lpstr>Diacímek</vt:lpstr>
      </vt:variant>
      <vt:variant>
        <vt:i4>165</vt:i4>
      </vt:variant>
    </vt:vector>
  </HeadingPairs>
  <TitlesOfParts>
    <vt:vector size="166" baseType="lpstr">
      <vt:lpstr>Office-téma</vt:lpstr>
      <vt:lpstr>Századforduló (19-20.) Új irányzatok az építészetben Európában </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Századforduló (19-20.) Új irányzatok az építészetben Európában és Magyarországon</dc:title>
  <dc:creator>Judit</dc:creator>
  <cp:lastModifiedBy>Judit</cp:lastModifiedBy>
  <cp:revision>220</cp:revision>
  <dcterms:created xsi:type="dcterms:W3CDTF">2026-02-11T07:37:20Z</dcterms:created>
  <dcterms:modified xsi:type="dcterms:W3CDTF">2026-05-16T07:10:00Z</dcterms:modified>
</cp:coreProperties>
</file>