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9821" autoAdjust="0"/>
  </p:normalViewPr>
  <p:slideViewPr>
    <p:cSldViewPr>
      <p:cViewPr varScale="1">
        <p:scale>
          <a:sx n="73" d="100"/>
          <a:sy n="73" d="100"/>
        </p:scale>
        <p:origin x="-12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65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D00E1B-D2A9-458A-8393-5084742F0A11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F9C50-536C-4E67-B738-6A0259E1BCE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F9C50-536C-4E67-B738-6A0259E1BCE8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F9C50-536C-4E67-B738-6A0259E1BCE8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F9C50-536C-4E67-B738-6A0259E1BCE8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F9C50-536C-4E67-B738-6A0259E1BCE8}" type="slidenum">
              <a:rPr lang="hu-HU" smtClean="0"/>
              <a:pPr/>
              <a:t>14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F9C50-536C-4E67-B738-6A0259E1BCE8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55621-C2A8-40B8-B497-C83C392D69EB}" type="datetimeFigureOut">
              <a:rPr lang="hu-HU" smtClean="0"/>
              <a:pPr/>
              <a:t>2026. 06. 24.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B97F6-47FA-460B-8034-29502469EEB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5.gif"/><Relationship Id="rId5" Type="http://schemas.openxmlformats.org/officeDocument/2006/relationships/image" Target="../media/image74.gif"/><Relationship Id="rId4" Type="http://schemas.openxmlformats.org/officeDocument/2006/relationships/image" Target="../media/image73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mtClean="0"/>
              <a:t>A szecessziós Budapest</a:t>
            </a:r>
            <a:endParaRPr lang="hu-HU" dirty="0"/>
          </a:p>
        </p:txBody>
      </p:sp>
      <p:sp>
        <p:nvSpPr>
          <p:cNvPr id="11" name="Alcím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146" name="AutoShape 2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48" name="AutoShape 4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50" name="AutoShape 6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52" name="AutoShape 8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154" name="AutoShape 10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56" name="Picture 12" descr="Lechner Ödön világörökségi várományos épületei » Közel és távol utazá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5778" cy="6857999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2857488" y="714356"/>
            <a:ext cx="628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>
                <a:solidFill>
                  <a:schemeClr val="bg2"/>
                </a:solidFill>
              </a:rPr>
              <a:t>A szecessziós Budapest</a:t>
            </a:r>
            <a:endParaRPr lang="hu-HU" sz="3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42" cy="685800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5286380" y="2357430"/>
            <a:ext cx="3857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Dreher-palota </a:t>
            </a:r>
          </a:p>
          <a:p>
            <a:pPr algn="ctr"/>
            <a:r>
              <a:rPr lang="hu-HU" b="1" dirty="0" smtClean="0"/>
              <a:t>Belső tér, mai állapot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gyujtemeny.imm.hu/files/targyak/large/dd/bb/vlt_395_1_2_malonyaivilla_sha_3054.jpg?v=2047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22"/>
            <a:ext cx="9144000" cy="5786478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00034" y="214290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Malonyai</a:t>
            </a:r>
            <a:r>
              <a:rPr lang="hu-HU" b="1" dirty="0" smtClean="0"/>
              <a:t> Dezső-villa</a:t>
            </a:r>
          </a:p>
          <a:p>
            <a:r>
              <a:rPr lang="hu-HU" b="1" dirty="0" smtClean="0"/>
              <a:t>Budapest, Izsó u.5. 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643702" y="285728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1905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gyujtemeny.imm.hu/files/targyak/large/a4/db/vlt_395_1_4_malonyaivilla_svi_2894.jpg?v=2187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92568"/>
            <a:ext cx="9144000" cy="5765432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0" y="35716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villa kerítéskapujának rácsa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gyujtemeny.imm.hu/files/targyak/large/04/bc/vlt_395_3_4_malonyaivilla_svi_2964.jpg?v=1455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902399" cy="685800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929190" y="2357430"/>
            <a:ext cx="42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villa emeleti lakásának hallja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gykor.hu/sites/default/files/styles/wide/public/images/2010/budapest-parisiana-mulato-budapest.jpg?itok=hvJxB3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23166" cy="685799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857752" y="642918"/>
            <a:ext cx="42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Parisiana</a:t>
            </a:r>
            <a:r>
              <a:rPr lang="hu-HU" b="1" dirty="0" smtClean="0"/>
              <a:t> mulató  /Új Színház/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57752" y="1000108"/>
            <a:ext cx="42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Budapest, Paulai Ede u. 35.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857752" y="5143512"/>
            <a:ext cx="428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1909.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bagyinszki.eu/galleries/parisiana_mulato_uj_szinhaz/image0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8186288" cy="614364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Parisiana</a:t>
            </a:r>
            <a:r>
              <a:rPr lang="hu-HU" b="1" dirty="0" smtClean="0"/>
              <a:t> mulató  /Új Színház/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z akkor Új Színház frontoldala 2004-b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18248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143636" y="857232"/>
            <a:ext cx="300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Új Színház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143636" y="4929198"/>
            <a:ext cx="300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Kőnig Tamás és Wagner Péter</a:t>
            </a:r>
          </a:p>
          <a:p>
            <a:pPr algn="ctr"/>
            <a:r>
              <a:rPr lang="hu-HU" b="1" dirty="0" smtClean="0"/>
              <a:t>által</a:t>
            </a:r>
            <a:endParaRPr lang="hu-HU" b="1" dirty="0"/>
          </a:p>
        </p:txBody>
      </p:sp>
      <p:sp>
        <p:nvSpPr>
          <p:cNvPr id="5" name="Téglalap 4"/>
          <p:cNvSpPr/>
          <p:nvPr/>
        </p:nvSpPr>
        <p:spPr>
          <a:xfrm>
            <a:off x="6143636" y="4572008"/>
            <a:ext cx="3000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smtClean="0"/>
              <a:t>Felújítva 1987-1990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gszokott rekonstrukció: az Újszínház épülete - Architextura 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337"/>
            <a:ext cx="9144000" cy="722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3.eu-central-1.amazonaws.com/kozterkep/photos/cd9cd82d1056279db7c01f0816974bee_1.jpg"/>
          <p:cNvPicPr>
            <a:picLocks noChangeAspect="1" noChangeArrowheads="1"/>
          </p:cNvPicPr>
          <p:nvPr/>
        </p:nvPicPr>
        <p:blipFill>
          <a:blip r:embed="rId2" cstate="print"/>
          <a:srcRect t="8333"/>
          <a:stretch>
            <a:fillRect/>
          </a:stretch>
        </p:blipFill>
        <p:spPr bwMode="auto">
          <a:xfrm>
            <a:off x="0" y="-5827"/>
            <a:ext cx="9144000" cy="68638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3.eu-central-1.amazonaws.com/kozterkep/photos/u665-a30175-655bc2d746107-a8e589f20635a566a9d494d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43499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143504" y="571480"/>
            <a:ext cx="4059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Chevra</a:t>
            </a:r>
            <a:r>
              <a:rPr lang="hu-HU" b="1" dirty="0" smtClean="0"/>
              <a:t> Kadisa Szeretetház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214942" y="928670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Budapest, Amerikai u.57.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214942" y="5786454"/>
            <a:ext cx="392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1908-1912.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714348" y="857232"/>
            <a:ext cx="8200450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A szecesszió a 19-20. század fordulójának jellemző képző és iparművészeti, valamint </a:t>
            </a:r>
          </a:p>
          <a:p>
            <a:r>
              <a:rPr lang="hu-HU" b="1" dirty="0" smtClean="0"/>
              <a:t>irodalmi stílusa.  /1890-es évektől-1910-es évekig/</a:t>
            </a:r>
          </a:p>
          <a:p>
            <a:endParaRPr lang="hu-HU" b="1" dirty="0" smtClean="0"/>
          </a:p>
          <a:p>
            <a:r>
              <a:rPr lang="hu-HU" b="1" dirty="0" smtClean="0"/>
              <a:t>Latin eredetű szó, jelentése: kivonulás,vagy elszakadás.</a:t>
            </a:r>
          </a:p>
          <a:p>
            <a:endParaRPr lang="hu-HU" b="1" dirty="0" smtClean="0"/>
          </a:p>
          <a:p>
            <a:pPr>
              <a:buFontTx/>
              <a:buChar char="-"/>
            </a:pPr>
            <a:r>
              <a:rPr lang="hu-HU" b="1" dirty="0" smtClean="0"/>
              <a:t>Elszakadás az előző stílusoktól / historizmus,eklektika/</a:t>
            </a:r>
          </a:p>
          <a:p>
            <a:pPr>
              <a:buFontTx/>
              <a:buChar char="-"/>
            </a:pPr>
            <a:r>
              <a:rPr lang="hu-HU" b="1" dirty="0" smtClean="0"/>
              <a:t>Elszakadás az akadémizmustól</a:t>
            </a:r>
          </a:p>
          <a:p>
            <a:pPr>
              <a:buFontTx/>
              <a:buChar char="-"/>
            </a:pPr>
            <a:r>
              <a:rPr lang="hu-HU" b="1" dirty="0" smtClean="0"/>
              <a:t>Egy új,a modern élethez közelebb álló stílus kialakítása</a:t>
            </a:r>
          </a:p>
          <a:p>
            <a:pPr>
              <a:buFontTx/>
              <a:buChar char="-"/>
            </a:pPr>
            <a:r>
              <a:rPr lang="hu-HU" b="1" dirty="0" smtClean="0"/>
              <a:t>Új anyaghasználat</a:t>
            </a:r>
          </a:p>
          <a:p>
            <a:pPr>
              <a:buFontTx/>
              <a:buChar char="-"/>
            </a:pPr>
            <a:r>
              <a:rPr lang="hu-HU" b="1" dirty="0" smtClean="0"/>
              <a:t>Új formák</a:t>
            </a:r>
          </a:p>
          <a:p>
            <a:pPr>
              <a:buFontTx/>
              <a:buChar char="-"/>
            </a:pPr>
            <a:r>
              <a:rPr lang="hu-HU" b="1" dirty="0" smtClean="0"/>
              <a:t>Új motívumok </a:t>
            </a:r>
          </a:p>
          <a:p>
            <a:pPr>
              <a:buFontTx/>
              <a:buChar char="-"/>
            </a:pPr>
            <a:endParaRPr lang="hu-HU" b="1" dirty="0" smtClean="0"/>
          </a:p>
          <a:p>
            <a:pPr>
              <a:buFontTx/>
              <a:buChar char="-"/>
            </a:pPr>
            <a:r>
              <a:rPr lang="hu-HU" b="1" dirty="0" smtClean="0"/>
              <a:t>Elnevezései: Art </a:t>
            </a:r>
            <a:r>
              <a:rPr lang="hu-HU" b="1" dirty="0" err="1" smtClean="0"/>
              <a:t>Nouveau</a:t>
            </a:r>
            <a:r>
              <a:rPr lang="hu-HU" b="1" dirty="0" smtClean="0"/>
              <a:t>,  </a:t>
            </a:r>
            <a:r>
              <a:rPr lang="hu-HU" b="1" dirty="0" err="1" smtClean="0"/>
              <a:t>Jugendstil</a:t>
            </a:r>
            <a:r>
              <a:rPr lang="hu-HU" b="1" dirty="0" smtClean="0"/>
              <a:t> </a:t>
            </a:r>
          </a:p>
          <a:p>
            <a:pPr>
              <a:buFontTx/>
              <a:buChar char="-"/>
            </a:pPr>
            <a:endParaRPr lang="hu-HU" b="1" dirty="0" smtClean="0"/>
          </a:p>
          <a:p>
            <a:pPr>
              <a:buFontTx/>
              <a:buChar char="-"/>
            </a:pPr>
            <a:r>
              <a:rPr lang="hu-HU" b="1" dirty="0" smtClean="0"/>
              <a:t>Magyar szecesszió jellemzői: </a:t>
            </a:r>
          </a:p>
          <a:p>
            <a:pPr>
              <a:buFontTx/>
              <a:buChar char="-"/>
            </a:pPr>
            <a:r>
              <a:rPr lang="hu-HU" b="1" dirty="0" smtClean="0"/>
              <a:t>Főleg a bécsi és a francia hatásokat ötvözték magyaros motívumokkal.</a:t>
            </a:r>
          </a:p>
          <a:p>
            <a:r>
              <a:rPr lang="hu-HU" b="1" dirty="0" smtClean="0"/>
              <a:t> /tulipán, liliom, szív, pávafarok/</a:t>
            </a:r>
          </a:p>
          <a:p>
            <a:pPr>
              <a:buFontTx/>
              <a:buChar char="-"/>
            </a:pPr>
            <a:endParaRPr lang="hu-HU" dirty="0" smtClean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3.eu-central-1.amazonaws.com/kozterkep/photos/f2cc080e48208795eb505b019c97cba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715124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357158" y="142852"/>
            <a:ext cx="267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Chevra</a:t>
            </a:r>
            <a:r>
              <a:rPr lang="hu-HU" b="1" dirty="0" smtClean="0"/>
              <a:t> Kadisa Szeretetház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3.eu-central-1.amazonaws.com/kozterkep/photos/a59415e141911fcabb2d5ee8cc11a333_1.jpg"/>
          <p:cNvPicPr>
            <a:picLocks noChangeAspect="1" noChangeArrowheads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 bwMode="auto">
          <a:xfrm>
            <a:off x="0" y="-1"/>
            <a:ext cx="9144000" cy="6991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s3.eu-central-1.amazonaws.com/kozterkep/photos/d81f66be4653f0526d44c5f59f13135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epszinhaz utca 250116 majorkata-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16"/>
            <a:ext cx="9143999" cy="471488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4282" y="500042"/>
            <a:ext cx="2806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Harsányi –ház</a:t>
            </a:r>
          </a:p>
          <a:p>
            <a:r>
              <a:rPr lang="hu-HU" b="1" dirty="0" smtClean="0"/>
              <a:t>Budapest, Népszínház u.19.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572264" y="57148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1911.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epszinhaz utca 250116 majorkata-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144000" cy="638177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21429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Harsányi-ház  (részlet)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Egykor ilyen dekoratív portál futott körbe a ház alján"/>
          <p:cNvPicPr>
            <a:picLocks noChangeAspect="1" noChangeArrowheads="1"/>
          </p:cNvPicPr>
          <p:nvPr/>
        </p:nvPicPr>
        <p:blipFill>
          <a:blip r:embed="rId2" cstate="print"/>
          <a:srcRect l="16439" t="4110" r="17807"/>
          <a:stretch>
            <a:fillRect/>
          </a:stretch>
        </p:blipFill>
        <p:spPr bwMode="auto">
          <a:xfrm>
            <a:off x="0" y="-17760"/>
            <a:ext cx="7072330" cy="687576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072330" y="1428736"/>
            <a:ext cx="2071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Harsányi-ház</a:t>
            </a:r>
          </a:p>
          <a:p>
            <a:pPr algn="ctr"/>
            <a:r>
              <a:rPr lang="hu-HU" sz="2000" b="1" dirty="0" smtClean="0"/>
              <a:t>( részlet)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bagyinszki.eu/galleries/budapest_rozsavolgyi_haz_es_zenemubolt/image00001.jpg"/>
          <p:cNvPicPr>
            <a:picLocks noChangeAspect="1" noChangeArrowheads="1"/>
          </p:cNvPicPr>
          <p:nvPr/>
        </p:nvPicPr>
        <p:blipFill>
          <a:blip r:embed="rId2" cstate="print"/>
          <a:srcRect t="4282"/>
          <a:stretch>
            <a:fillRect/>
          </a:stretch>
        </p:blipFill>
        <p:spPr bwMode="auto">
          <a:xfrm>
            <a:off x="0" y="-17152"/>
            <a:ext cx="6429388" cy="687515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500826" y="785794"/>
            <a:ext cx="26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Rózsavölgyi-ház</a:t>
            </a:r>
          </a:p>
          <a:p>
            <a:r>
              <a:rPr lang="hu-HU" b="1" dirty="0" smtClean="0"/>
              <a:t>Budapest ,Szervita tér 5.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29388" y="5572140"/>
            <a:ext cx="271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1911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bagyinszki.eu/galleries/budapest_rozsavolgyi_haz_es_zenemubolt/image0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7022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357158" y="357166"/>
            <a:ext cx="1682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Rózsavölgyi-ház</a:t>
            </a:r>
          </a:p>
          <a:p>
            <a:pPr algn="ctr"/>
            <a:r>
              <a:rPr lang="hu-HU" b="1" dirty="0" smtClean="0"/>
              <a:t>bejárat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bagyinszki.eu/galleries/budapest_rozsavolgyi_haz_es_zenemubolt/image0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4478"/>
            <a:ext cx="9144000" cy="530352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42910" y="428604"/>
            <a:ext cx="250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Rózsavölgyi- ház</a:t>
            </a:r>
          </a:p>
          <a:p>
            <a:r>
              <a:rPr lang="hu-HU" b="1" dirty="0" smtClean="0"/>
              <a:t>Budapest, Szervita tér 5.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 descr="Vidor Emil és a pesti szecesszió mesterei: a Párizsi Áruházon túl -  BudAPP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988" name="Picture 4" descr="Vidor Emil pesti építész"/>
          <p:cNvPicPr>
            <a:picLocks noChangeAspect="1" noChangeArrowheads="1"/>
          </p:cNvPicPr>
          <p:nvPr/>
        </p:nvPicPr>
        <p:blipFill>
          <a:blip r:embed="rId2" cstate="print"/>
          <a:srcRect l="50797"/>
          <a:stretch>
            <a:fillRect/>
          </a:stretch>
        </p:blipFill>
        <p:spPr bwMode="auto">
          <a:xfrm>
            <a:off x="0" y="1276349"/>
            <a:ext cx="3529019" cy="558165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14282" y="285728"/>
            <a:ext cx="283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Vidor Emil</a:t>
            </a:r>
          </a:p>
          <a:p>
            <a:r>
              <a:rPr lang="hu-HU" b="1" dirty="0" smtClean="0"/>
              <a:t>Pest, 1867- Budapest, 1952.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857620" y="1214422"/>
            <a:ext cx="5286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 A magyar nagypolgári villaépítészet kiemelkedő alakja.</a:t>
            </a:r>
          </a:p>
          <a:p>
            <a:endParaRPr lang="hu-HU" b="1" dirty="0" smtClean="0"/>
          </a:p>
          <a:p>
            <a:r>
              <a:rPr lang="hu-HU" b="1" dirty="0" smtClean="0"/>
              <a:t> Húsz évesen kezdte meg felsőfokú tanulmányait Budapesten, majd Münchenben,végül pedig Berlinben tanult. Miután hazajött, Ybl Miklósnál dolgozott,később saját irodát nyitott a fővárosban.</a:t>
            </a:r>
          </a:p>
          <a:p>
            <a:endParaRPr lang="hu-HU" b="1" dirty="0" smtClean="0"/>
          </a:p>
          <a:p>
            <a:r>
              <a:rPr lang="hu-HU" b="1" dirty="0" smtClean="0"/>
              <a:t> Építészetére leginkább a német szecesszió hatott.</a:t>
            </a:r>
          </a:p>
          <a:p>
            <a:endParaRPr lang="hu-HU" b="1" dirty="0" smtClean="0"/>
          </a:p>
          <a:p>
            <a:r>
              <a:rPr lang="hu-HU" b="1" dirty="0" smtClean="0"/>
              <a:t> 1934-ben a Magyar Építőművészek Szövetségének legelső</a:t>
            </a:r>
          </a:p>
          <a:p>
            <a:r>
              <a:rPr lang="hu-HU" b="1" dirty="0" smtClean="0"/>
              <a:t>elnöke lett.</a:t>
            </a:r>
          </a:p>
          <a:p>
            <a:endParaRPr lang="hu-HU" b="1" dirty="0" smtClean="0"/>
          </a:p>
          <a:p>
            <a:r>
              <a:rPr lang="hu-HU" b="1" dirty="0" smtClean="0"/>
              <a:t> Számos bérház,villa,síremlék, gyárépület tervezése fűződik a nevéhez.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71472" y="714356"/>
            <a:ext cx="78581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A magyar szecesszió jeles </a:t>
            </a:r>
          </a:p>
          <a:p>
            <a:pPr algn="ctr"/>
            <a:r>
              <a:rPr lang="hu-HU" sz="3600" b="1" dirty="0" smtClean="0"/>
              <a:t>építészei</a:t>
            </a:r>
          </a:p>
          <a:p>
            <a:pPr algn="ctr"/>
            <a:endParaRPr lang="hu-HU" sz="3600" b="1" dirty="0" smtClean="0"/>
          </a:p>
          <a:p>
            <a:pPr algn="ctr"/>
            <a:endParaRPr lang="hu-HU" b="1" dirty="0" smtClean="0"/>
          </a:p>
          <a:p>
            <a:endParaRPr lang="hu-HU" dirty="0" smtClean="0"/>
          </a:p>
          <a:p>
            <a:r>
              <a:rPr lang="hu-HU" sz="2400" b="1" dirty="0" smtClean="0"/>
              <a:t>Lechner Ödön  1845-1914</a:t>
            </a:r>
          </a:p>
          <a:p>
            <a:r>
              <a:rPr lang="hu-HU" sz="2400" b="1" dirty="0" smtClean="0"/>
              <a:t>Lajta Béla  ( </a:t>
            </a:r>
            <a:r>
              <a:rPr lang="hu-HU" sz="2400" b="1" dirty="0" err="1" smtClean="0"/>
              <a:t>Leitersdorfer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Béla</a:t>
            </a:r>
            <a:r>
              <a:rPr lang="hu-HU" sz="2400" b="1" dirty="0" smtClean="0"/>
              <a:t>)  1873-1920</a:t>
            </a:r>
          </a:p>
          <a:p>
            <a:r>
              <a:rPr lang="hu-HU" sz="2400" b="1" dirty="0" smtClean="0"/>
              <a:t>Vidor Emil  1867-1952</a:t>
            </a:r>
          </a:p>
          <a:p>
            <a:r>
              <a:rPr lang="hu-HU" sz="2400" b="1" dirty="0" smtClean="0"/>
              <a:t>Komor Marcell  ( </a:t>
            </a:r>
            <a:r>
              <a:rPr lang="hu-HU" sz="2400" b="1" dirty="0" err="1" smtClean="0"/>
              <a:t>Kohn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Marcell</a:t>
            </a:r>
            <a:r>
              <a:rPr lang="hu-HU" sz="2400" b="1" dirty="0" smtClean="0"/>
              <a:t>)  1868-1944</a:t>
            </a:r>
          </a:p>
          <a:p>
            <a:r>
              <a:rPr lang="hu-HU" sz="2400" b="1" dirty="0" smtClean="0"/>
              <a:t>Jakab Dezső  1864-1932</a:t>
            </a:r>
          </a:p>
          <a:p>
            <a:r>
              <a:rPr lang="hu-HU" sz="2400" b="1" dirty="0" smtClean="0"/>
              <a:t>Spiegel Frigyes  1866-1933</a:t>
            </a:r>
          </a:p>
          <a:p>
            <a:r>
              <a:rPr lang="hu-HU" sz="2400" b="1" dirty="0" smtClean="0"/>
              <a:t>Málnai Béla  ( </a:t>
            </a:r>
            <a:r>
              <a:rPr lang="hu-HU" sz="2400" b="1" dirty="0" err="1" smtClean="0"/>
              <a:t>Manheimer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Béla</a:t>
            </a:r>
            <a:r>
              <a:rPr lang="hu-HU" sz="2400" b="1" dirty="0" smtClean="0"/>
              <a:t>)  1878-1941</a:t>
            </a:r>
          </a:p>
          <a:p>
            <a:r>
              <a:rPr lang="hu-HU" sz="2400" b="1" dirty="0" smtClean="0"/>
              <a:t>Kós Károly  1883-1977</a:t>
            </a:r>
          </a:p>
          <a:p>
            <a:endParaRPr lang="hu-HU" dirty="0" smtClean="0"/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alatinus-házak (Pozsonyi út) – Wikipé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92566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4282" y="500042"/>
            <a:ext cx="2816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Palatinus-házak</a:t>
            </a:r>
          </a:p>
          <a:p>
            <a:r>
              <a:rPr lang="hu-HU" b="1" dirty="0" smtClean="0"/>
              <a:t>Budapest, Pozsonyi út. 2-18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72132" y="57148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1911-1912</a:t>
            </a:r>
            <a:endParaRPr lang="hu-HU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vie1-1.xx.fbcdn.net/v/t39.30808-6/520823010_24100126199603875_3536054872146358670_n.jpg?stp=dst-jpg_s843x403_tt6&amp;_nc_cat=102&amp;ccb=1-7&amp;_nc_sid=aa7b47&amp;_nc_ohc=W5FdGatIcKoQ7kNvwFDx4OG&amp;_nc_oc=AdrcCPHhrb0tHjWwkLKlP7ZtYfWzrsZPA6h_qvA9gBv6dAvh1hRe8ZMZ3VnTsIRGWVELnWEC2vYEwvNz_wgBJ40C&amp;_nc_zt=23&amp;_nc_ht=scontent-vie1-1.xx&amp;_nc_gid=ZYKLbzKrWRGLrXLDE1QNkg&amp;_nc_ss=7f289&amp;oh=00_Af6Cigr-Nhkrfuy4UxhV-FfdjafDfZIwboRMpzf40PMzPQ&amp;oe=6A1E44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21656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4282" y="214290"/>
            <a:ext cx="2261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Palatinus-házak</a:t>
            </a:r>
          </a:p>
          <a:p>
            <a:r>
              <a:rPr lang="hu-HU" b="1" dirty="0" smtClean="0"/>
              <a:t>Budapest, Pozsonyi u.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15140" y="28572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1911-1912.</a:t>
            </a:r>
            <a:endParaRPr lang="hu-HU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Margit híd lábánál álló Palatinus házak - Kép-tér 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3504" cy="685800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000760" y="1571612"/>
            <a:ext cx="1951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Palatinus-ház a</a:t>
            </a:r>
          </a:p>
          <a:p>
            <a:r>
              <a:rPr lang="hu-HU" b="1" dirty="0" smtClean="0"/>
              <a:t>Margit-híd lábánál</a:t>
            </a:r>
            <a:endParaRPr lang="hu-HU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or-ház, Budapest | Családi ház | Épületek | Kitervezte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6709"/>
            <a:ext cx="5643745" cy="732470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857884" y="1285860"/>
            <a:ext cx="3076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Vidor-ház</a:t>
            </a:r>
          </a:p>
          <a:p>
            <a:r>
              <a:rPr lang="hu-HU" b="1" dirty="0" smtClean="0"/>
              <a:t>Budapest, Városligeti fasor 33.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643570" y="5500702"/>
            <a:ext cx="350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1905</a:t>
            </a:r>
            <a:endParaRPr lang="hu-HU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or-ház, Budapest | Családi ház | Épületek | Kitervezte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"/>
            <a:ext cx="5143504" cy="685800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643570" y="1571612"/>
            <a:ext cx="3058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Vidor-ház</a:t>
            </a:r>
          </a:p>
          <a:p>
            <a:r>
              <a:rPr lang="hu-HU" b="1" dirty="0" smtClean="0"/>
              <a:t>Budapest, Városligeti fasor 33.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000628" y="5786454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1905</a:t>
            </a:r>
            <a:endParaRPr lang="hu-HU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Vidor-ház, Budapest | Családi ház | Épületek | Kitervezte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9953" cy="725327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786578" y="1643050"/>
            <a:ext cx="110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Vidor-ház</a:t>
            </a:r>
          </a:p>
          <a:p>
            <a:pPr algn="ctr"/>
            <a:r>
              <a:rPr lang="hu-HU" b="1" dirty="0" smtClean="0"/>
              <a:t>(részlet)</a:t>
            </a:r>
            <a:endParaRPr lang="hu-HU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zecessziós kiállítás a Bedő-házban – Ékszerdoboz a Belvárosb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6958625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4643438" y="1285860"/>
            <a:ext cx="2345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Bedő-ház</a:t>
            </a:r>
          </a:p>
          <a:p>
            <a:r>
              <a:rPr lang="hu-HU" b="1" dirty="0" smtClean="0"/>
              <a:t>Budapest, Honvéd u.3.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143372" y="5572140"/>
            <a:ext cx="5000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1903</a:t>
            </a:r>
            <a:endParaRPr lang="hu-HU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íres épületek 39: Bedő ház- Magyar Szecesszió Háza - REM189"/>
          <p:cNvPicPr>
            <a:picLocks noChangeAspect="1" noChangeArrowheads="1"/>
          </p:cNvPicPr>
          <p:nvPr/>
        </p:nvPicPr>
        <p:blipFill>
          <a:blip r:embed="rId2" cstate="print"/>
          <a:srcRect l="16979" t="12499" r="10182"/>
          <a:stretch>
            <a:fillRect/>
          </a:stretch>
        </p:blipFill>
        <p:spPr bwMode="auto">
          <a:xfrm>
            <a:off x="0" y="1357298"/>
            <a:ext cx="9144000" cy="478634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357290" y="357166"/>
            <a:ext cx="1075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Bedő-ház</a:t>
            </a:r>
          </a:p>
          <a:p>
            <a:pPr algn="ctr"/>
            <a:r>
              <a:rPr lang="hu-HU" b="1" dirty="0" smtClean="0"/>
              <a:t>(részlet)</a:t>
            </a:r>
            <a:endParaRPr lang="hu-HU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dő-ház épületdíszei – Köztérké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53728"/>
            <a:ext cx="7072362" cy="530427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5000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A Bedő-ház épületdíszei</a:t>
            </a:r>
            <a:endParaRPr lang="hu-HU" sz="2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lve Bedo Haz - Budapest jigsaw puzzle online with 70 pie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4537"/>
            <a:ext cx="9144000" cy="6113463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Bedő-ház</a:t>
            </a:r>
          </a:p>
          <a:p>
            <a:pPr algn="ctr"/>
            <a:r>
              <a:rPr lang="hu-HU" b="1" dirty="0" smtClean="0"/>
              <a:t>(bejárat)</a:t>
            </a:r>
            <a:endParaRPr lang="hu-HU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2" name="AutoShape 4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6" name="AutoShape 8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58" name="AutoShape 10" descr="Lech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60" name="Picture 12" descr="https://www.irodalmiradio.hu/femis/muveszetek/4muveszek/l_menu/lechner/11foldtani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1277977"/>
            <a:ext cx="7072363" cy="5580022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Lechner Ödön</a:t>
            </a:r>
          </a:p>
          <a:p>
            <a:r>
              <a:rPr lang="hu-HU" dirty="0" smtClean="0"/>
              <a:t>Magyar Földtani Intézet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Lechner Ödön</a:t>
            </a:r>
          </a:p>
          <a:p>
            <a:r>
              <a:rPr lang="hu-HU" dirty="0" smtClean="0"/>
              <a:t>Magyar Földtani Intézet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14282" y="214290"/>
            <a:ext cx="5490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Lechner Ödön</a:t>
            </a:r>
          </a:p>
          <a:p>
            <a:r>
              <a:rPr lang="hu-HU" b="1" dirty="0" smtClean="0"/>
              <a:t>Magyar Állami Földtani Intézet </a:t>
            </a:r>
          </a:p>
          <a:p>
            <a:r>
              <a:rPr lang="hu-HU" b="1" dirty="0" smtClean="0"/>
              <a:t>Budapest, Stefánia u. 14.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786578" y="57148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1898-1899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udapest – Fasori szecessziós villák: Vidor, Egger, Székács, Körössy,  Schwartz 23.szám | Bagyinszki Zoltán fotográf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81793" cy="695324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643570" y="571480"/>
            <a:ext cx="30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Egger</a:t>
            </a:r>
            <a:r>
              <a:rPr lang="hu-HU" b="1" dirty="0" smtClean="0"/>
              <a:t> –villa</a:t>
            </a:r>
          </a:p>
          <a:p>
            <a:r>
              <a:rPr lang="hu-HU" b="1" dirty="0" smtClean="0"/>
              <a:t>Budapest ,Városligeti fasor 24.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000628" y="1643050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villa főhomlokzata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000628" y="4929198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1901-1902 </a:t>
            </a:r>
            <a:endParaRPr lang="hu-HU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gyujtemeny.imm.hu/files/targyak/large/20/92/vlt_361_5_1_eggervilla_svi_9323.jpg?v=151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0"/>
            <a:ext cx="4929190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1357298"/>
            <a:ext cx="42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villa lépcsőházának bejárata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571480"/>
            <a:ext cx="42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Egger-</a:t>
            </a:r>
            <a:r>
              <a:rPr lang="hu-HU" b="1" dirty="0" smtClean="0"/>
              <a:t> villa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4714884"/>
            <a:ext cx="4214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1901-1902 </a:t>
            </a:r>
            <a:endParaRPr lang="hu-HU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agyinszki.eu/galleries/bp_fasori_villak_2015/image0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501122" cy="585789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21429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Egger-villa</a:t>
            </a:r>
            <a:endParaRPr lang="hu-HU" b="1" dirty="0" smtClean="0"/>
          </a:p>
          <a:p>
            <a:pPr algn="ctr"/>
            <a:r>
              <a:rPr lang="hu-HU" b="1" dirty="0" smtClean="0"/>
              <a:t>(részlet)</a:t>
            </a:r>
            <a:endParaRPr lang="hu-HU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bagyinszki.eu/galleries/bp_fasori_villak_2015/image0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3549"/>
            <a:ext cx="9144000" cy="512445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357166"/>
            <a:ext cx="315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Egger-villa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(részlet)</a:t>
            </a:r>
            <a:endParaRPr lang="hu-HU" sz="24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asor23-2.jpg"/>
          <p:cNvPicPr>
            <a:picLocks noChangeAspect="1" noChangeArrowheads="1"/>
          </p:cNvPicPr>
          <p:nvPr/>
        </p:nvPicPr>
        <p:blipFill>
          <a:blip r:embed="rId2" cstate="print"/>
          <a:srcRect r="1785" b="11904"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428596" y="285728"/>
            <a:ext cx="31926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Schwartz-villa</a:t>
            </a:r>
          </a:p>
          <a:p>
            <a:r>
              <a:rPr lang="hu-HU" b="1" dirty="0" smtClean="0"/>
              <a:t>Budapest, </a:t>
            </a:r>
            <a:r>
              <a:rPr lang="hu-HU" sz="2000" b="1" dirty="0" smtClean="0"/>
              <a:t>Városligeti</a:t>
            </a:r>
            <a:r>
              <a:rPr lang="hu-HU" b="1" dirty="0" smtClean="0"/>
              <a:t> fasor 23.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215074" y="428604"/>
            <a:ext cx="1191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1902-1903</a:t>
            </a:r>
            <a:endParaRPr lang="hu-HU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zecessziosmagazin.com/budapestmap/07/varosligeti-fasor-23/thumbs/+g0000000+7V%C3%A1rosligeti%20f%2023%20(2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621508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714480" y="214290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785787" y="0"/>
            <a:ext cx="1571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Schwartz-villa</a:t>
            </a:r>
          </a:p>
          <a:p>
            <a:pPr algn="ctr"/>
            <a:r>
              <a:rPr lang="hu-HU" b="1" dirty="0" smtClean="0"/>
              <a:t>(részlet)</a:t>
            </a:r>
            <a:endParaRPr lang="hu-HU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zecessziosmagazin.com/budapestmap/07/varosligeti-fasor-23/thumbs/+g0000000+7V%C3%A1rosligeti%20f%2023%20(3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7682"/>
            <a:ext cx="9144000" cy="5900318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14348" y="142852"/>
            <a:ext cx="2056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/>
              <a:t>Schwartz-villa </a:t>
            </a:r>
          </a:p>
          <a:p>
            <a:pPr algn="ctr"/>
            <a:r>
              <a:rPr lang="hu-HU" b="1" dirty="0" smtClean="0"/>
              <a:t>(homlokzati részlet)</a:t>
            </a:r>
            <a:endParaRPr lang="hu-HU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zecessziosmagazin.com/budapestmap/07/varosligeti-fasor-23/thumbs/+r0000000+7V%C3%A1rosligeti%20f%2023%20(2).JPG"/>
          <p:cNvPicPr>
            <a:picLocks noChangeAspect="1" noChangeArrowheads="1"/>
          </p:cNvPicPr>
          <p:nvPr/>
        </p:nvPicPr>
        <p:blipFill>
          <a:blip r:embed="rId2" cstate="print"/>
          <a:srcRect l="10810" t="2700"/>
          <a:stretch>
            <a:fillRect/>
          </a:stretch>
        </p:blipFill>
        <p:spPr bwMode="auto">
          <a:xfrm>
            <a:off x="0" y="-142900"/>
            <a:ext cx="7000892" cy="70009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072330" y="714356"/>
            <a:ext cx="207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Schwartz-villa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072330" y="1142984"/>
            <a:ext cx="207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(lépcsőházi ablak)</a:t>
            </a:r>
            <a:endParaRPr lang="hu-HU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lgári Serfőzde bérházBudapest, Népszínház u. 22, 10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216493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286512" y="642918"/>
            <a:ext cx="285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Polgári Serfőzde Bérháza</a:t>
            </a:r>
          </a:p>
          <a:p>
            <a:r>
              <a:rPr lang="hu-HU" b="1" dirty="0" smtClean="0"/>
              <a:t>Budapest, Népszínház u.22.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86512" y="4714884"/>
            <a:ext cx="285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1906</a:t>
            </a:r>
            <a:endParaRPr lang="hu-HU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egszebb budapesti mozaikok nyomában – Hungáriától a lovagokon át a  sörkirályig - Cikkek - We love Budap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gyar Királyi Postatakarékpénztár, Budapest | Iroda | Épületek |  Kitervezte.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19250"/>
            <a:ext cx="7858125" cy="523875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42910" y="0"/>
            <a:ext cx="442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Lechner Ödön </a:t>
            </a:r>
          </a:p>
          <a:p>
            <a:r>
              <a:rPr lang="hu-HU" b="1" dirty="0" smtClean="0"/>
              <a:t>Baumgarten Sándor</a:t>
            </a:r>
          </a:p>
          <a:p>
            <a:endParaRPr lang="hu-HU" b="1" dirty="0" smtClean="0"/>
          </a:p>
          <a:p>
            <a:r>
              <a:rPr lang="hu-HU" b="1" dirty="0" smtClean="0"/>
              <a:t>Magyar Királyi Postatakarékpénztár  </a:t>
            </a:r>
          </a:p>
          <a:p>
            <a:r>
              <a:rPr lang="hu-HU" b="1" dirty="0" smtClean="0"/>
              <a:t>Budapest, Hold u.4.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643834" y="4286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1901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/>
          <a:srcRect t="3687" b="27005"/>
          <a:stretch>
            <a:fillRect/>
          </a:stretch>
        </p:blipFill>
        <p:spPr bwMode="auto">
          <a:xfrm>
            <a:off x="0" y="0"/>
            <a:ext cx="5450603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786446" y="1000108"/>
            <a:ext cx="364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Polgári Serfőzde Bérháza</a:t>
            </a:r>
          </a:p>
          <a:p>
            <a:r>
              <a:rPr lang="hu-HU" b="1" dirty="0" smtClean="0"/>
              <a:t>Budapest, Népszínház u.22.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429256" y="5214950"/>
            <a:ext cx="371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1906</a:t>
            </a:r>
            <a:endParaRPr lang="hu-HU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6/69/Komor_Marcell.jpg/250px-Komor_Marce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7629"/>
            <a:ext cx="4572000" cy="523037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142852"/>
            <a:ext cx="3516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Komor Marcell</a:t>
            </a:r>
          </a:p>
          <a:p>
            <a:r>
              <a:rPr lang="hu-HU" b="1" dirty="0" smtClean="0"/>
              <a:t>(</a:t>
            </a:r>
            <a:r>
              <a:rPr lang="hu-HU" b="1" dirty="0" err="1" smtClean="0"/>
              <a:t>Kohn</a:t>
            </a:r>
            <a:r>
              <a:rPr lang="hu-HU" b="1" dirty="0" smtClean="0"/>
              <a:t> Marcell)</a:t>
            </a:r>
          </a:p>
          <a:p>
            <a:r>
              <a:rPr lang="hu-HU" b="1" dirty="0" smtClean="0"/>
              <a:t>Pest, 1868 – </a:t>
            </a:r>
            <a:r>
              <a:rPr lang="hu-HU" b="1" dirty="0" err="1" smtClean="0"/>
              <a:t>Sopronkeresztúr</a:t>
            </a:r>
            <a:r>
              <a:rPr lang="hu-HU" b="1" dirty="0" smtClean="0"/>
              <a:t>, 1944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572000" y="928670"/>
            <a:ext cx="45720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 </a:t>
            </a:r>
            <a:r>
              <a:rPr lang="hu-HU" sz="1600" b="1" dirty="0" smtClean="0"/>
              <a:t>A nemzeti szecessziós irányzat egyik kiemelkedő</a:t>
            </a:r>
          </a:p>
          <a:p>
            <a:r>
              <a:rPr lang="hu-HU" sz="1600" b="1" dirty="0" smtClean="0"/>
              <a:t>alakja. (Lechner Ödönnel és Jakab Dezsővel együtt)</a:t>
            </a:r>
          </a:p>
          <a:p>
            <a:endParaRPr lang="hu-HU" sz="1600" b="1" dirty="0" smtClean="0"/>
          </a:p>
          <a:p>
            <a:r>
              <a:rPr lang="hu-HU" sz="1600" b="1" dirty="0" smtClean="0"/>
              <a:t> Diplomáját 1891-ben szerezte a Királyi József</a:t>
            </a:r>
          </a:p>
          <a:p>
            <a:r>
              <a:rPr lang="hu-HU" sz="1600" b="1" dirty="0" smtClean="0"/>
              <a:t>Műegyetemen. </a:t>
            </a:r>
          </a:p>
          <a:p>
            <a:r>
              <a:rPr lang="hu-HU" sz="1600" b="1" dirty="0" smtClean="0"/>
              <a:t>Először Czigler Győzőnél és </a:t>
            </a:r>
            <a:r>
              <a:rPr lang="hu-HU" sz="1600" b="1" dirty="0" err="1" smtClean="0"/>
              <a:t>Hausmann</a:t>
            </a:r>
            <a:r>
              <a:rPr lang="hu-HU" sz="1600" b="1" dirty="0" smtClean="0"/>
              <a:t> Alajosnál</a:t>
            </a:r>
          </a:p>
          <a:p>
            <a:r>
              <a:rPr lang="hu-HU" sz="1600" b="1" dirty="0" smtClean="0"/>
              <a:t>dolgozott, majd Lechner Ödönnél kapott állást.</a:t>
            </a:r>
          </a:p>
          <a:p>
            <a:r>
              <a:rPr lang="hu-HU" sz="1600" b="1" dirty="0" smtClean="0"/>
              <a:t>Jelentős munkát vállalt az Iparművészeti Múzeum </a:t>
            </a:r>
          </a:p>
          <a:p>
            <a:r>
              <a:rPr lang="hu-HU" sz="1600" b="1" dirty="0" smtClean="0"/>
              <a:t>belső terének kialakításában,és a Földtani Intézet első díjas tervének elkészítésében.</a:t>
            </a:r>
          </a:p>
          <a:p>
            <a:endParaRPr lang="hu-HU" sz="1600" b="1" dirty="0" smtClean="0"/>
          </a:p>
          <a:p>
            <a:r>
              <a:rPr lang="hu-HU" sz="1600" b="1" dirty="0" smtClean="0"/>
              <a:t> 1897-ben közös irodát nyitott Jakab Dezsővel, melyet 1923-ig működtettek.</a:t>
            </a:r>
          </a:p>
          <a:p>
            <a:r>
              <a:rPr lang="hu-HU" sz="1600" b="1" dirty="0" smtClean="0"/>
              <a:t>Társával  több pályázatot nyertek. Többek között </a:t>
            </a:r>
          </a:p>
          <a:p>
            <a:r>
              <a:rPr lang="hu-HU" sz="1600" b="1" dirty="0" smtClean="0"/>
              <a:t>lakóépületeket,szállodát,zsinagógát,kultúrpalotát,</a:t>
            </a:r>
          </a:p>
          <a:p>
            <a:r>
              <a:rPr lang="hu-HU" sz="1600" b="1" dirty="0" smtClean="0"/>
              <a:t>városházát és egyéb épületeket terveztek.</a:t>
            </a:r>
          </a:p>
          <a:p>
            <a:endParaRPr lang="hu-HU" sz="1600" b="1" dirty="0" smtClean="0"/>
          </a:p>
          <a:p>
            <a:r>
              <a:rPr lang="hu-HU" sz="1600" b="1" dirty="0" smtClean="0"/>
              <a:t> 1901-ben ő alapította a kéthetente megjelenő </a:t>
            </a:r>
          </a:p>
          <a:p>
            <a:r>
              <a:rPr lang="hu-HU" sz="1600" b="1" dirty="0" smtClean="0"/>
              <a:t>Vállalkozók Lapját,melybe rendszeresen publikált.</a:t>
            </a:r>
          </a:p>
          <a:p>
            <a:endParaRPr lang="hu-HU" sz="1600" b="1" dirty="0" smtClean="0"/>
          </a:p>
          <a:p>
            <a:r>
              <a:rPr lang="hu-HU" sz="1600" b="1" dirty="0" smtClean="0"/>
              <a:t> 1944-ben Komor Marcellt elhurcolták,és a mai </a:t>
            </a:r>
          </a:p>
          <a:p>
            <a:r>
              <a:rPr lang="hu-HU" sz="1600" b="1" dirty="0" smtClean="0"/>
              <a:t>Ausztria területén lévő </a:t>
            </a:r>
            <a:r>
              <a:rPr lang="hu-HU" sz="1600" b="1" dirty="0" err="1" smtClean="0"/>
              <a:t>Sopronkeresztúron</a:t>
            </a:r>
            <a:r>
              <a:rPr lang="hu-HU" sz="1600" b="1" dirty="0" smtClean="0"/>
              <a:t> megölték.</a:t>
            </a:r>
          </a:p>
          <a:p>
            <a:r>
              <a:rPr lang="hu-HU" sz="1600" dirty="0" smtClean="0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g_1189_copia.jpg"/>
          <p:cNvPicPr>
            <a:picLocks noChangeAspect="1" noChangeArrowheads="1"/>
          </p:cNvPicPr>
          <p:nvPr/>
        </p:nvPicPr>
        <p:blipFill>
          <a:blip r:embed="rId2" cstate="print"/>
          <a:srcRect b="6249"/>
          <a:stretch>
            <a:fillRect/>
          </a:stretch>
        </p:blipFill>
        <p:spPr bwMode="auto">
          <a:xfrm>
            <a:off x="0" y="0"/>
            <a:ext cx="5743534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786446" y="1571612"/>
            <a:ext cx="2488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Liget szanatórium</a:t>
            </a:r>
          </a:p>
          <a:p>
            <a:r>
              <a:rPr lang="hu-HU" b="1" dirty="0" smtClean="0"/>
              <a:t>Budapest, Benczúr u.47.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786446" y="4786322"/>
            <a:ext cx="335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1908-1909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857884" y="571480"/>
            <a:ext cx="159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Komor Marcell</a:t>
            </a:r>
          </a:p>
          <a:p>
            <a:r>
              <a:rPr lang="hu-HU" b="1" dirty="0" smtClean="0"/>
              <a:t>Jakab Dezső</a:t>
            </a:r>
            <a:endParaRPr lang="hu-HU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z épület bejár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8250"/>
            <a:ext cx="5429256" cy="691625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429256" y="714356"/>
            <a:ext cx="3714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Az épület homlokzati része</a:t>
            </a:r>
            <a:endParaRPr lang="hu-HU" sz="20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500826" y="3643314"/>
            <a:ext cx="1782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Korabeli fénykép</a:t>
            </a:r>
            <a:endParaRPr lang="hu-HU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RyzDJuRL+111VJlHoATQ"/>
          <p:cNvPicPr>
            <a:picLocks noChangeAspect="1" noChangeArrowheads="1"/>
          </p:cNvPicPr>
          <p:nvPr/>
        </p:nvPicPr>
        <p:blipFill>
          <a:blip r:embed="rId2" cstate="print"/>
          <a:srcRect b="9999"/>
          <a:stretch>
            <a:fillRect/>
          </a:stretch>
        </p:blipFill>
        <p:spPr bwMode="auto">
          <a:xfrm>
            <a:off x="571472" y="857208"/>
            <a:ext cx="8001056" cy="6000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udapest rejtett szépségei - az egykori Liget Szanatórium - város &amp;  közlekedé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zecessziosmagazin.com/imagemagazina/ligetszanatoriumzsolnaydiszei/1kep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6" y="1406116"/>
            <a:ext cx="9137354" cy="545188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57148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Az egykori Liget szanatórium Zsolnay díszei</a:t>
            </a:r>
            <a:endParaRPr lang="hu-HU" b="1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szecessziosmagazin.com/imagemagazina/ligetszanatoriumzsolnaydiszei/3bkepmi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613740" cy="685799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572264" y="2214554"/>
            <a:ext cx="2571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Az épület bejárati</a:t>
            </a:r>
          </a:p>
          <a:p>
            <a:pPr algn="ctr"/>
            <a:r>
              <a:rPr lang="hu-HU" sz="2000" b="1" dirty="0" smtClean="0"/>
              <a:t>része</a:t>
            </a:r>
            <a:endParaRPr lang="hu-HU" sz="2000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hotel 1975-ben"/>
          <p:cNvPicPr>
            <a:picLocks noChangeAspect="1" noChangeArrowheads="1"/>
          </p:cNvPicPr>
          <p:nvPr/>
        </p:nvPicPr>
        <p:blipFill>
          <a:blip r:embed="rId2" cstate="print"/>
          <a:srcRect b="19344"/>
          <a:stretch>
            <a:fillRect/>
          </a:stretch>
        </p:blipFill>
        <p:spPr bwMode="auto">
          <a:xfrm>
            <a:off x="0" y="574712"/>
            <a:ext cx="6786578" cy="6283288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858016" y="571480"/>
            <a:ext cx="2285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Komor Marcell</a:t>
            </a:r>
          </a:p>
          <a:p>
            <a:r>
              <a:rPr lang="hu-HU" b="1" dirty="0" smtClean="0"/>
              <a:t>Jakab Dezső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786578" y="1643050"/>
            <a:ext cx="250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Palace szálló</a:t>
            </a:r>
          </a:p>
          <a:p>
            <a:r>
              <a:rPr lang="hu-HU" b="1" dirty="0" smtClean="0"/>
              <a:t>Budapest,Rákóczi u.43.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786578" y="5572140"/>
            <a:ext cx="235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1911</a:t>
            </a:r>
            <a:endParaRPr lang="hu-HU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bagyinszki.eu/galleries/bp_pallace_hotel2015/image00003.jpg"/>
          <p:cNvPicPr>
            <a:picLocks noChangeAspect="1" noChangeArrowheads="1"/>
          </p:cNvPicPr>
          <p:nvPr/>
        </p:nvPicPr>
        <p:blipFill>
          <a:blip r:embed="rId2" cstate="print"/>
          <a:srcRect b="5806"/>
          <a:stretch>
            <a:fillRect/>
          </a:stretch>
        </p:blipFill>
        <p:spPr bwMode="auto">
          <a:xfrm>
            <a:off x="0" y="0"/>
            <a:ext cx="5057775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929322" y="500042"/>
            <a:ext cx="1594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Komor Marcell</a:t>
            </a:r>
          </a:p>
          <a:p>
            <a:r>
              <a:rPr lang="hu-HU" b="1" dirty="0" smtClean="0"/>
              <a:t>Jakab Dezső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000760" y="1714488"/>
            <a:ext cx="137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Palace szálló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072066" y="5929330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1911</a:t>
            </a:r>
            <a:endParaRPr lang="hu-H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ajta Béla: a modern Budapest előfutára | Lakáskultú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357298"/>
            <a:ext cx="3714744" cy="550070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4282" y="285728"/>
            <a:ext cx="3500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Lajta Béla</a:t>
            </a:r>
          </a:p>
          <a:p>
            <a:r>
              <a:rPr lang="hu-HU" b="1" dirty="0" smtClean="0"/>
              <a:t>(</a:t>
            </a:r>
            <a:r>
              <a:rPr lang="hu-HU" b="1" dirty="0" err="1" smtClean="0"/>
              <a:t>Leitersdorfer</a:t>
            </a:r>
            <a:r>
              <a:rPr lang="hu-HU" b="1" dirty="0" smtClean="0"/>
              <a:t> Béla)</a:t>
            </a:r>
          </a:p>
          <a:p>
            <a:r>
              <a:rPr lang="hu-HU" b="1" dirty="0" smtClean="0"/>
              <a:t>Óbuda, 1873 – Bécs, 1920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714744" y="948690"/>
            <a:ext cx="55996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</a:t>
            </a:r>
            <a:r>
              <a:rPr lang="hu-HU" b="1" dirty="0" smtClean="0"/>
              <a:t>Tanulmányait a Magyar Királyi József Műegyetemen </a:t>
            </a:r>
          </a:p>
          <a:p>
            <a:r>
              <a:rPr lang="hu-HU" b="1" dirty="0" smtClean="0"/>
              <a:t>végezte, ahol 1896-ban szerzett építészmérnöki diplomát.</a:t>
            </a:r>
          </a:p>
          <a:p>
            <a:endParaRPr lang="hu-HU" b="1" dirty="0" smtClean="0"/>
          </a:p>
          <a:p>
            <a:r>
              <a:rPr lang="hu-HU" b="1" dirty="0" smtClean="0"/>
              <a:t> Rövid ideig Hauszmann Alajosnál dolgozott,majd álla-</a:t>
            </a:r>
          </a:p>
          <a:p>
            <a:r>
              <a:rPr lang="hu-HU" b="1" dirty="0" smtClean="0"/>
              <a:t>mi ösztöndíjjal másfél évet Olaszországban töltött.</a:t>
            </a:r>
          </a:p>
          <a:p>
            <a:r>
              <a:rPr lang="hu-HU" b="1" dirty="0" smtClean="0"/>
              <a:t>Ezután Berlinben,majd Londonban dolgozott. 1899-ben</a:t>
            </a:r>
          </a:p>
          <a:p>
            <a:r>
              <a:rPr lang="hu-HU" b="1" dirty="0" smtClean="0"/>
              <a:t>tért vissza Magyarországra.</a:t>
            </a:r>
          </a:p>
          <a:p>
            <a:endParaRPr lang="hu-HU" b="1" dirty="0" smtClean="0"/>
          </a:p>
          <a:p>
            <a:r>
              <a:rPr lang="hu-HU" b="1" dirty="0" smtClean="0"/>
              <a:t> Korai művei szecessziós, illetve népies stílusúak, a </a:t>
            </a:r>
          </a:p>
          <a:p>
            <a:r>
              <a:rPr lang="hu-HU" b="1" dirty="0" smtClean="0"/>
              <a:t>későbbiek az art </a:t>
            </a:r>
            <a:r>
              <a:rPr lang="hu-HU" b="1" dirty="0" err="1" smtClean="0"/>
              <a:t>deco</a:t>
            </a:r>
            <a:r>
              <a:rPr lang="hu-HU" b="1" dirty="0" smtClean="0"/>
              <a:t> stílus jellemzőit viselik magukon.</a:t>
            </a:r>
          </a:p>
          <a:p>
            <a:endParaRPr lang="hu-HU" b="1" dirty="0" smtClean="0"/>
          </a:p>
          <a:p>
            <a:r>
              <a:rPr lang="hu-HU" b="1" dirty="0" smtClean="0"/>
              <a:t> Egy magyar építészeti stílus megteremtésén fáradozott,</a:t>
            </a:r>
          </a:p>
          <a:p>
            <a:r>
              <a:rPr lang="hu-HU" b="1" dirty="0" smtClean="0"/>
              <a:t>ezért kitartóan kutatta a népi kultúrát, előszeretettel</a:t>
            </a:r>
          </a:p>
          <a:p>
            <a:r>
              <a:rPr lang="hu-HU" b="1" dirty="0" smtClean="0"/>
              <a:t>alkalmazta az erdélyi fafaragások és hímzések </a:t>
            </a:r>
            <a:r>
              <a:rPr lang="hu-HU" b="1" dirty="0" err="1" smtClean="0"/>
              <a:t>formavilá</a:t>
            </a:r>
            <a:r>
              <a:rPr lang="hu-HU" b="1" dirty="0" smtClean="0"/>
              <a:t> -</a:t>
            </a:r>
          </a:p>
          <a:p>
            <a:r>
              <a:rPr lang="hu-HU" b="1" dirty="0" smtClean="0"/>
              <a:t>gát.  </a:t>
            </a:r>
          </a:p>
          <a:p>
            <a:endParaRPr lang="hu-HU" b="1" dirty="0" smtClean="0"/>
          </a:p>
          <a:p>
            <a:r>
              <a:rPr lang="hu-HU" b="1" dirty="0" smtClean="0"/>
              <a:t> Kezdetben üzleteket,üzletportálokat, majd családi villákat, intézmények épületeit, síremlékeket tervezett.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bagyinszki.eu/galleries/bp_pallace_hotel2015/image00003.jpg"/>
          <p:cNvPicPr>
            <a:picLocks noChangeAspect="1" noChangeArrowheads="1"/>
          </p:cNvPicPr>
          <p:nvPr/>
        </p:nvPicPr>
        <p:blipFill>
          <a:blip r:embed="rId2" cstate="print"/>
          <a:srcRect l="59322" t="28038" b="22580"/>
          <a:stretch>
            <a:fillRect/>
          </a:stretch>
        </p:blipFill>
        <p:spPr bwMode="auto">
          <a:xfrm>
            <a:off x="0" y="0"/>
            <a:ext cx="6357510" cy="6858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7072330" y="1714488"/>
            <a:ext cx="1379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Palace szálló</a:t>
            </a:r>
            <a:endParaRPr lang="hu-HU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s://bagyinszki.eu/galleries/bp_pallace_hotel2015/image0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0"/>
            <a:ext cx="53578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Movenpick ForgacsZsuzsi 20250516-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Movenpick ForgacsZsuzsi 20250516-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7453"/>
            <a:ext cx="9144000" cy="59505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s://welovebudapest.com/i/ef/csengery76-szecesszios-haz-021521-szabo-gabor-011.exact198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143894" cy="542926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00034" y="500042"/>
            <a:ext cx="2593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Bérpalota</a:t>
            </a:r>
          </a:p>
          <a:p>
            <a:r>
              <a:rPr lang="hu-HU" b="1" dirty="0" smtClean="0"/>
              <a:t>Budapest, </a:t>
            </a:r>
            <a:r>
              <a:rPr lang="hu-HU" b="1" dirty="0" err="1" smtClean="0"/>
              <a:t>Csengery</a:t>
            </a:r>
            <a:r>
              <a:rPr lang="hu-HU" b="1" dirty="0" smtClean="0"/>
              <a:t> u.76.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357686" y="42860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1900</a:t>
            </a:r>
            <a:endParaRPr lang="hu-HU" b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s://welovebudapest.com/i/5a/csengery76-szecesszios-haz-021521-szabo-gabor-017.exact1980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sengery76-szecesszios-haz-021521-szabo-gabor-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9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sengery76-szecesszios-haz-021521-szabo-gabor-004"/>
          <p:cNvPicPr>
            <a:picLocks noChangeAspect="1" noChangeArrowheads="1"/>
          </p:cNvPicPr>
          <p:nvPr/>
        </p:nvPicPr>
        <p:blipFill>
          <a:blip r:embed="rId2" cstate="print"/>
          <a:srcRect l="25088" b="88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14285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Spiegel Frigyes</a:t>
            </a:r>
          </a:p>
          <a:p>
            <a:pPr algn="ctr"/>
            <a:r>
              <a:rPr lang="hu-HU" sz="2000" b="1" dirty="0" smtClean="0"/>
              <a:t>Pest,1866- Budapest,1933</a:t>
            </a:r>
            <a:r>
              <a:rPr lang="hu-HU" sz="2400" b="1" dirty="0" smtClean="0"/>
              <a:t>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1142984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  Apja Spiegel Móric magántisztviselő, anyja </a:t>
            </a:r>
            <a:r>
              <a:rPr lang="hu-HU" dirty="0" err="1" smtClean="0"/>
              <a:t>Hirschl</a:t>
            </a:r>
            <a:r>
              <a:rPr lang="hu-HU" dirty="0" smtClean="0"/>
              <a:t> Paulina, felesége Neumann Jolán a világhírű matematikus-fizikus Neumann János nagynénje. </a:t>
            </a:r>
          </a:p>
          <a:p>
            <a:endParaRPr lang="hu-HU" dirty="0" smtClean="0"/>
          </a:p>
          <a:p>
            <a:r>
              <a:rPr lang="hu-HU" dirty="0" smtClean="0"/>
              <a:t>  1887-ben szerzett építészmérnöki diplomát a Magyar Királyi József Műegyetemen. Ezt követően Freund Vilmosnál kezdett dolgozni.</a:t>
            </a:r>
          </a:p>
          <a:p>
            <a:r>
              <a:rPr lang="hu-HU" dirty="0" smtClean="0"/>
              <a:t> -  Részt vett a budapesti Kozma utcai izraelita temető halottasházának tervezésében.</a:t>
            </a:r>
          </a:p>
          <a:p>
            <a:r>
              <a:rPr lang="hu-HU" dirty="0" smtClean="0"/>
              <a:t> -  Iparművészeti tervezéssel ( bútor) is foglalkozott.</a:t>
            </a:r>
          </a:p>
          <a:p>
            <a:r>
              <a:rPr lang="hu-HU" dirty="0" smtClean="0"/>
              <a:t>1885-ben </a:t>
            </a:r>
            <a:r>
              <a:rPr lang="hu-HU" dirty="0" err="1" smtClean="0"/>
              <a:t>Weinréb</a:t>
            </a:r>
            <a:r>
              <a:rPr lang="hu-HU" dirty="0" smtClean="0"/>
              <a:t> Fülöppel nyitott építészeti irodát, akivel számos bérházat terveztek együtt.</a:t>
            </a:r>
          </a:p>
          <a:p>
            <a:r>
              <a:rPr lang="hu-HU" dirty="0" smtClean="0"/>
              <a:t> -  Spiegel </a:t>
            </a:r>
            <a:r>
              <a:rPr lang="hu-HU" dirty="0" err="1" smtClean="0"/>
              <a:t>Maison</a:t>
            </a:r>
            <a:r>
              <a:rPr lang="hu-HU" dirty="0" smtClean="0"/>
              <a:t> </a:t>
            </a:r>
            <a:r>
              <a:rPr lang="hu-HU" dirty="0" err="1" smtClean="0"/>
              <a:t>Moderne</a:t>
            </a:r>
            <a:r>
              <a:rPr lang="hu-HU" dirty="0" smtClean="0"/>
              <a:t> néven bútorszalont nyitott az egykori Király Bazárban. Bútor-</a:t>
            </a:r>
          </a:p>
          <a:p>
            <a:r>
              <a:rPr lang="hu-HU" dirty="0" smtClean="0"/>
              <a:t>terveit nemzetközi szinten is elismerték. </a:t>
            </a:r>
          </a:p>
          <a:p>
            <a:r>
              <a:rPr lang="hu-HU" dirty="0" smtClean="0"/>
              <a:t> -  1902-ben a Magyar Építőművészek Szövetsége egyik alapító tagja, 1914-1917 között</a:t>
            </a:r>
          </a:p>
          <a:p>
            <a:r>
              <a:rPr lang="hu-HU" dirty="0" smtClean="0"/>
              <a:t>elnöke.</a:t>
            </a:r>
          </a:p>
          <a:p>
            <a:r>
              <a:rPr lang="hu-HU" dirty="0" smtClean="0"/>
              <a:t> -  1912-ben nyitotta meg a Dáma asszonyi ékességek boltját. (exkluzív ékszerek,</a:t>
            </a:r>
            <a:r>
              <a:rPr lang="hu-HU" dirty="0" err="1" smtClean="0"/>
              <a:t>kiegészí</a:t>
            </a:r>
            <a:r>
              <a:rPr lang="hu-HU" dirty="0" smtClean="0"/>
              <a:t> -</a:t>
            </a:r>
          </a:p>
          <a:p>
            <a:r>
              <a:rPr lang="hu-HU" dirty="0" smtClean="0"/>
              <a:t>tők) </a:t>
            </a:r>
          </a:p>
          <a:p>
            <a:r>
              <a:rPr lang="hu-HU" dirty="0" smtClean="0"/>
              <a:t> -  1919-ben a Tanácsköztársaság alatt az Országos Lakásépítési Tanács tagja,emiatt később</a:t>
            </a:r>
          </a:p>
          <a:p>
            <a:r>
              <a:rPr lang="hu-HU" dirty="0" smtClean="0"/>
              <a:t>emigrálni kényszerül. 1923-ban térhet vissza Budapestre. Élete utolsó 10 évében 1933-ig a</a:t>
            </a:r>
          </a:p>
          <a:p>
            <a:r>
              <a:rPr lang="hu-HU" dirty="0" smtClean="0"/>
              <a:t>fővárosban élt és alkotott. Ekkor már a letisztultabb  Art </a:t>
            </a:r>
            <a:r>
              <a:rPr lang="hu-HU" dirty="0" err="1" smtClean="0"/>
              <a:t>deco</a:t>
            </a:r>
            <a:r>
              <a:rPr lang="hu-HU" dirty="0" smtClean="0"/>
              <a:t> stílus felé fordult. Ebben benne volt a megváltozott gazdasági helyzethez való alkalmazkodás is. </a:t>
            </a:r>
          </a:p>
          <a:p>
            <a:r>
              <a:rPr lang="hu-HU" dirty="0" smtClean="0"/>
              <a:t>  Ez utóbbi időszakban Kovács Endrével társulva modern villák tervezésébe kezdett.</a:t>
            </a:r>
          </a:p>
          <a:p>
            <a:r>
              <a:rPr lang="hu-HU" dirty="0" smtClean="0"/>
              <a:t>1933 .február. 26-án halt meg.</a:t>
            </a:r>
          </a:p>
          <a:p>
            <a:r>
              <a:rPr lang="hu-HU" dirty="0" smtClean="0"/>
              <a:t> </a:t>
            </a:r>
          </a:p>
          <a:p>
            <a:r>
              <a:rPr lang="hu-HU" dirty="0" smtClean="0"/>
              <a:t> </a:t>
            </a:r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AutoShape 10" descr="Fővárosi Szabó Ervin Könyvtá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9228" name="Picture 12" descr="Fővárosi Szabó Ervin Könyvtá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6552"/>
            <a:ext cx="9144064" cy="5711448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571472" y="214290"/>
            <a:ext cx="17716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Lindenbaum-ház</a:t>
            </a:r>
            <a:endParaRPr lang="hu-HU" b="1" dirty="0" smtClean="0"/>
          </a:p>
          <a:p>
            <a:r>
              <a:rPr lang="hu-HU" b="1" dirty="0" smtClean="0"/>
              <a:t>Budapest</a:t>
            </a:r>
          </a:p>
          <a:p>
            <a:r>
              <a:rPr lang="hu-HU" b="1" dirty="0" smtClean="0"/>
              <a:t>Izabella u.94.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858016" y="35716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1896-1897</a:t>
            </a:r>
            <a:endParaRPr lang="hu-H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egykor.hu/sites/default/files/styles/wide/public/images/2010/budapest-dreher-palota-1898.jpg?itok=Kvo-z7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572131" cy="685800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5572132" y="714356"/>
            <a:ext cx="357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Dreher-palota</a:t>
            </a:r>
          </a:p>
          <a:p>
            <a:pPr algn="ctr"/>
            <a:r>
              <a:rPr lang="hu-HU" b="1" dirty="0" smtClean="0"/>
              <a:t>Budapest, Kossuth L. u. 4.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5572131" y="4286256"/>
            <a:ext cx="35718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 A földszinti üzletsoron található</a:t>
            </a:r>
          </a:p>
          <a:p>
            <a:r>
              <a:rPr lang="hu-HU" b="1" dirty="0" smtClean="0"/>
              <a:t>Bárd Ferenc és Mór zeneműboltja,</a:t>
            </a:r>
          </a:p>
          <a:p>
            <a:r>
              <a:rPr lang="hu-HU" b="1" dirty="0" smtClean="0"/>
              <a:t>melynek belső tere Lajta Béla</a:t>
            </a:r>
          </a:p>
          <a:p>
            <a:r>
              <a:rPr lang="hu-HU" b="1" dirty="0" smtClean="0"/>
              <a:t>első önálló munkája 1900-ban. </a:t>
            </a:r>
          </a:p>
          <a:p>
            <a:pPr algn="just"/>
            <a:r>
              <a:rPr lang="hu-HU" b="1" dirty="0" smtClean="0"/>
              <a:t>                           </a:t>
            </a:r>
          </a:p>
          <a:p>
            <a:r>
              <a:rPr lang="hu-HU" b="1" dirty="0" smtClean="0"/>
              <a:t> 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blogger.googleusercontent.com/img/b/R29vZ2xl/AVvXsEhSWhHCPihP2cTlW_LKVt-cnEXYN4JIbQ7Blr1tMkzP9yf2KkIsB9JCGdql413dZjUXNwj4g-9zzeNiWjqVbO8Ostgvkk7uqoLD7AHVSGODXPAWxlYO7RaP7vbN-x65LEb8lVss_EFskgc/s400/lindenbaumreszl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4381"/>
            <a:ext cx="9144000" cy="6103619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Lindenbaum-ház</a:t>
            </a:r>
            <a:endParaRPr lang="hu-HU" b="1" dirty="0" smtClean="0"/>
          </a:p>
          <a:p>
            <a:pPr algn="ctr"/>
            <a:r>
              <a:rPr lang="hu-HU" b="1" dirty="0" smtClean="0"/>
              <a:t>(részlet)</a:t>
            </a:r>
          </a:p>
          <a:p>
            <a:endParaRPr lang="hu-HU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blogger.googleusercontent.com/img/b/R29vZ2xl/AVvXsEhpklsXlPRQ7aAjJ1wAz0aPaoU2CQr3UXPQCMcNvbW1JcBOQanL92gWXZVxzNMUsB0RNoki0yW8Y8_H2U9vpaKSM7sGWO2TvmcxXfFSiwtjGhZI1pYJlv6C7qWqB39EyuvQaHn_xE3O98w/s400/lindenbaumreszlet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" y="1714488"/>
            <a:ext cx="9144022" cy="5143512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50004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/>
              <a:t>Lindenbaum-ház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(részlet)</a:t>
            </a:r>
            <a:endParaRPr lang="hu-HU" sz="2400" b="1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olgárpukkasztás, giccs vagy szépség? – Budapest első szecessziós épülete -  Cikkek - We love Budap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583" y="0"/>
            <a:ext cx="91795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drassyut101-schanzervilla-1910kor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642910" y="214290"/>
            <a:ext cx="270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Schanzer-</a:t>
            </a:r>
            <a:r>
              <a:rPr lang="hu-HU" b="1" dirty="0" smtClean="0"/>
              <a:t> villa</a:t>
            </a:r>
          </a:p>
          <a:p>
            <a:r>
              <a:rPr lang="hu-HU" b="1" dirty="0" smtClean="0"/>
              <a:t>Budapest, Andrássy u.101.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86578" y="35716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1908</a:t>
            </a:r>
            <a:endParaRPr lang="hu-HU" b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drassyut101-20200521-m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36"/>
            <a:ext cx="9144000" cy="557216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357158" y="142852"/>
            <a:ext cx="168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/>
              <a:t>Schanzer-</a:t>
            </a:r>
            <a:r>
              <a:rPr lang="hu-HU" b="1" dirty="0" smtClean="0"/>
              <a:t> villa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7158" y="500042"/>
            <a:ext cx="3483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Ma a Magyar Művészeti Akadémia</a:t>
            </a:r>
          </a:p>
          <a:p>
            <a:r>
              <a:rPr lang="hu-HU" b="1" dirty="0" smtClean="0"/>
              <a:t>Elnökségi Székháza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331724" y="285728"/>
            <a:ext cx="2222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/>
              <a:t>Helyreállításának éve</a:t>
            </a:r>
          </a:p>
          <a:p>
            <a:pPr algn="ctr"/>
            <a:r>
              <a:rPr lang="hu-HU" b="1" dirty="0" smtClean="0"/>
              <a:t>2016-2018</a:t>
            </a:r>
            <a:endParaRPr lang="hu-HU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szecessziosmagazin.com/imagemagazin6/spiegelfrigyesulloiut21/spiegelulloiut21min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5715016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4282" y="0"/>
            <a:ext cx="2146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/>
          </a:p>
          <a:p>
            <a:r>
              <a:rPr lang="hu-HU" dirty="0" smtClean="0"/>
              <a:t> </a:t>
            </a:r>
            <a:r>
              <a:rPr lang="hu-HU" b="1" dirty="0" smtClean="0"/>
              <a:t>Lakóház</a:t>
            </a:r>
          </a:p>
          <a:p>
            <a:pPr algn="ctr"/>
            <a:r>
              <a:rPr lang="hu-HU" b="1" dirty="0" smtClean="0"/>
              <a:t>Budapest,Üllői u.21.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857620" y="642918"/>
            <a:ext cx="65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1898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6786578" y="285728"/>
            <a:ext cx="158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Spiegel Frigyes</a:t>
            </a:r>
          </a:p>
          <a:p>
            <a:r>
              <a:rPr lang="hu-HU" b="1" dirty="0" err="1" smtClean="0"/>
              <a:t>Weinréb</a:t>
            </a:r>
            <a:r>
              <a:rPr lang="hu-HU" b="1" dirty="0" smtClean="0"/>
              <a:t> Fülöp</a:t>
            </a:r>
            <a:endParaRPr lang="hu-HU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szecessziosmagazin.com/imagemagazin6/spiegelfrigyesulloiut21/02tavaszmin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737547"/>
            <a:ext cx="2928958" cy="2599272"/>
          </a:xfrm>
          <a:prstGeom prst="rect">
            <a:avLst/>
          </a:prstGeom>
          <a:noFill/>
        </p:spPr>
      </p:pic>
      <p:pic>
        <p:nvPicPr>
          <p:cNvPr id="2052" name="Picture 4" descr="https://www.szecessziosmagazin.com/imagemagazin6/spiegelfrigyesulloiut21/04nyarmini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785794"/>
            <a:ext cx="2940859" cy="2609833"/>
          </a:xfrm>
          <a:prstGeom prst="rect">
            <a:avLst/>
          </a:prstGeom>
          <a:noFill/>
        </p:spPr>
      </p:pic>
      <p:pic>
        <p:nvPicPr>
          <p:cNvPr id="2054" name="Picture 6" descr="https://www.szecessziosmagazin.com/imagemagazin6/spiegelfrigyesulloiut21/06oszmini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14819"/>
            <a:ext cx="2978437" cy="2643181"/>
          </a:xfrm>
          <a:prstGeom prst="rect">
            <a:avLst/>
          </a:prstGeom>
          <a:noFill/>
        </p:spPr>
      </p:pic>
      <p:pic>
        <p:nvPicPr>
          <p:cNvPr id="2058" name="Picture 10" descr="https://www.szecessziosmagazin.com/imagemagazin6/spiegelfrigyesulloiut21/08telmini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199836"/>
            <a:ext cx="2857520" cy="2658164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1643042" y="2857496"/>
            <a:ext cx="77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Tavasz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00034" y="214290"/>
            <a:ext cx="285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Tavasz</a:t>
            </a:r>
            <a:endParaRPr lang="hu-HU" sz="20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5857884" y="285728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Nyár</a:t>
            </a:r>
            <a:endParaRPr lang="hu-HU" sz="20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28596" y="3714752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Ősz</a:t>
            </a:r>
            <a:endParaRPr lang="hu-HU" sz="20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000760" y="3714752"/>
            <a:ext cx="278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Tél</a:t>
            </a:r>
            <a:endParaRPr lang="hu-HU" sz="20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zecessziós Magaz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ájl:Bajcsy Zsilinszky út 63 épület (5).JPG – Wikipédia"/>
          <p:cNvPicPr>
            <a:picLocks noChangeAspect="1" noChangeArrowheads="1"/>
          </p:cNvPicPr>
          <p:nvPr/>
        </p:nvPicPr>
        <p:blipFill>
          <a:blip r:embed="rId2" cstate="print"/>
          <a:srcRect b="17499"/>
          <a:stretch>
            <a:fillRect/>
          </a:stretch>
        </p:blipFill>
        <p:spPr bwMode="auto">
          <a:xfrm>
            <a:off x="0" y="1214422"/>
            <a:ext cx="9144000" cy="565789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42844" y="214290"/>
            <a:ext cx="3288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Lakóház</a:t>
            </a:r>
          </a:p>
          <a:p>
            <a:r>
              <a:rPr lang="hu-HU" b="1" dirty="0" smtClean="0"/>
              <a:t>Budapest, Bajcsy-Zsilinszky u.63.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715140" y="285728"/>
            <a:ext cx="158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Spiegel Frigyes</a:t>
            </a:r>
          </a:p>
          <a:p>
            <a:r>
              <a:rPr lang="hu-HU" b="1" dirty="0" err="1" smtClean="0"/>
              <a:t>Weinréb</a:t>
            </a:r>
            <a:r>
              <a:rPr lang="hu-HU" b="1" dirty="0" smtClean="0"/>
              <a:t> Fülöp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86248" y="7143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1897</a:t>
            </a:r>
            <a:endParaRPr lang="hu-HU" b="1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Aki tojással és túróval kevert festékkel színezte a legdíszesebb  homlokzatát – 155 éve született Spiegel Frigyes építés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1"/>
            <a:ext cx="9144000" cy="592933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214282" y="0"/>
            <a:ext cx="3235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Lakóház</a:t>
            </a:r>
          </a:p>
          <a:p>
            <a:r>
              <a:rPr lang="hu-HU" b="1" dirty="0" smtClean="0"/>
              <a:t>Budapest,Bajcsy-Zsilinszky u.63.</a:t>
            </a:r>
          </a:p>
          <a:p>
            <a:r>
              <a:rPr lang="hu-HU" b="1" dirty="0" smtClean="0"/>
              <a:t>( részlet) 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072330" y="214290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1897</a:t>
            </a:r>
            <a:endParaRPr lang="hu-H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Nem érhető el leírás a fényképhe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3419"/>
            <a:ext cx="7858148" cy="602458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0" y="214290"/>
            <a:ext cx="7858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Dreher-palota</a:t>
            </a:r>
          </a:p>
          <a:p>
            <a:pPr algn="ctr"/>
            <a:r>
              <a:rPr lang="hu-HU" b="1" dirty="0" smtClean="0"/>
              <a:t>Belső tér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72330" y="28572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1900.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Fájl:Bajcsy Zsilinszky út 63 épület (1).JPG"/>
          <p:cNvPicPr>
            <a:picLocks noChangeAspect="1" noChangeArrowheads="1"/>
          </p:cNvPicPr>
          <p:nvPr/>
        </p:nvPicPr>
        <p:blipFill>
          <a:blip r:embed="rId2" cstate="print"/>
          <a:srcRect b="8654"/>
          <a:stretch>
            <a:fillRect/>
          </a:stretch>
        </p:blipFill>
        <p:spPr bwMode="auto">
          <a:xfrm>
            <a:off x="1428728" y="0"/>
            <a:ext cx="642942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ile:Bajcsy-Zsilinszky út 63, bal felső, 2020 Terézvá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7"/>
            <a:ext cx="5429256" cy="6861477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643570" y="928670"/>
            <a:ext cx="3235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Lakóház</a:t>
            </a:r>
          </a:p>
          <a:p>
            <a:r>
              <a:rPr lang="hu-HU" b="1" dirty="0" smtClean="0"/>
              <a:t>Budapest,Bajcsy-Zsilinszky u.63.</a:t>
            </a:r>
          </a:p>
          <a:p>
            <a:r>
              <a:rPr lang="hu-HU" b="1" dirty="0" smtClean="0"/>
              <a:t>(részlet)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500694" y="5929330"/>
            <a:ext cx="364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1897</a:t>
            </a:r>
            <a:endParaRPr lang="hu-H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4000" cy="5786454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0" y="35716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Dreher-palota</a:t>
            </a:r>
          </a:p>
          <a:p>
            <a:pPr algn="ctr"/>
            <a:r>
              <a:rPr lang="hu-HU" b="1" dirty="0" smtClean="0"/>
              <a:t>Belső tér,mai állapot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1413</TotalTime>
  <Words>1087</Words>
  <Application>Microsoft Office PowerPoint</Application>
  <PresentationFormat>Diavetítés a képernyőre (4:3 oldalarány)</PresentationFormat>
  <Paragraphs>289</Paragraphs>
  <Slides>81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81</vt:i4>
      </vt:variant>
    </vt:vector>
  </HeadingPairs>
  <TitlesOfParts>
    <vt:vector size="82" baseType="lpstr">
      <vt:lpstr>Office-téma</vt:lpstr>
      <vt:lpstr>A szecessziós Budapest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PS-2310-ACER</dc:creator>
  <cp:lastModifiedBy>PS-2310-ACER</cp:lastModifiedBy>
  <cp:revision>482</cp:revision>
  <dcterms:created xsi:type="dcterms:W3CDTF">2026-04-29T07:02:03Z</dcterms:created>
  <dcterms:modified xsi:type="dcterms:W3CDTF">2026-06-24T07:36:37Z</dcterms:modified>
</cp:coreProperties>
</file>