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3" r:id="rId3"/>
    <p:sldId id="264" r:id="rId4"/>
    <p:sldId id="412" r:id="rId5"/>
    <p:sldId id="395" r:id="rId6"/>
    <p:sldId id="455" r:id="rId7"/>
    <p:sldId id="345" r:id="rId8"/>
    <p:sldId id="385" r:id="rId9"/>
    <p:sldId id="403" r:id="rId10"/>
    <p:sldId id="414" r:id="rId11"/>
    <p:sldId id="398" r:id="rId12"/>
    <p:sldId id="471" r:id="rId13"/>
    <p:sldId id="399" r:id="rId14"/>
    <p:sldId id="465" r:id="rId15"/>
    <p:sldId id="310" r:id="rId16"/>
    <p:sldId id="311" r:id="rId17"/>
    <p:sldId id="357" r:id="rId18"/>
    <p:sldId id="418" r:id="rId19"/>
    <p:sldId id="420" r:id="rId20"/>
    <p:sldId id="422" r:id="rId21"/>
    <p:sldId id="424" r:id="rId22"/>
    <p:sldId id="426" r:id="rId23"/>
    <p:sldId id="468" r:id="rId24"/>
    <p:sldId id="428" r:id="rId25"/>
    <p:sldId id="430" r:id="rId26"/>
    <p:sldId id="432" r:id="rId27"/>
    <p:sldId id="434" r:id="rId28"/>
    <p:sldId id="438" r:id="rId29"/>
    <p:sldId id="436" r:id="rId30"/>
    <p:sldId id="442" r:id="rId31"/>
    <p:sldId id="443" r:id="rId32"/>
    <p:sldId id="444" r:id="rId33"/>
    <p:sldId id="446" r:id="rId34"/>
    <p:sldId id="448" r:id="rId35"/>
    <p:sldId id="450" r:id="rId36"/>
    <p:sldId id="452" r:id="rId37"/>
    <p:sldId id="351" r:id="rId38"/>
    <p:sldId id="408" r:id="rId39"/>
    <p:sldId id="276" r:id="rId40"/>
    <p:sldId id="406" r:id="rId41"/>
    <p:sldId id="401" r:id="rId42"/>
    <p:sldId id="459" r:id="rId43"/>
    <p:sldId id="457" r:id="rId44"/>
    <p:sldId id="386" r:id="rId45"/>
    <p:sldId id="281" r:id="rId46"/>
    <p:sldId id="324" r:id="rId47"/>
    <p:sldId id="325" r:id="rId48"/>
    <p:sldId id="38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49" d="100"/>
          <a:sy n="49" d="100"/>
        </p:scale>
        <p:origin x="-73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098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276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867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643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43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559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7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672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82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44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22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9F29-0B1A-45E7-97CD-0B6E3C14A8EE}" type="datetimeFigureOut">
              <a:rPr lang="hu-HU" smtClean="0"/>
              <a:t>2026. 06. 07.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D512-69B9-41BA-9A2B-AB134B7120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2629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CD6063F-0871-4DB4-9F39-3CDF81DDA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7781" y="955545"/>
            <a:ext cx="4764946" cy="1653432"/>
          </a:xfrm>
        </p:spPr>
        <p:txBody>
          <a:bodyPr>
            <a:normAutofit fontScale="90000"/>
          </a:bodyPr>
          <a:lstStyle/>
          <a:p>
            <a:r>
              <a:rPr lang="hu-HU" b="1" i="1" dirty="0">
                <a:latin typeface="Georgia" panose="02040502050405020303" pitchFamily="18" charset="0"/>
              </a:rPr>
              <a:t>Róth Miksa</a:t>
            </a:r>
            <a:br>
              <a:rPr lang="hu-HU" b="1" i="1" dirty="0">
                <a:latin typeface="Georgia" panose="02040502050405020303" pitchFamily="18" charset="0"/>
              </a:rPr>
            </a:br>
            <a:r>
              <a:rPr lang="hu-HU" sz="3100" i="1" dirty="0">
                <a:latin typeface="Georgia" panose="02040502050405020303" pitchFamily="18" charset="0"/>
              </a:rPr>
              <a:t>1865-1944</a:t>
            </a:r>
            <a:r>
              <a:rPr lang="hu-HU" b="1" i="1" dirty="0">
                <a:latin typeface="Georgia" panose="02040502050405020303" pitchFamily="18" charset="0"/>
              </a:rPr>
              <a:t> 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F6F1E755-CB0C-4C4E-ACDD-03BE1E2ED2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5552" y="100668"/>
            <a:ext cx="2910980" cy="6526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205E2454-F275-4D20-8741-21694FC571C3}"/>
              </a:ext>
            </a:extLst>
          </p:cNvPr>
          <p:cNvSpPr txBox="1"/>
          <p:nvPr/>
        </p:nvSpPr>
        <p:spPr>
          <a:xfrm>
            <a:off x="7204319" y="5692190"/>
            <a:ext cx="151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Napkelte </a:t>
            </a:r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1898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(mozaik)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C921801-FF9D-47A4-80BC-7A92755EF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28" y="230696"/>
            <a:ext cx="3834743" cy="5732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8EBDAD8-4F59-4F79-9AB2-7079A1AD6A33}"/>
              </a:ext>
            </a:extLst>
          </p:cNvPr>
          <p:cNvSpPr txBox="1"/>
          <p:nvPr/>
        </p:nvSpPr>
        <p:spPr>
          <a:xfrm>
            <a:off x="1627464" y="6257972"/>
            <a:ext cx="114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1904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696E93B9-B0FF-4AF3-988C-B49830A783B6}"/>
              </a:ext>
            </a:extLst>
          </p:cNvPr>
          <p:cNvSpPr/>
          <p:nvPr/>
        </p:nvSpPr>
        <p:spPr>
          <a:xfrm>
            <a:off x="4194497" y="3244334"/>
            <a:ext cx="4528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"A szín az emberi lélek egyik legnagyobb gyönyörűsége.„</a:t>
            </a: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96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Pannonhalmi Főapátság Szent István-kápolnájának egyik festett üvegablakán Vajk megkeresztelkedése látható. Benczúr Gyula azonos című festménye alapján Róth Miksa készítette a kápolna XIX. századi átépítésekor. Fotó: Jászai Csaba / MTI">
            <a:extLst>
              <a:ext uri="{FF2B5EF4-FFF2-40B4-BE49-F238E27FC236}">
                <a16:creationId xmlns:a16="http://schemas.microsoft.com/office/drawing/2014/main" xmlns="" id="{14322A94-9B01-4208-9D50-110F01D6A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5258" y="0"/>
            <a:ext cx="3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1BCC67BB-7D58-4760-8159-BC6121DB70C6}"/>
              </a:ext>
            </a:extLst>
          </p:cNvPr>
          <p:cNvSpPr/>
          <p:nvPr/>
        </p:nvSpPr>
        <p:spPr>
          <a:xfrm>
            <a:off x="4949504" y="477096"/>
            <a:ext cx="3826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solidFill>
                  <a:srgbClr val="DBDBDB"/>
                </a:solidFill>
                <a:latin typeface="Georgia" panose="02040502050405020303" pitchFamily="18" charset="0"/>
              </a:rPr>
              <a:t>Vajk megkeresztelkedése</a:t>
            </a:r>
          </a:p>
          <a:p>
            <a:pPr algn="ctr"/>
            <a:r>
              <a:rPr lang="hu-HU" dirty="0">
                <a:solidFill>
                  <a:srgbClr val="DBDBDB"/>
                </a:solidFill>
                <a:latin typeface="Georgia" panose="02040502050405020303" pitchFamily="18" charset="0"/>
              </a:rPr>
              <a:t>Benczúr Gyula azonos című festménye </a:t>
            </a:r>
          </a:p>
          <a:p>
            <a:pPr algn="ctr"/>
            <a:r>
              <a:rPr lang="hu-HU" dirty="0">
                <a:solidFill>
                  <a:srgbClr val="DBDBDB"/>
                </a:solidFill>
                <a:latin typeface="Georgia" panose="02040502050405020303" pitchFamily="18" charset="0"/>
              </a:rPr>
              <a:t>alapján</a:t>
            </a:r>
          </a:p>
          <a:p>
            <a:pPr algn="ctr"/>
            <a:endParaRPr lang="hu-HU" dirty="0">
              <a:solidFill>
                <a:srgbClr val="DBDBDB"/>
              </a:solidFill>
              <a:latin typeface="Georgia" panose="02040502050405020303" pitchFamily="18" charset="0"/>
            </a:endParaRPr>
          </a:p>
          <a:p>
            <a:pPr algn="ctr"/>
            <a:r>
              <a:rPr lang="hu-HU" dirty="0" err="1">
                <a:solidFill>
                  <a:srgbClr val="DBDBDB"/>
                </a:solidFill>
                <a:latin typeface="Georgia" panose="02040502050405020303" pitchFamily="18" charset="0"/>
              </a:rPr>
              <a:t>Pannonhalmi</a:t>
            </a:r>
            <a:r>
              <a:rPr lang="hu-HU" dirty="0">
                <a:solidFill>
                  <a:srgbClr val="DBDBDB"/>
                </a:solidFill>
                <a:latin typeface="Georgia" panose="02040502050405020303" pitchFamily="18" charset="0"/>
              </a:rPr>
              <a:t> Főapátság </a:t>
            </a:r>
          </a:p>
          <a:p>
            <a:pPr algn="ctr"/>
            <a:r>
              <a:rPr lang="hu-HU" dirty="0">
                <a:solidFill>
                  <a:srgbClr val="DBDBDB"/>
                </a:solidFill>
                <a:latin typeface="Georgia" panose="02040502050405020303" pitchFamily="18" charset="0"/>
              </a:rPr>
              <a:t>Szent István-kápolnája</a:t>
            </a:r>
          </a:p>
          <a:p>
            <a:pPr algn="ctr"/>
            <a:r>
              <a:rPr lang="hu-HU" dirty="0">
                <a:solidFill>
                  <a:srgbClr val="DBDBDB"/>
                </a:solidFill>
                <a:latin typeface="Georgia" panose="02040502050405020303" pitchFamily="18" charset="0"/>
              </a:rPr>
              <a:t>1899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https://upload.wikimedia.org/wikipedia/commons/a/a2/Benczur-vajk.jpg">
            <a:extLst>
              <a:ext uri="{FF2B5EF4-FFF2-40B4-BE49-F238E27FC236}">
                <a16:creationId xmlns:a16="http://schemas.microsoft.com/office/drawing/2014/main" xmlns="" id="{AE64A68B-D401-497F-BF36-B4CB1112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6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7A8E47D2-BE1E-482E-B7D2-2202BCDF1CF7}"/>
              </a:ext>
            </a:extLst>
          </p:cNvPr>
          <p:cNvSpPr txBox="1"/>
          <p:nvPr/>
        </p:nvSpPr>
        <p:spPr>
          <a:xfrm>
            <a:off x="3196206" y="6488668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B. </a:t>
            </a:r>
            <a:r>
              <a:rPr lang="hu-HU" dirty="0" err="1">
                <a:latin typeface="Georgia" panose="02040502050405020303" pitchFamily="18" charset="0"/>
              </a:rPr>
              <a:t>Gy</a:t>
            </a:r>
            <a:r>
              <a:rPr lang="hu-HU" dirty="0">
                <a:latin typeface="Georgia" panose="02040502050405020303" pitchFamily="18" charset="0"/>
              </a:rPr>
              <a:t>. 1875</a:t>
            </a:r>
          </a:p>
        </p:txBody>
      </p:sp>
    </p:spTree>
    <p:extLst>
      <p:ext uri="{BB962C8B-B14F-4D97-AF65-F5344CB8AC3E}">
        <p14:creationId xmlns:p14="http://schemas.microsoft.com/office/powerpoint/2010/main" val="407493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yarmuzeumok.hu/uploaded_files/base_gallery/km24-rm-4.jpg">
            <a:extLst>
              <a:ext uri="{FF2B5EF4-FFF2-40B4-BE49-F238E27FC236}">
                <a16:creationId xmlns:a16="http://schemas.microsoft.com/office/drawing/2014/main" xmlns="" id="{5C215062-6DD5-4788-A780-D11CDA89C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949" y="345250"/>
            <a:ext cx="3187816" cy="4250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7349048-2F29-4B74-BCD7-808CDDEBB0F1}"/>
              </a:ext>
            </a:extLst>
          </p:cNvPr>
          <p:cNvSpPr txBox="1"/>
          <p:nvPr/>
        </p:nvSpPr>
        <p:spPr>
          <a:xfrm>
            <a:off x="1199625" y="5536734"/>
            <a:ext cx="170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1910-es évek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569E54BE-6BB7-413F-9B2D-BAAE6D491453}"/>
              </a:ext>
            </a:extLst>
          </p:cNvPr>
          <p:cNvSpPr/>
          <p:nvPr/>
        </p:nvSpPr>
        <p:spPr>
          <a:xfrm>
            <a:off x="4297959" y="1193187"/>
            <a:ext cx="35960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474747"/>
                </a:solidFill>
                <a:latin typeface="Neris"/>
              </a:rPr>
              <a:t> </a:t>
            </a:r>
            <a:r>
              <a:rPr lang="hu-HU" sz="2000" dirty="0">
                <a:latin typeface="Georgia" panose="02040502050405020303" pitchFamily="18" charset="0"/>
              </a:rPr>
              <a:t>„Nincs még egy olyan dekoratív művészet, mely oly mélységesen fogná meg a lelkünket, mint az üvegfestészet, mert az üvegfestményeken beömlő világosság maga a megszínesített napfény…”</a:t>
            </a:r>
          </a:p>
        </p:txBody>
      </p:sp>
      <p:pic>
        <p:nvPicPr>
          <p:cNvPr id="5" name="Picture 12" descr="https://upload.wikimedia.org/wikipedia/commons/a/a5/Louis_Comfort_Tiffany_c._1908.jpg">
            <a:extLst>
              <a:ext uri="{FF2B5EF4-FFF2-40B4-BE49-F238E27FC236}">
                <a16:creationId xmlns:a16="http://schemas.microsoft.com/office/drawing/2014/main" xmlns="" id="{573AAEF6-1914-46FC-BAFD-B79C374D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0475" y="345250"/>
            <a:ext cx="2781215" cy="4390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72B37CFB-B013-49AA-83D9-39E8F6C2D18B}"/>
              </a:ext>
            </a:extLst>
          </p:cNvPr>
          <p:cNvSpPr/>
          <p:nvPr/>
        </p:nvSpPr>
        <p:spPr>
          <a:xfrm>
            <a:off x="9065027" y="5398234"/>
            <a:ext cx="289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Louis </a:t>
            </a:r>
            <a:r>
              <a:rPr lang="hu-HU" dirty="0" err="1">
                <a:latin typeface="Georgia" panose="02040502050405020303" pitchFamily="18" charset="0"/>
              </a:rPr>
              <a:t>Comfort</a:t>
            </a:r>
            <a:r>
              <a:rPr lang="hu-HU" dirty="0">
                <a:latin typeface="Georgia" panose="02040502050405020303" pitchFamily="18" charset="0"/>
              </a:rPr>
              <a:t> Tiffany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1848-1933</a:t>
            </a:r>
          </a:p>
        </p:txBody>
      </p:sp>
    </p:spTree>
    <p:extLst>
      <p:ext uri="{BB962C8B-B14F-4D97-AF65-F5344CB8AC3E}">
        <p14:creationId xmlns:p14="http://schemas.microsoft.com/office/powerpoint/2010/main" val="747406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EC1DEDF-6A18-46F5-94FA-BB263A129E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1698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11FB52C9-3271-4E7F-AEDB-7885E4332E81}"/>
              </a:ext>
            </a:extLst>
          </p:cNvPr>
          <p:cNvSpPr/>
          <p:nvPr/>
        </p:nvSpPr>
        <p:spPr>
          <a:xfrm>
            <a:off x="10351698" y="459190"/>
            <a:ext cx="17620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párizsi világkiállítás ezüstérmes </a:t>
            </a:r>
            <a:r>
              <a:rPr lang="hu-HU" b="1" i="1" dirty="0">
                <a:latin typeface="Georgia" panose="02040502050405020303" pitchFamily="18" charset="0"/>
              </a:rPr>
              <a:t>Béke</a:t>
            </a:r>
            <a:r>
              <a:rPr lang="hu-HU" i="1" dirty="0">
                <a:latin typeface="Georgia" panose="02040502050405020303" pitchFamily="18" charset="0"/>
              </a:rPr>
              <a:t> c. </a:t>
            </a:r>
            <a:r>
              <a:rPr lang="hu-HU" dirty="0">
                <a:latin typeface="Georgia" panose="02040502050405020303" pitchFamily="18" charset="0"/>
              </a:rPr>
              <a:t>üvegmozaikja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1900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135 x 86 cm</a:t>
            </a:r>
          </a:p>
        </p:txBody>
      </p:sp>
    </p:spTree>
    <p:extLst>
      <p:ext uri="{BB962C8B-B14F-4D97-AF65-F5344CB8AC3E}">
        <p14:creationId xmlns:p14="http://schemas.microsoft.com/office/powerpoint/2010/main" val="210758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3166793-184A-464F-AE0F-15FC92C8E7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66524" cy="6858000"/>
          </a:xfrm>
          <a:prstGeom prst="rect">
            <a:avLst/>
          </a:prstGeom>
        </p:spPr>
      </p:pic>
      <p:pic>
        <p:nvPicPr>
          <p:cNvPr id="1030" name="Picture 6" descr="Tree of Life, Stained Glass Panel, with Spurious Louis Comfort Tiffany Signature, Frame: 13 x 9 1/4 in. (33.02 x 23.50 cm.)">
            <a:extLst>
              <a:ext uri="{FF2B5EF4-FFF2-40B4-BE49-F238E27FC236}">
                <a16:creationId xmlns:a16="http://schemas.microsoft.com/office/drawing/2014/main" xmlns="" id="{4078539B-DFBE-4A14-A604-EB0FCADB0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00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FF1BDD3D-5B08-47AB-8D49-EA1683019B05}"/>
              </a:ext>
            </a:extLst>
          </p:cNvPr>
          <p:cNvSpPr txBox="1"/>
          <p:nvPr/>
        </p:nvSpPr>
        <p:spPr>
          <a:xfrm>
            <a:off x="3858936" y="838899"/>
            <a:ext cx="3020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Napfelkelte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Életfa</a:t>
            </a:r>
          </a:p>
        </p:txBody>
      </p:sp>
    </p:spTree>
    <p:extLst>
      <p:ext uri="{BB962C8B-B14F-4D97-AF65-F5344CB8AC3E}">
        <p14:creationId xmlns:p14="http://schemas.microsoft.com/office/powerpoint/2010/main" val="135452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734C885-2C11-486B-B7F4-93C375A7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100"/>
            <a:ext cx="10365064" cy="58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2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D1E5F1C-415B-4CA5-97E2-4370D7F8C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5" y="186655"/>
            <a:ext cx="10402349" cy="648469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FD69247-F772-4778-B42D-FB9BBB3F0AFF}"/>
              </a:ext>
            </a:extLst>
          </p:cNvPr>
          <p:cNvSpPr txBox="1"/>
          <p:nvPr/>
        </p:nvSpPr>
        <p:spPr>
          <a:xfrm>
            <a:off x="894825" y="186655"/>
            <a:ext cx="240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solidFill>
                  <a:schemeClr val="bg1"/>
                </a:solidFill>
                <a:latin typeface="Georgia" panose="02040502050405020303" pitchFamily="18" charset="0"/>
              </a:rPr>
              <a:t>A tudás fája 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(gránátalmás mozaik)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112 x 70 cm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1899-1900</a:t>
            </a:r>
          </a:p>
        </p:txBody>
      </p:sp>
    </p:spTree>
    <p:extLst>
      <p:ext uri="{BB962C8B-B14F-4D97-AF65-F5344CB8AC3E}">
        <p14:creationId xmlns:p14="http://schemas.microsoft.com/office/powerpoint/2010/main" val="45788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ánátalmás mozaik részlet">
            <a:extLst>
              <a:ext uri="{FF2B5EF4-FFF2-40B4-BE49-F238E27FC236}">
                <a16:creationId xmlns:a16="http://schemas.microsoft.com/office/drawing/2014/main" xmlns="" id="{A5856AAB-4892-4D86-BABA-41F5DC93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475" y="0"/>
            <a:ext cx="10550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1796868-9DAD-47C2-BC61-05226B802141}"/>
              </a:ext>
            </a:extLst>
          </p:cNvPr>
          <p:cNvSpPr txBox="1"/>
          <p:nvPr/>
        </p:nvSpPr>
        <p:spPr>
          <a:xfrm>
            <a:off x="0" y="318782"/>
            <a:ext cx="1577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Üvegmozaik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és Zsolnay eozin</a:t>
            </a:r>
          </a:p>
        </p:txBody>
      </p:sp>
    </p:spTree>
    <p:extLst>
      <p:ext uri="{BB962C8B-B14F-4D97-AF65-F5344CB8AC3E}">
        <p14:creationId xmlns:p14="http://schemas.microsoft.com/office/powerpoint/2010/main" val="132225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60062C6E-40BC-487D-AE9C-CA454F3C17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57" y="0"/>
            <a:ext cx="9710443" cy="68580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F927350B-5400-4E3B-897C-9B3F5BF684E6}"/>
              </a:ext>
            </a:extLst>
          </p:cNvPr>
          <p:cNvSpPr/>
          <p:nvPr/>
        </p:nvSpPr>
        <p:spPr>
          <a:xfrm>
            <a:off x="302004" y="748529"/>
            <a:ext cx="1954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Üvegmozaik a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Zeneakadémia aulájában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(részlet a </a:t>
            </a:r>
            <a:r>
              <a:rPr lang="hu-HU" b="1" i="1" dirty="0">
                <a:latin typeface="Georgia" panose="02040502050405020303" pitchFamily="18" charset="0"/>
              </a:rPr>
              <a:t>Najádok forrása </a:t>
            </a:r>
            <a:r>
              <a:rPr lang="hu-HU" dirty="0">
                <a:latin typeface="Georgia" panose="02040502050405020303" pitchFamily="18" charset="0"/>
              </a:rPr>
              <a:t>c. műből)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1907</a:t>
            </a:r>
          </a:p>
        </p:txBody>
      </p:sp>
    </p:spTree>
    <p:extLst>
      <p:ext uri="{BB962C8B-B14F-4D97-AF65-F5344CB8AC3E}">
        <p14:creationId xmlns:p14="http://schemas.microsoft.com/office/powerpoint/2010/main" val="8702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m érhető el leírás a fényképhez.">
            <a:extLst>
              <a:ext uri="{FF2B5EF4-FFF2-40B4-BE49-F238E27FC236}">
                <a16:creationId xmlns:a16="http://schemas.microsoft.com/office/drawing/2014/main" xmlns="" id="{98149A0C-00BE-4AC8-8A02-329A9D0F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0" y="0"/>
            <a:ext cx="704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802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1912 körül. Róth Miksa műhelye a Nefelejcs utca 26-ban.">
            <a:extLst>
              <a:ext uri="{FF2B5EF4-FFF2-40B4-BE49-F238E27FC236}">
                <a16:creationId xmlns:a16="http://schemas.microsoft.com/office/drawing/2014/main" xmlns="" id="{210F7C26-75FF-483D-A4E1-889EFED5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837" y="42949"/>
            <a:ext cx="64103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C021179F-150B-4B91-BC04-7415DBF67892}"/>
              </a:ext>
            </a:extLst>
          </p:cNvPr>
          <p:cNvSpPr txBox="1"/>
          <p:nvPr/>
        </p:nvSpPr>
        <p:spPr>
          <a:xfrm>
            <a:off x="2983115" y="6249798"/>
            <a:ext cx="641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„Ipart csakis iparosműhelyben lehet megtanulni”.</a:t>
            </a:r>
          </a:p>
        </p:txBody>
      </p:sp>
    </p:spTree>
    <p:extLst>
      <p:ext uri="{BB962C8B-B14F-4D97-AF65-F5344CB8AC3E}">
        <p14:creationId xmlns:p14="http://schemas.microsoft.com/office/powerpoint/2010/main" val="25743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örténetpin képe">
            <a:extLst>
              <a:ext uri="{FF2B5EF4-FFF2-40B4-BE49-F238E27FC236}">
                <a16:creationId xmlns:a16="http://schemas.microsoft.com/office/drawing/2014/main" xmlns="" id="{73FE19F8-66E5-4B9B-BB44-450DEEDE0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8248"/>
            <a:ext cx="3934437" cy="66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503C8A35-AC7B-4860-AB76-37DC7DD5BA6F}"/>
              </a:ext>
            </a:extLst>
          </p:cNvPr>
          <p:cNvSpPr/>
          <p:nvPr/>
        </p:nvSpPr>
        <p:spPr>
          <a:xfrm>
            <a:off x="3934437" y="87868"/>
            <a:ext cx="5704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Chartres-i  katedrális 1231 – Mátyás templom </a:t>
            </a:r>
            <a:endParaRPr lang="hu-HU" i="0" u="none" strike="noStrike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23558" name="Picture 6" descr="https://i.pinimg.com/736x/86/59/cd/8659cd1572aa2b042995dfeeb8575bda.jpg">
            <a:extLst>
              <a:ext uri="{FF2B5EF4-FFF2-40B4-BE49-F238E27FC236}">
                <a16:creationId xmlns:a16="http://schemas.microsoft.com/office/drawing/2014/main" xmlns="" id="{CA9CA6B9-1197-4841-86B6-9386C4EF9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6083" y="613934"/>
            <a:ext cx="3716322" cy="544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átyás templomban - In Matthias Church">
            <a:extLst>
              <a:ext uri="{FF2B5EF4-FFF2-40B4-BE49-F238E27FC236}">
                <a16:creationId xmlns:a16="http://schemas.microsoft.com/office/drawing/2014/main" xmlns="" id="{ECF5C1F8-492B-486F-8226-DB162AA7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9059" y="56545"/>
            <a:ext cx="2840366" cy="67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10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óth Miksa eredeti szecessziós ólomüveg ablaka a Kőrössy Villa lépcsőházában.">
            <a:extLst>
              <a:ext uri="{FF2B5EF4-FFF2-40B4-BE49-F238E27FC236}">
                <a16:creationId xmlns:a16="http://schemas.microsoft.com/office/drawing/2014/main" xmlns="" id="{185DC1FB-4F8D-42EE-A22D-334A5235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8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A958D298-DEBD-4C89-B40B-00D643942F19}"/>
              </a:ext>
            </a:extLst>
          </p:cNvPr>
          <p:cNvSpPr txBox="1"/>
          <p:nvPr/>
        </p:nvSpPr>
        <p:spPr>
          <a:xfrm>
            <a:off x="7860484" y="604007"/>
            <a:ext cx="3514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dirty="0" err="1">
                <a:latin typeface="Georgia" panose="02040502050405020303" pitchFamily="18" charset="0"/>
              </a:rPr>
              <a:t>Kőrössy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Reso</a:t>
            </a:r>
            <a:r>
              <a:rPr lang="hu-HU" dirty="0">
                <a:latin typeface="Georgia" panose="02040502050405020303" pitchFamily="18" charset="0"/>
              </a:rPr>
              <a:t> Art villa egyik Róth-ablaka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1899-1900</a:t>
            </a:r>
          </a:p>
        </p:txBody>
      </p:sp>
      <p:pic>
        <p:nvPicPr>
          <p:cNvPr id="12292" name="Picture 4" descr="r/budapest - a stained glass window in a building">
            <a:extLst>
              <a:ext uri="{FF2B5EF4-FFF2-40B4-BE49-F238E27FC236}">
                <a16:creationId xmlns:a16="http://schemas.microsoft.com/office/drawing/2014/main" xmlns="" id="{5ABCC62B-8AAB-47EB-B3C0-2A3B4FB99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7"/>
          <a:stretch/>
        </p:blipFill>
        <p:spPr bwMode="auto">
          <a:xfrm>
            <a:off x="8028264" y="1996580"/>
            <a:ext cx="3162650" cy="47397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2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tiszadobi Andrássy-kastély ebédlője, Rippl-Rónai József terve után (1912). Fotó: Iparművészeti Múzeum">
            <a:extLst>
              <a:ext uri="{FF2B5EF4-FFF2-40B4-BE49-F238E27FC236}">
                <a16:creationId xmlns:a16="http://schemas.microsoft.com/office/drawing/2014/main" xmlns="" id="{D000997D-AE57-495B-90CF-28B4C9159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446" y="92280"/>
            <a:ext cx="3931726" cy="5079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64EBCFFD-5A19-4F52-AA38-08E04E87727F}"/>
              </a:ext>
            </a:extLst>
          </p:cNvPr>
          <p:cNvSpPr txBox="1"/>
          <p:nvPr/>
        </p:nvSpPr>
        <p:spPr>
          <a:xfrm>
            <a:off x="143088" y="5733729"/>
            <a:ext cx="1190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A </a:t>
            </a:r>
            <a:r>
              <a:rPr lang="hu-HU" b="1" i="1" dirty="0">
                <a:latin typeface="Georgia" panose="02040502050405020303" pitchFamily="18" charset="0"/>
              </a:rPr>
              <a:t>tiszadobi Andrássy-kastély </a:t>
            </a:r>
            <a:r>
              <a:rPr lang="hu-HU" i="1" dirty="0">
                <a:latin typeface="Georgia" panose="02040502050405020303" pitchFamily="18" charset="0"/>
              </a:rPr>
              <a:t>az első szecessziós </a:t>
            </a:r>
            <a:r>
              <a:rPr lang="hu-HU" i="1" dirty="0" err="1">
                <a:latin typeface="Georgia" panose="02040502050405020303" pitchFamily="18" charset="0"/>
              </a:rPr>
              <a:t>összművészeti</a:t>
            </a:r>
            <a:r>
              <a:rPr lang="hu-HU" i="1" dirty="0">
                <a:latin typeface="Georgia" panose="02040502050405020303" pitchFamily="18" charset="0"/>
              </a:rPr>
              <a:t> enteriőr (Rippl-Rónai tervei alapján) </a:t>
            </a:r>
            <a:r>
              <a:rPr lang="hu-HU" dirty="0">
                <a:latin typeface="Georgia" panose="02040502050405020303" pitchFamily="18" charset="0"/>
              </a:rPr>
              <a:t>1897-től</a:t>
            </a:r>
          </a:p>
        </p:txBody>
      </p:sp>
      <p:pic>
        <p:nvPicPr>
          <p:cNvPr id="3076" name="Picture 4" descr="Rippl-Rónai megvalósult gasztronómiai álma">
            <a:extLst>
              <a:ext uri="{FF2B5EF4-FFF2-40B4-BE49-F238E27FC236}">
                <a16:creationId xmlns:a16="http://schemas.microsoft.com/office/drawing/2014/main" xmlns="" id="{1699384F-B5D7-4CA3-A56B-4A6090E27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7566" y="859626"/>
            <a:ext cx="4790114" cy="354483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örösruhás nő (1898, falikárpit, tervező: Rippl-Rónai József, kivitelező: Lazarine Baudrion). Fotó:  Iparművészeti Múzeum">
            <a:extLst>
              <a:ext uri="{FF2B5EF4-FFF2-40B4-BE49-F238E27FC236}">
                <a16:creationId xmlns:a16="http://schemas.microsoft.com/office/drawing/2014/main" xmlns="" id="{FCE306F7-9489-4ECD-98B1-51261AAF5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4059" y="159392"/>
            <a:ext cx="2600587" cy="49243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81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-travelmag.com/wp-content/uploads/2020/01/Top22-R%C3%B3th-Museum-2.jpg">
            <a:extLst>
              <a:ext uri="{FF2B5EF4-FFF2-40B4-BE49-F238E27FC236}">
                <a16:creationId xmlns:a16="http://schemas.microsoft.com/office/drawing/2014/main" xmlns="" id="{8D9DDA8B-432A-40F3-ADD5-6EFA58219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5360" y="542925"/>
            <a:ext cx="7590639" cy="5371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A6315FD-66BB-4A1F-89E6-E3BF15F11450}"/>
              </a:ext>
            </a:extLst>
          </p:cNvPr>
          <p:cNvSpPr txBox="1"/>
          <p:nvPr/>
        </p:nvSpPr>
        <p:spPr>
          <a:xfrm>
            <a:off x="2013358" y="6130409"/>
            <a:ext cx="819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  <a:ea typeface="GungsuhChe" panose="02030609000101010101" pitchFamily="49" charset="-127"/>
              </a:rPr>
              <a:t>Alpár Ignác villájának átjárója </a:t>
            </a:r>
            <a:r>
              <a:rPr lang="hu-HU" b="1" dirty="0">
                <a:latin typeface="Georgia" panose="02040502050405020303" pitchFamily="18" charset="0"/>
                <a:ea typeface="GungsuhChe" panose="02030609000101010101" pitchFamily="49" charset="-127"/>
              </a:rPr>
              <a:t>1903</a:t>
            </a:r>
            <a:r>
              <a:rPr lang="hu-HU" b="1" i="1" dirty="0">
                <a:latin typeface="Georgia" panose="02040502050405020303" pitchFamily="18" charset="0"/>
                <a:ea typeface="GungsuhChe" panose="02030609000101010101" pitchFamily="49" charset="-127"/>
              </a:rPr>
              <a:t> </a:t>
            </a:r>
            <a:r>
              <a:rPr lang="hu-HU" i="1" dirty="0">
                <a:latin typeface="Georgia" panose="02040502050405020303" pitchFamily="18" charset="0"/>
                <a:ea typeface="GungsuhChe" panose="02030609000101010101" pitchFamily="49" charset="-127"/>
              </a:rPr>
              <a:t>– </a:t>
            </a:r>
            <a:r>
              <a:rPr lang="hu-HU" dirty="0">
                <a:latin typeface="Georgia" panose="02040502050405020303" pitchFamily="18" charset="0"/>
                <a:ea typeface="GungsuhChe" panose="02030609000101010101" pitchFamily="49" charset="-127"/>
              </a:rPr>
              <a:t>ma a Róth Miksa Emlékházban található</a:t>
            </a:r>
          </a:p>
        </p:txBody>
      </p:sp>
    </p:spTree>
    <p:extLst>
      <p:ext uri="{BB962C8B-B14F-4D97-AF65-F5344CB8AC3E}">
        <p14:creationId xmlns:p14="http://schemas.microsoft.com/office/powerpoint/2010/main" val="2680441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érhető el leírás a fényképhez.">
            <a:extLst>
              <a:ext uri="{FF2B5EF4-FFF2-40B4-BE49-F238E27FC236}">
                <a16:creationId xmlns:a16="http://schemas.microsoft.com/office/drawing/2014/main" xmlns="" id="{88DAC31F-BE0A-45F7-85BF-0B5FC5A88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"/>
          <a:stretch/>
        </p:blipFill>
        <p:spPr bwMode="auto">
          <a:xfrm>
            <a:off x="125078" y="176169"/>
            <a:ext cx="7982241" cy="650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A58AF66-411C-4568-86CC-07920909ED49}"/>
              </a:ext>
            </a:extLst>
          </p:cNvPr>
          <p:cNvSpPr txBox="1"/>
          <p:nvPr/>
        </p:nvSpPr>
        <p:spPr>
          <a:xfrm flipH="1">
            <a:off x="8942663" y="847288"/>
            <a:ext cx="240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Georgia" panose="02040502050405020303" pitchFamily="18" charset="0"/>
              </a:rPr>
              <a:t>Léderer</a:t>
            </a:r>
            <a:r>
              <a:rPr lang="hu-HU" dirty="0">
                <a:latin typeface="Georgia" panose="02040502050405020303" pitchFamily="18" charset="0"/>
              </a:rPr>
              <a:t> palota, Bp., Bajza utca 42.</a:t>
            </a:r>
          </a:p>
        </p:txBody>
      </p:sp>
    </p:spTree>
    <p:extLst>
      <p:ext uri="{BB962C8B-B14F-4D97-AF65-F5344CB8AC3E}">
        <p14:creationId xmlns:p14="http://schemas.microsoft.com/office/powerpoint/2010/main" val="932161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gyujtemeny.imm.hu/files/targyak/large/30/29/60_573_1_ujmkod7845.jpg?v=351596">
            <a:extLst>
              <a:ext uri="{FF2B5EF4-FFF2-40B4-BE49-F238E27FC236}">
                <a16:creationId xmlns:a16="http://schemas.microsoft.com/office/drawing/2014/main" xmlns="" id="{80F1F461-7022-4578-B72D-5AE856805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393" y="234892"/>
            <a:ext cx="3372374" cy="648469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AAE494F-B80D-4EBF-813B-8C278494122A}"/>
              </a:ext>
            </a:extLst>
          </p:cNvPr>
          <p:cNvSpPr txBox="1"/>
          <p:nvPr/>
        </p:nvSpPr>
        <p:spPr>
          <a:xfrm>
            <a:off x="4271216" y="276590"/>
            <a:ext cx="1725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b="1" i="1" dirty="0">
                <a:latin typeface="Georgia" panose="02040502050405020303" pitchFamily="18" charset="0"/>
              </a:rPr>
              <a:t>Japán Kávéház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telefonfülkéje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Rippl-Rónai terve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alapján</a:t>
            </a:r>
          </a:p>
        </p:txBody>
      </p:sp>
      <p:pic>
        <p:nvPicPr>
          <p:cNvPr id="15364" name="Picture 4" descr="undefined">
            <a:extLst>
              <a:ext uri="{FF2B5EF4-FFF2-40B4-BE49-F238E27FC236}">
                <a16:creationId xmlns:a16="http://schemas.microsoft.com/office/drawing/2014/main" xmlns="" id="{B106EF7E-427B-4DE3-9164-2BFABB2AD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5084" y="1153753"/>
            <a:ext cx="2284875" cy="30888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agy Sándor – Gödöllő">
            <a:extLst>
              <a:ext uri="{FF2B5EF4-FFF2-40B4-BE49-F238E27FC236}">
                <a16:creationId xmlns:a16="http://schemas.microsoft.com/office/drawing/2014/main" xmlns="" id="{5D6FAB42-3878-4462-A73A-FB11DBC9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9100" y="318224"/>
            <a:ext cx="2512507" cy="34253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3BC2F05-8075-4E6C-A037-1B363197343A}"/>
              </a:ext>
            </a:extLst>
          </p:cNvPr>
          <p:cNvSpPr txBox="1"/>
          <p:nvPr/>
        </p:nvSpPr>
        <p:spPr>
          <a:xfrm>
            <a:off x="9672506" y="4622334"/>
            <a:ext cx="185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Nagy Sándor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1868-1950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091229F-2CE9-468E-AB15-4EDD067E8E19}"/>
              </a:ext>
            </a:extLst>
          </p:cNvPr>
          <p:cNvSpPr txBox="1"/>
          <p:nvPr/>
        </p:nvSpPr>
        <p:spPr>
          <a:xfrm>
            <a:off x="6795084" y="4622334"/>
            <a:ext cx="2574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Körösfői-</a:t>
            </a:r>
            <a:r>
              <a:rPr lang="hu-HU" dirty="0" err="1">
                <a:latin typeface="Georgia" panose="02040502050405020303" pitchFamily="18" charset="0"/>
              </a:rPr>
              <a:t>Kriesch</a:t>
            </a:r>
            <a:r>
              <a:rPr lang="hu-HU" dirty="0">
                <a:latin typeface="Georgia" panose="02040502050405020303" pitchFamily="18" charset="0"/>
              </a:rPr>
              <a:t> Aladár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1863-1920</a:t>
            </a:r>
          </a:p>
        </p:txBody>
      </p:sp>
      <p:pic>
        <p:nvPicPr>
          <p:cNvPr id="15368" name="Picture 8" descr="Önarcképe rózsaszín háttérrel">
            <a:extLst>
              <a:ext uri="{FF2B5EF4-FFF2-40B4-BE49-F238E27FC236}">
                <a16:creationId xmlns:a16="http://schemas.microsoft.com/office/drawing/2014/main" xmlns="" id="{A746BA7E-6D1D-45AA-BAF7-2CE73FB1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428" y="2466362"/>
            <a:ext cx="238125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FC93D2C-2F7A-472E-BE18-EC92DA819A1A}"/>
              </a:ext>
            </a:extLst>
          </p:cNvPr>
          <p:cNvSpPr txBox="1"/>
          <p:nvPr/>
        </p:nvSpPr>
        <p:spPr>
          <a:xfrm>
            <a:off x="4110427" y="5998128"/>
            <a:ext cx="238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Rippl-Rónai József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1861-1927</a:t>
            </a:r>
          </a:p>
        </p:txBody>
      </p:sp>
    </p:spTree>
    <p:extLst>
      <p:ext uri="{BB962C8B-B14F-4D97-AF65-F5344CB8AC3E}">
        <p14:creationId xmlns:p14="http://schemas.microsoft.com/office/powerpoint/2010/main" val="125840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7246B50A-4A54-4914-9E2A-EFE2CD23A0B7}"/>
              </a:ext>
            </a:extLst>
          </p:cNvPr>
          <p:cNvSpPr/>
          <p:nvPr/>
        </p:nvSpPr>
        <p:spPr>
          <a:xfrm>
            <a:off x="5019414" y="4188638"/>
            <a:ext cx="39344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i="1" dirty="0">
                <a:latin typeface="Georgia" panose="02040502050405020303" pitchFamily="18" charset="0"/>
              </a:rPr>
              <a:t>Az egykori Lipótmezői tébolyda </a:t>
            </a:r>
            <a:r>
              <a:rPr lang="hu-HU" b="1" i="1" dirty="0">
                <a:latin typeface="Georgia" panose="02040502050405020303" pitchFamily="18" charset="0"/>
              </a:rPr>
              <a:t>kápolnája</a:t>
            </a:r>
          </a:p>
          <a:p>
            <a:pPr algn="ctr" fontAlgn="base"/>
            <a:r>
              <a:rPr lang="hu-HU" sz="1400" i="1" dirty="0">
                <a:latin typeface="Georgia" panose="02040502050405020303" pitchFamily="18" charset="0"/>
              </a:rPr>
              <a:t> (Nagy Sándor tervei alapján) </a:t>
            </a:r>
          </a:p>
          <a:p>
            <a:pPr algn="ctr" fontAlgn="base"/>
            <a:r>
              <a:rPr lang="hu-HU" sz="1400" dirty="0">
                <a:latin typeface="Georgia" panose="02040502050405020303" pitchFamily="18" charset="0"/>
              </a:rPr>
              <a:t>1914</a:t>
            </a:r>
          </a:p>
          <a:p>
            <a:pPr algn="ctr" fontAlgn="base"/>
            <a:r>
              <a:rPr lang="hu-HU" sz="1400" b="0" dirty="0">
                <a:effectLst/>
                <a:latin typeface="Georgia" panose="02040502050405020303" pitchFamily="18" charset="0"/>
              </a:rPr>
              <a:t>Budapest</a:t>
            </a:r>
          </a:p>
        </p:txBody>
      </p:sp>
      <p:pic>
        <p:nvPicPr>
          <p:cNvPr id="13314" name="Picture 2" descr="https://s3.eu-central-1.amazonaws.com/kozterkep/photos/1340106507108208a702dcf45b3a9415_1.jpg">
            <a:extLst>
              <a:ext uri="{FF2B5EF4-FFF2-40B4-BE49-F238E27FC236}">
                <a16:creationId xmlns:a16="http://schemas.microsoft.com/office/drawing/2014/main" xmlns="" id="{DFFD92C0-7C6B-4505-9DCC-39FDA1FC7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3"/>
          <a:stretch/>
        </p:blipFill>
        <p:spPr bwMode="auto">
          <a:xfrm>
            <a:off x="134224" y="-42792"/>
            <a:ext cx="4714614" cy="67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b/b0/K%C3%A1polna_%C3%BCvegablak_R%C3%B3th_Miksa.JPG">
            <a:extLst>
              <a:ext uri="{FF2B5EF4-FFF2-40B4-BE49-F238E27FC236}">
                <a16:creationId xmlns:a16="http://schemas.microsoft.com/office/drawing/2014/main" xmlns="" id="{D4516808-FF77-47CF-9610-E2E474B76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6738" y="71704"/>
            <a:ext cx="3305262" cy="671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691D5D2-7F92-45A9-B6EC-DAD991FA3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888" y="71704"/>
            <a:ext cx="3305263" cy="39596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4740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3.eu-central-1.amazonaws.com/kozterkep/photos/6117993c66f8db3eafd785f263da4265_1.jpg">
            <a:extLst>
              <a:ext uri="{FF2B5EF4-FFF2-40B4-BE49-F238E27FC236}">
                <a16:creationId xmlns:a16="http://schemas.microsoft.com/office/drawing/2014/main" xmlns="" id="{75AED076-09FE-4749-9D39-A5B215431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6366"/>
            <a:ext cx="6016233" cy="65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D0C54E0-4E92-45B7-B8D5-AE1A50DDB964}"/>
              </a:ext>
            </a:extLst>
          </p:cNvPr>
          <p:cNvSpPr txBox="1"/>
          <p:nvPr/>
        </p:nvSpPr>
        <p:spPr>
          <a:xfrm>
            <a:off x="7777456" y="331639"/>
            <a:ext cx="2926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Marosvásárhely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Kultúrpalota</a:t>
            </a: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Kádár Kata balladája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(Nagy Sándor tervei a.)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1914</a:t>
            </a:r>
          </a:p>
        </p:txBody>
      </p:sp>
      <p:pic>
        <p:nvPicPr>
          <p:cNvPr id="17412" name="Picture 4" descr="https://s3.eu-central-1.amazonaws.com/kozterkep/photos/680ac3282bdbf5847dd4861479f1bc0a_1.jpg">
            <a:extLst>
              <a:ext uri="{FF2B5EF4-FFF2-40B4-BE49-F238E27FC236}">
                <a16:creationId xmlns:a16="http://schemas.microsoft.com/office/drawing/2014/main" xmlns="" id="{292FA96B-42E0-4E1F-9887-4D8FAECF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769" y="2315707"/>
            <a:ext cx="5707023" cy="42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2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zecessziosmagazin.com/imagemagazin9/nagysandornyolcboldogsag/4nyolcboldogsag4SztPeter.jpg">
            <a:extLst>
              <a:ext uri="{FF2B5EF4-FFF2-40B4-BE49-F238E27FC236}">
                <a16:creationId xmlns:a16="http://schemas.microsoft.com/office/drawing/2014/main" xmlns="" id="{893FB3B4-2876-4576-8258-C37AA962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0DAD3D9-4A09-4E91-AD09-D1CDE999B6A9}"/>
              </a:ext>
            </a:extLst>
          </p:cNvPr>
          <p:cNvSpPr txBox="1"/>
          <p:nvPr/>
        </p:nvSpPr>
        <p:spPr>
          <a:xfrm>
            <a:off x="7650760" y="595618"/>
            <a:ext cx="39512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„Nyolc boldogság</a:t>
            </a:r>
            <a:r>
              <a:rPr lang="hu-HU" dirty="0">
                <a:latin typeface="Georgia" panose="02040502050405020303" pitchFamily="18" charset="0"/>
              </a:rPr>
              <a:t>”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egyik figurális jelenete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Püspöki Palota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Temesvár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(Eredetileg a temesvári papnevelő intézet szecessziós üvegablakai voltak)</a:t>
            </a:r>
          </a:p>
          <a:p>
            <a:pPr algn="ctr"/>
            <a:endParaRPr lang="hu-HU" sz="1600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(Tervezte Nagy Sándor)</a:t>
            </a:r>
          </a:p>
        </p:txBody>
      </p:sp>
    </p:spTree>
    <p:extLst>
      <p:ext uri="{BB962C8B-B14F-4D97-AF65-F5344CB8AC3E}">
        <p14:creationId xmlns:p14="http://schemas.microsoft.com/office/powerpoint/2010/main" val="3732734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eletnyugat.hu/wp-content/uploads/2020/08/delvidek-szecesszio-alul5.jpg">
            <a:extLst>
              <a:ext uri="{FF2B5EF4-FFF2-40B4-BE49-F238E27FC236}">
                <a16:creationId xmlns:a16="http://schemas.microsoft.com/office/drawing/2014/main" xmlns="" id="{9E5615FC-0333-41AC-AC2D-77EBB9E2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625" y="271943"/>
            <a:ext cx="9144000" cy="609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ABEBDFF4-C45C-4935-9FA7-5B4EFD11A98C}"/>
              </a:ext>
            </a:extLst>
          </p:cNvPr>
          <p:cNvSpPr/>
          <p:nvPr/>
        </p:nvSpPr>
        <p:spPr>
          <a:xfrm>
            <a:off x="324375" y="271943"/>
            <a:ext cx="219232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 </a:t>
            </a:r>
            <a:r>
              <a:rPr lang="hu-HU" i="1" dirty="0">
                <a:latin typeface="Georgia" panose="02040502050405020303" pitchFamily="18" charset="0"/>
              </a:rPr>
              <a:t> A szabadkai Városháza  díszterme</a:t>
            </a: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1908-1912</a:t>
            </a: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 „Ablakainak vitrázsai a szín és szépség ünnepe.”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3503390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irosveny.hu/ckfinder/userfiles/images/online8.jpg">
            <a:extLst>
              <a:ext uri="{FF2B5EF4-FFF2-40B4-BE49-F238E27FC236}">
                <a16:creationId xmlns:a16="http://schemas.microsoft.com/office/drawing/2014/main" xmlns="" id="{249A3290-C83E-4FD3-AD89-5C3AA7E1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" y="134966"/>
            <a:ext cx="9525000" cy="635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208DE64F-7756-4E4D-8130-6F74653549CB}"/>
              </a:ext>
            </a:extLst>
          </p:cNvPr>
          <p:cNvSpPr txBox="1"/>
          <p:nvPr/>
        </p:nvSpPr>
        <p:spPr>
          <a:xfrm>
            <a:off x="10211902" y="746620"/>
            <a:ext cx="1459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Szabadka</a:t>
            </a: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Zsinagóga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1902</a:t>
            </a:r>
          </a:p>
        </p:txBody>
      </p:sp>
      <p:pic>
        <p:nvPicPr>
          <p:cNvPr id="1028" name="Picture 4" descr="A szabadkai zsinagóga üvegablakai – Köztérkép">
            <a:extLst>
              <a:ext uri="{FF2B5EF4-FFF2-40B4-BE49-F238E27FC236}">
                <a16:creationId xmlns:a16="http://schemas.microsoft.com/office/drawing/2014/main" xmlns="" id="{98F784B2-30D9-40A1-8C9F-3E886E516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62" b="-1"/>
          <a:stretch/>
        </p:blipFill>
        <p:spPr bwMode="auto">
          <a:xfrm>
            <a:off x="9775305" y="2105636"/>
            <a:ext cx="2332248" cy="2411834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1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epiteszforum.hu/uploads/images/2021/06/1920_epiteszforum-dinasztiak-az-uveges-rothok--miksan-innen-es-tul-0-10-2021-06-06-092957.jpg">
            <a:extLst>
              <a:ext uri="{FF2B5EF4-FFF2-40B4-BE49-F238E27FC236}">
                <a16:creationId xmlns:a16="http://schemas.microsoft.com/office/drawing/2014/main" xmlns="" id="{1C675641-53EA-4143-93AA-45939E2649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F229F20-A4F1-4012-9965-FC0BE87C43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8" y="88084"/>
            <a:ext cx="4077913" cy="6681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B4D2CFC2-85E7-4B10-AE91-7C5817D36EC7}"/>
              </a:ext>
            </a:extLst>
          </p:cNvPr>
          <p:cNvSpPr/>
          <p:nvPr/>
        </p:nvSpPr>
        <p:spPr>
          <a:xfrm>
            <a:off x="5368954" y="404580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dirty="0">
                <a:latin typeface="Georgia" panose="02040502050405020303" pitchFamily="18" charset="0"/>
              </a:rPr>
              <a:t>Róth Zsigmond háza a Múzeum körút 19. szám alatt, 1883-ban</a:t>
            </a:r>
          </a:p>
          <a:p>
            <a:pPr algn="ctr" fontAlgn="base"/>
            <a:r>
              <a:rPr lang="hu-HU" dirty="0">
                <a:latin typeface="Georgia" panose="02040502050405020303" pitchFamily="18" charset="0"/>
              </a:rPr>
              <a:t>( Tervező: Ybl Miklós)</a:t>
            </a:r>
            <a:endParaRPr lang="hu-HU" b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5" name="Picture 2" descr="Évfordulók – 120 éve hunyt el Steindl Imre, az Országház tervezője -  Országgyűlés">
            <a:extLst>
              <a:ext uri="{FF2B5EF4-FFF2-40B4-BE49-F238E27FC236}">
                <a16:creationId xmlns:a16="http://schemas.microsoft.com/office/drawing/2014/main" xmlns="" id="{068FB0CA-8FCA-4082-A4A7-4F175753B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5"/>
          <a:stretch/>
        </p:blipFill>
        <p:spPr bwMode="auto">
          <a:xfrm>
            <a:off x="6811860" y="2201019"/>
            <a:ext cx="2901949" cy="3503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0FE8BA34-ECEC-46FB-B387-559E407CA4DD}"/>
              </a:ext>
            </a:extLst>
          </p:cNvPr>
          <p:cNvSpPr/>
          <p:nvPr/>
        </p:nvSpPr>
        <p:spPr>
          <a:xfrm>
            <a:off x="7617204" y="5931290"/>
            <a:ext cx="16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Steindl Imre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1839-1902</a:t>
            </a:r>
          </a:p>
        </p:txBody>
      </p:sp>
    </p:spTree>
    <p:extLst>
      <p:ext uri="{BB962C8B-B14F-4D97-AF65-F5344CB8AC3E}">
        <p14:creationId xmlns:p14="http://schemas.microsoft.com/office/powerpoint/2010/main" val="3730706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lismondom.wordpress.com/wp-content/uploads/2014/04/szervitc3a1k-tere-p1190262.jpg">
            <a:extLst>
              <a:ext uri="{FF2B5EF4-FFF2-40B4-BE49-F238E27FC236}">
                <a16:creationId xmlns:a16="http://schemas.microsoft.com/office/drawing/2014/main" xmlns="" id="{278DD457-4DBE-4D9C-96FC-A0581A5D9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80"/>
          <a:stretch/>
        </p:blipFill>
        <p:spPr bwMode="auto">
          <a:xfrm>
            <a:off x="5354973" y="0"/>
            <a:ext cx="6837027" cy="714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5B2720AA-BD80-4881-9499-004450B50330}"/>
              </a:ext>
            </a:extLst>
          </p:cNvPr>
          <p:cNvSpPr txBox="1"/>
          <p:nvPr/>
        </p:nvSpPr>
        <p:spPr>
          <a:xfrm>
            <a:off x="419450" y="486561"/>
            <a:ext cx="374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Szervita téri </a:t>
            </a:r>
            <a:r>
              <a:rPr lang="hu-HU" b="1" i="1" dirty="0">
                <a:latin typeface="Georgia" panose="02040502050405020303" pitchFamily="18" charset="0"/>
              </a:rPr>
              <a:t>Török Bankház </a:t>
            </a:r>
            <a:r>
              <a:rPr lang="hu-HU" dirty="0">
                <a:latin typeface="Georgia" panose="02040502050405020303" pitchFamily="18" charset="0"/>
              </a:rPr>
              <a:t>50 nm-es üvegmozaik homlokzata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2748793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.eu-central-1.amazonaws.com/kozterkep/photos/a56d0e0338630961663134d51119033a_1.jpg">
            <a:extLst>
              <a:ext uri="{FF2B5EF4-FFF2-40B4-BE49-F238E27FC236}">
                <a16:creationId xmlns:a16="http://schemas.microsoft.com/office/drawing/2014/main" xmlns="" id="{EAFE5734-23AE-4147-A15A-82178675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78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68DF8C47-BF3C-4B1B-926E-85B5DF413E44}"/>
              </a:ext>
            </a:extLst>
          </p:cNvPr>
          <p:cNvSpPr txBox="1"/>
          <p:nvPr/>
        </p:nvSpPr>
        <p:spPr>
          <a:xfrm>
            <a:off x="8481270" y="6367243"/>
            <a:ext cx="344880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Hungária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megdicsőülése</a:t>
            </a:r>
          </a:p>
        </p:txBody>
      </p:sp>
    </p:spTree>
    <p:extLst>
      <p:ext uri="{BB962C8B-B14F-4D97-AF65-F5344CB8AC3E}">
        <p14:creationId xmlns:p14="http://schemas.microsoft.com/office/powerpoint/2010/main" val="2561353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elovebudapest.com/i/0a/dob-utca-85_csudai-sandor_20180220.exact1980w.jpg">
            <a:extLst>
              <a:ext uri="{FF2B5EF4-FFF2-40B4-BE49-F238E27FC236}">
                <a16:creationId xmlns:a16="http://schemas.microsoft.com/office/drawing/2014/main" xmlns="" id="{33B9A739-B58B-403C-B348-5B8DE40A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02" y="155079"/>
            <a:ext cx="9444256" cy="62961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267C627E-560F-489D-8402-38EDDA3A36CB}"/>
              </a:ext>
            </a:extLst>
          </p:cNvPr>
          <p:cNvSpPr txBox="1"/>
          <p:nvPr/>
        </p:nvSpPr>
        <p:spPr>
          <a:xfrm>
            <a:off x="9924176" y="679508"/>
            <a:ext cx="146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Dob utcai </a:t>
            </a:r>
            <a:r>
              <a:rPr lang="hu-HU" b="1" i="1" dirty="0">
                <a:latin typeface="Georgia" panose="02040502050405020303" pitchFamily="18" charset="0"/>
              </a:rPr>
              <a:t>elemi  iskola homlokzata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769140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em érhető el leírás a fényképhez.">
            <a:extLst>
              <a:ext uri="{FF2B5EF4-FFF2-40B4-BE49-F238E27FC236}">
                <a16:creationId xmlns:a16="http://schemas.microsoft.com/office/drawing/2014/main" xmlns="" id="{E1EB6646-E9DF-41A7-B43D-E03E3FD6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4E0C96C-8DD5-4935-BD41-2B92F9C44FFC}"/>
              </a:ext>
            </a:extLst>
          </p:cNvPr>
          <p:cNvSpPr txBox="1"/>
          <p:nvPr/>
        </p:nvSpPr>
        <p:spPr>
          <a:xfrm>
            <a:off x="9647340" y="503339"/>
            <a:ext cx="2449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Magyaros motívumok kerámiagombokkal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 a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Dob utcai iskolán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(részlet)</a:t>
            </a:r>
          </a:p>
        </p:txBody>
      </p:sp>
    </p:spTree>
    <p:extLst>
      <p:ext uri="{BB962C8B-B14F-4D97-AF65-F5344CB8AC3E}">
        <p14:creationId xmlns:p14="http://schemas.microsoft.com/office/powerpoint/2010/main" val="2967429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97C43F06-62C2-4230-84C9-4DA6F3F50C80}"/>
              </a:ext>
            </a:extLst>
          </p:cNvPr>
          <p:cNvSpPr/>
          <p:nvPr/>
        </p:nvSpPr>
        <p:spPr>
          <a:xfrm>
            <a:off x="9261446" y="542808"/>
            <a:ext cx="28270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i="1" dirty="0">
                <a:latin typeface="Georgia" panose="02040502050405020303" pitchFamily="18" charset="0"/>
              </a:rPr>
              <a:t>Széchenyi Termálfürdő </a:t>
            </a:r>
            <a:r>
              <a:rPr lang="hu-HU" dirty="0">
                <a:latin typeface="Georgia" panose="02040502050405020303" pitchFamily="18" charset="0"/>
              </a:rPr>
              <a:t>(Czigler-szárny) kupolacsarnokának mozaikjai</a:t>
            </a:r>
          </a:p>
          <a:p>
            <a:pPr algn="ctr"/>
            <a:r>
              <a:rPr lang="hu-HU" b="0" i="0" dirty="0">
                <a:effectLst/>
                <a:latin typeface="Georgia" panose="02040502050405020303" pitchFamily="18" charset="0"/>
              </a:rPr>
              <a:t>1913</a:t>
            </a:r>
          </a:p>
        </p:txBody>
      </p:sp>
      <p:pic>
        <p:nvPicPr>
          <p:cNvPr id="5124" name="Picture 4" descr="https://elismondom.wordpress.com/wp-content/uploads/2013/06/2013-05-08-szc3a9chenyi-fc3bcrdc591-p1310456.jpg">
            <a:extLst>
              <a:ext uri="{FF2B5EF4-FFF2-40B4-BE49-F238E27FC236}">
                <a16:creationId xmlns:a16="http://schemas.microsoft.com/office/drawing/2014/main" xmlns="" id="{607738E3-C5A4-4453-8642-E06A74F4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70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m érhető el leírás a fényképhez.">
            <a:extLst>
              <a:ext uri="{FF2B5EF4-FFF2-40B4-BE49-F238E27FC236}">
                <a16:creationId xmlns:a16="http://schemas.microsoft.com/office/drawing/2014/main" xmlns="" id="{5C9EFFD5-D859-4EAF-AA6F-628C196D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8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elovebudapest.com/i/6f/bo-dis-wlb.exact1980w.jpg">
            <a:extLst>
              <a:ext uri="{FF2B5EF4-FFF2-40B4-BE49-F238E27FC236}">
                <a16:creationId xmlns:a16="http://schemas.microsoft.com/office/drawing/2014/main" xmlns="" id="{6BAACDC5-7CBD-46DB-B1A7-79BC0AA6A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1032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0C34E5C3-D725-4E9D-9561-4A816BA284F1}"/>
              </a:ext>
            </a:extLst>
          </p:cNvPr>
          <p:cNvSpPr/>
          <p:nvPr/>
        </p:nvSpPr>
        <p:spPr>
          <a:xfrm>
            <a:off x="2925210" y="73296"/>
            <a:ext cx="551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b="1" i="1" dirty="0">
                <a:latin typeface="Georgia" panose="02040502050405020303" pitchFamily="18" charset="0"/>
              </a:rPr>
              <a:t>Kossuth-ablak</a:t>
            </a:r>
            <a:r>
              <a:rPr lang="hu-HU" dirty="0">
                <a:latin typeface="Georgia" panose="02040502050405020303" pitchFamily="18" charset="0"/>
              </a:rPr>
              <a:t> a Gresham-palotában 1904-1906</a:t>
            </a:r>
          </a:p>
        </p:txBody>
      </p:sp>
    </p:spTree>
    <p:extLst>
      <p:ext uri="{BB962C8B-B14F-4D97-AF65-F5344CB8AC3E}">
        <p14:creationId xmlns:p14="http://schemas.microsoft.com/office/powerpoint/2010/main" val="1905111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elovebudapest.com/i/b4/fiumei-uti-sirkert-balkanyi-laszlo-20141027.exact1980w.jpg">
            <a:extLst>
              <a:ext uri="{FF2B5EF4-FFF2-40B4-BE49-F238E27FC236}">
                <a16:creationId xmlns:a16="http://schemas.microsoft.com/office/drawing/2014/main" xmlns="" id="{2B11D1CF-7A5F-4808-8A7B-DAA16B05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46" y="147972"/>
            <a:ext cx="9612036" cy="64080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2A2814C-4145-4C28-9ABF-54787250CD25}"/>
              </a:ext>
            </a:extLst>
          </p:cNvPr>
          <p:cNvSpPr txBox="1"/>
          <p:nvPr/>
        </p:nvSpPr>
        <p:spPr>
          <a:xfrm>
            <a:off x="10041622" y="612396"/>
            <a:ext cx="1929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Deák Mauzóleum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Fiumei úti sírkert</a:t>
            </a: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1903-ig</a:t>
            </a:r>
          </a:p>
        </p:txBody>
      </p:sp>
    </p:spTree>
    <p:extLst>
      <p:ext uri="{BB962C8B-B14F-4D97-AF65-F5344CB8AC3E}">
        <p14:creationId xmlns:p14="http://schemas.microsoft.com/office/powerpoint/2010/main" val="2623905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m érhető el leírás a fényképhez.">
            <a:extLst>
              <a:ext uri="{FF2B5EF4-FFF2-40B4-BE49-F238E27FC236}">
                <a16:creationId xmlns:a16="http://schemas.microsoft.com/office/drawing/2014/main" xmlns="" id="{EDA86D08-76BD-4D33-B00B-25F9E01C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D5BECE20-704F-4B3D-975A-71C515E96661}"/>
              </a:ext>
            </a:extLst>
          </p:cNvPr>
          <p:cNvSpPr txBox="1"/>
          <p:nvPr/>
        </p:nvSpPr>
        <p:spPr>
          <a:xfrm>
            <a:off x="7633982" y="453006"/>
            <a:ext cx="3665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Egy fohászkodó angyal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a Fiumei úti sírkert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árkádsorának kupolájáról</a:t>
            </a:r>
          </a:p>
        </p:txBody>
      </p:sp>
    </p:spTree>
    <p:extLst>
      <p:ext uri="{BB962C8B-B14F-4D97-AF65-F5344CB8AC3E}">
        <p14:creationId xmlns:p14="http://schemas.microsoft.com/office/powerpoint/2010/main" val="1557887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xikó felül">
            <a:extLst>
              <a:ext uri="{FF2B5EF4-FFF2-40B4-BE49-F238E27FC236}">
                <a16:creationId xmlns:a16="http://schemas.microsoft.com/office/drawing/2014/main" xmlns="" id="{AD1D64B2-1515-4EA3-966B-6D80A14E4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00" y="127290"/>
            <a:ext cx="4437778" cy="3807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Mexikükupola">
            <a:extLst>
              <a:ext uri="{FF2B5EF4-FFF2-40B4-BE49-F238E27FC236}">
                <a16:creationId xmlns:a16="http://schemas.microsoft.com/office/drawing/2014/main" xmlns="" id="{C999FFB6-3CEE-4A21-8BD5-B52C021E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367" y="1812023"/>
            <a:ext cx="7472133" cy="4959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EDA74B04-CF2A-42C0-B719-7731DE9E617C}"/>
              </a:ext>
            </a:extLst>
          </p:cNvPr>
          <p:cNvSpPr/>
          <p:nvPr/>
        </p:nvSpPr>
        <p:spPr>
          <a:xfrm>
            <a:off x="4607070" y="450801"/>
            <a:ext cx="72458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i="1" dirty="0" err="1">
                <a:latin typeface="Georgia" panose="02040502050405020303" pitchFamily="18" charset="0"/>
              </a:rPr>
              <a:t>Palacio</a:t>
            </a:r>
            <a:r>
              <a:rPr lang="hu-HU" i="1" dirty="0">
                <a:latin typeface="Georgia" panose="02040502050405020303" pitchFamily="18" charset="0"/>
              </a:rPr>
              <a:t> de </a:t>
            </a:r>
            <a:r>
              <a:rPr lang="hu-HU" i="1" dirty="0" err="1">
                <a:latin typeface="Georgia" panose="02040502050405020303" pitchFamily="18" charset="0"/>
              </a:rPr>
              <a:t>Bellas</a:t>
            </a:r>
            <a:r>
              <a:rPr lang="hu-HU" i="1" dirty="0">
                <a:latin typeface="Georgia" panose="02040502050405020303" pitchFamily="18" charset="0"/>
              </a:rPr>
              <a:t> </a:t>
            </a:r>
            <a:r>
              <a:rPr lang="hu-HU" i="1" dirty="0" err="1">
                <a:latin typeface="Georgia" panose="02040502050405020303" pitchFamily="18" charset="0"/>
              </a:rPr>
              <a:t>Artes</a:t>
            </a:r>
            <a:r>
              <a:rPr lang="hu-HU" i="1" dirty="0">
                <a:latin typeface="Georgia" panose="02040502050405020303" pitchFamily="18" charset="0"/>
              </a:rPr>
              <a:t> – </a:t>
            </a:r>
            <a:r>
              <a:rPr lang="hu-HU" b="1" i="1" dirty="0">
                <a:latin typeface="Georgia" panose="02040502050405020303" pitchFamily="18" charset="0"/>
              </a:rPr>
              <a:t>A Mexikói Nemzeti Színház 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180 négyzetméteres ólomüveg-kupolája (</a:t>
            </a:r>
            <a:r>
              <a:rPr lang="hu-HU" i="1" dirty="0" err="1">
                <a:latin typeface="Georgia" panose="02040502050405020303" pitchFamily="18" charset="0"/>
              </a:rPr>
              <a:t>Maróti</a:t>
            </a:r>
            <a:r>
              <a:rPr lang="hu-HU" i="1" dirty="0">
                <a:latin typeface="Georgia" panose="02040502050405020303" pitchFamily="18" charset="0"/>
              </a:rPr>
              <a:t> Géza terve és belső-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építészeti munkája)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9CC10827-A9B8-4974-AA10-6910D1D2174B}"/>
              </a:ext>
            </a:extLst>
          </p:cNvPr>
          <p:cNvSpPr/>
          <p:nvPr/>
        </p:nvSpPr>
        <p:spPr>
          <a:xfrm>
            <a:off x="1698713" y="5020594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1903-1934</a:t>
            </a:r>
          </a:p>
        </p:txBody>
      </p:sp>
    </p:spTree>
    <p:extLst>
      <p:ext uri="{BB962C8B-B14F-4D97-AF65-F5344CB8AC3E}">
        <p14:creationId xmlns:p14="http://schemas.microsoft.com/office/powerpoint/2010/main" val="234306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B550ACE-2CBA-4C0F-B065-978A5E160471}"/>
              </a:ext>
            </a:extLst>
          </p:cNvPr>
          <p:cNvSpPr txBox="1"/>
          <p:nvPr/>
        </p:nvSpPr>
        <p:spPr>
          <a:xfrm>
            <a:off x="325073" y="176169"/>
            <a:ext cx="41273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Máriafalva (</a:t>
            </a:r>
            <a:r>
              <a:rPr lang="hu-HU" i="1" dirty="0" err="1">
                <a:latin typeface="Georgia" panose="02040502050405020303" pitchFamily="18" charset="0"/>
              </a:rPr>
              <a:t>Mariasdorf</a:t>
            </a:r>
            <a:r>
              <a:rPr lang="hu-HU" i="1" dirty="0">
                <a:latin typeface="Georgia" panose="02040502050405020303" pitchFamily="18" charset="0"/>
              </a:rPr>
              <a:t>)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Mária mennybemenetele templom </a:t>
            </a:r>
            <a:r>
              <a:rPr lang="hu-HU" b="1" i="1" dirty="0">
                <a:latin typeface="Georgia" panose="02040502050405020303" pitchFamily="18" charset="0"/>
              </a:rPr>
              <a:t>magyar szentjei</a:t>
            </a:r>
            <a:r>
              <a:rPr lang="hu-HU" b="1" i="1" dirty="0"/>
              <a:t> </a:t>
            </a:r>
          </a:p>
          <a:p>
            <a:pPr algn="ctr"/>
            <a:endParaRPr lang="hu-HU" dirty="0"/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 a Zsolnay-féle majolika oltárral és szószékkel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1882-1899</a:t>
            </a:r>
          </a:p>
        </p:txBody>
      </p:sp>
      <p:pic>
        <p:nvPicPr>
          <p:cNvPr id="12290" name="Picture 2" descr="https://s3.eu-central-1.amazonaws.com/kozterkep/photos/u4218-a48910-65c5c5f987ebf-08d756b7aab8e6daeb8834e8_1.jpg">
            <a:extLst>
              <a:ext uri="{FF2B5EF4-FFF2-40B4-BE49-F238E27FC236}">
                <a16:creationId xmlns:a16="http://schemas.microsoft.com/office/drawing/2014/main" xmlns="" id="{60ECD4D9-8B8D-4408-8C0D-E3EC5B58C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8"/>
          <a:stretch/>
        </p:blipFill>
        <p:spPr bwMode="auto">
          <a:xfrm>
            <a:off x="4815280" y="176169"/>
            <a:ext cx="7292830" cy="551156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3.eu-central-1.amazonaws.com/kozterkep/photos/u4218-a48910-65c7509320a4a-894e30723814ced92d605c54_1.jpg">
            <a:extLst>
              <a:ext uri="{FF2B5EF4-FFF2-40B4-BE49-F238E27FC236}">
                <a16:creationId xmlns:a16="http://schemas.microsoft.com/office/drawing/2014/main" xmlns="" id="{1B6E364C-6DB7-4821-80A3-AFAA5D484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40"/>
          <a:stretch/>
        </p:blipFill>
        <p:spPr bwMode="auto">
          <a:xfrm>
            <a:off x="772830" y="2550253"/>
            <a:ext cx="3526526" cy="3821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3959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vie1-1.xx.fbcdn.net/v/t39.30808-6/470741936_928658145921142_6345447463144720710_n.jpg?stp=dst-jpg_s960x960_tt6&amp;_nc_cat=100&amp;ccb=1-7&amp;_nc_sid=cc71e4&amp;_nc_ohc=5RNnEHYvO-wQ7kNvwH5EY9a&amp;_nc_oc=AdpnBKUO_NMZ3C-60xjMLW2TrVYdssl9S5M12sk6jv5fqkuxIJ9uTPHlVs1lFPZEPAPGb-LDri_V-exSHTdi29-p&amp;_nc_zt=23&amp;_nc_ht=scontent-vie1-1.xx&amp;_nc_gid=2-WniNy9av89YcKnjmfo2A&amp;_nc_ss=7b2a8&amp;oh=00_Af8xD66qv6JVlL3XUEr0wMhuQGaUebKPakvh5qmyPc-AqA&amp;oe=6A24C0A4">
            <a:extLst>
              <a:ext uri="{FF2B5EF4-FFF2-40B4-BE49-F238E27FC236}">
                <a16:creationId xmlns:a16="http://schemas.microsoft.com/office/drawing/2014/main" xmlns="" id="{A313982A-1101-4772-BAFE-B40436C0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677" y="432514"/>
            <a:ext cx="91440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77AFDA8C-B0CE-40D8-A50C-52420CADE7CC}"/>
              </a:ext>
            </a:extLst>
          </p:cNvPr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hu-HU" i="1" dirty="0">
              <a:latin typeface="Georgia" panose="02040502050405020303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61BDF94-7437-4F55-B6D5-8A4DEDA5FB93}"/>
              </a:ext>
            </a:extLst>
          </p:cNvPr>
          <p:cNvSpPr txBox="1"/>
          <p:nvPr/>
        </p:nvSpPr>
        <p:spPr>
          <a:xfrm>
            <a:off x="234892" y="276837"/>
            <a:ext cx="2072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három múzsa a mexikóvárosi színházból</a:t>
            </a:r>
          </a:p>
        </p:txBody>
      </p:sp>
    </p:spTree>
    <p:extLst>
      <p:ext uri="{BB962C8B-B14F-4D97-AF65-F5344CB8AC3E}">
        <p14:creationId xmlns:p14="http://schemas.microsoft.com/office/powerpoint/2010/main" val="4198065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em érhető el leírás a fényképhez.">
            <a:extLst>
              <a:ext uri="{FF2B5EF4-FFF2-40B4-BE49-F238E27FC236}">
                <a16:creationId xmlns:a16="http://schemas.microsoft.com/office/drawing/2014/main" xmlns="" id="{025ABF7A-ED31-4911-9870-4819B950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68" y="78485"/>
            <a:ext cx="4096624" cy="67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m érhető el leírás a fényképhez.">
            <a:extLst>
              <a:ext uri="{FF2B5EF4-FFF2-40B4-BE49-F238E27FC236}">
                <a16:creationId xmlns:a16="http://schemas.microsoft.com/office/drawing/2014/main" xmlns="" id="{A1AA24FF-006B-474A-91E0-22140608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723" y="78485"/>
            <a:ext cx="4773609" cy="67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C6668F3-F22E-4E97-BC2A-8E07218C7D6F}"/>
              </a:ext>
            </a:extLst>
          </p:cNvPr>
          <p:cNvSpPr txBox="1"/>
          <p:nvPr/>
        </p:nvSpPr>
        <p:spPr>
          <a:xfrm>
            <a:off x="4462943" y="528506"/>
            <a:ext cx="25334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Legkedvesebb mozaikja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algn="ctr"/>
            <a:r>
              <a:rPr lang="hu-HU" dirty="0">
                <a:latin typeface="Georgia" panose="02040502050405020303" pitchFamily="18" charset="0"/>
              </a:rPr>
              <a:t>Zoltán unokájával 1935 körül</a:t>
            </a:r>
          </a:p>
        </p:txBody>
      </p:sp>
    </p:spTree>
    <p:extLst>
      <p:ext uri="{BB962C8B-B14F-4D97-AF65-F5344CB8AC3E}">
        <p14:creationId xmlns:p14="http://schemas.microsoft.com/office/powerpoint/2010/main" val="4107908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upload.wikimedia.org/wikipedia/commons/thumb/e/e5/VakokFotoThalerTamas11.jpg/1920px-VakokFotoThalerTamas11.jpg">
            <a:extLst>
              <a:ext uri="{FF2B5EF4-FFF2-40B4-BE49-F238E27FC236}">
                <a16:creationId xmlns:a16="http://schemas.microsoft.com/office/drawing/2014/main" xmlns="" id="{EC963861-6BA1-45A4-A35B-97F8A3DF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0"/>
            <a:ext cx="12025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B5B6D11-D313-461F-9D9A-B5F3EDECB156}"/>
              </a:ext>
            </a:extLst>
          </p:cNvPr>
          <p:cNvSpPr txBox="1"/>
          <p:nvPr/>
        </p:nvSpPr>
        <p:spPr>
          <a:xfrm>
            <a:off x="411061" y="6258187"/>
            <a:ext cx="1064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Vakok Intézete – Nádor terem – A tanítvány, Zsellér Imre alkotása 1930</a:t>
            </a:r>
          </a:p>
        </p:txBody>
      </p:sp>
    </p:spTree>
    <p:extLst>
      <p:ext uri="{BB962C8B-B14F-4D97-AF65-F5344CB8AC3E}">
        <p14:creationId xmlns:p14="http://schemas.microsoft.com/office/powerpoint/2010/main" val="4160619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em érhető el leírás a fényképhez.">
            <a:extLst>
              <a:ext uri="{FF2B5EF4-FFF2-40B4-BE49-F238E27FC236}">
                <a16:creationId xmlns:a16="http://schemas.microsoft.com/office/drawing/2014/main" xmlns="" id="{86CAA2D7-31A0-40B9-9F6A-86A0F144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30" y="204526"/>
            <a:ext cx="5614507" cy="408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bagyinszki.eu/galleries/budapest_roth_miksa_emlekhaz_1/budapest_roth_miksa_emlekhaz_1_12.jpg">
            <a:extLst>
              <a:ext uri="{FF2B5EF4-FFF2-40B4-BE49-F238E27FC236}">
                <a16:creationId xmlns:a16="http://schemas.microsoft.com/office/drawing/2014/main" xmlns="" id="{66BE72D6-BB28-4BA4-8B5A-D0C776FA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887" y="2306972"/>
            <a:ext cx="6456556" cy="44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78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ull">
            <a:extLst>
              <a:ext uri="{FF2B5EF4-FFF2-40B4-BE49-F238E27FC236}">
                <a16:creationId xmlns:a16="http://schemas.microsoft.com/office/drawing/2014/main" xmlns="" id="{DF03466B-C76B-44E4-A8D1-E22D82D9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31" y="0"/>
            <a:ext cx="11158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1214040-4011-4708-892C-0D5193189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577" y="448812"/>
            <a:ext cx="3776580" cy="5498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5860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epiteszforum.hu/uploads/images/2021/06/1920_epiteszforum-dinasztiak-az-uveges-rothok--miksan-innen-es-tul-2-180-2021-06-06-093819.jpg">
            <a:extLst>
              <a:ext uri="{FF2B5EF4-FFF2-40B4-BE49-F238E27FC236}">
                <a16:creationId xmlns:a16="http://schemas.microsoft.com/office/drawing/2014/main" xmlns="" id="{DE68D6ED-D2D1-4171-AA2B-337D457791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7437DEA-A4C2-4845-A737-0B9042200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54" y="0"/>
            <a:ext cx="10262946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531B638F-9517-483B-B427-452E82F3CC55}"/>
              </a:ext>
            </a:extLst>
          </p:cNvPr>
          <p:cNvSpPr txBox="1"/>
          <p:nvPr/>
        </p:nvSpPr>
        <p:spPr>
          <a:xfrm>
            <a:off x="151002" y="167780"/>
            <a:ext cx="1560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endParaRPr lang="hu-HU" i="1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A szegedi új </a:t>
            </a:r>
            <a:r>
              <a:rPr lang="hu-HU" b="1" i="1" dirty="0">
                <a:latin typeface="Georgia" panose="02040502050405020303" pitchFamily="18" charset="0"/>
              </a:rPr>
              <a:t>zsinagóga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EB3DEEA8-A789-43B5-9E45-B8E9927A636E}"/>
              </a:ext>
            </a:extLst>
          </p:cNvPr>
          <p:cNvSpPr/>
          <p:nvPr/>
        </p:nvSpPr>
        <p:spPr>
          <a:xfrm>
            <a:off x="3123501" y="24518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dirty="0">
                <a:latin typeface="Georgia" panose="02040502050405020303" pitchFamily="18" charset="0"/>
              </a:rPr>
              <a:t>Róth Manó </a:t>
            </a:r>
            <a:r>
              <a:rPr lang="hu-HU" dirty="0">
                <a:latin typeface="Georgia" panose="02040502050405020303" pitchFamily="18" charset="0"/>
              </a:rPr>
              <a:t>(1868-1935) munkáiból: </a:t>
            </a:r>
          </a:p>
        </p:txBody>
      </p:sp>
    </p:spTree>
    <p:extLst>
      <p:ext uri="{BB962C8B-B14F-4D97-AF65-F5344CB8AC3E}">
        <p14:creationId xmlns:p14="http://schemas.microsoft.com/office/powerpoint/2010/main" val="3371458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3.eu-central-1.amazonaws.com/kozterkep/photos/125b8ea5bb8764bf9df247523c27de25_1.jpg">
            <a:extLst>
              <a:ext uri="{FF2B5EF4-FFF2-40B4-BE49-F238E27FC236}">
                <a16:creationId xmlns:a16="http://schemas.microsoft.com/office/drawing/2014/main" xmlns="" id="{6D26C120-F353-4526-A3FC-44EAAAAC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C9BAF04F-3D2C-4825-9A51-7F5D424285FB}"/>
              </a:ext>
            </a:extLst>
          </p:cNvPr>
          <p:cNvSpPr/>
          <p:nvPr/>
        </p:nvSpPr>
        <p:spPr>
          <a:xfrm>
            <a:off x="199294" y="534690"/>
            <a:ext cx="47660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b="1" i="1" dirty="0">
                <a:latin typeface="Georgia" panose="02040502050405020303" pitchFamily="18" charset="0"/>
              </a:rPr>
              <a:t>kecskeméti Református Újkollégium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 dísztermének színes üvegablakai </a:t>
            </a:r>
          </a:p>
        </p:txBody>
      </p:sp>
    </p:spTree>
    <p:extLst>
      <p:ext uri="{BB962C8B-B14F-4D97-AF65-F5344CB8AC3E}">
        <p14:creationId xmlns:p14="http://schemas.microsoft.com/office/powerpoint/2010/main" val="1353562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3.eu-central-1.amazonaws.com/kozterkep/photos/0d8811a93ec836b916e7e3093bdf5312_1.jpg">
            <a:extLst>
              <a:ext uri="{FF2B5EF4-FFF2-40B4-BE49-F238E27FC236}">
                <a16:creationId xmlns:a16="http://schemas.microsoft.com/office/drawing/2014/main" xmlns="" id="{6E46481B-2A30-4849-9D01-094BDBE49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84"/>
          <a:stretch/>
        </p:blipFill>
        <p:spPr bwMode="auto">
          <a:xfrm>
            <a:off x="117374" y="186655"/>
            <a:ext cx="9311852" cy="64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207B3AAC-936B-4ED8-A7A6-C66CC815DFEA}"/>
              </a:ext>
            </a:extLst>
          </p:cNvPr>
          <p:cNvSpPr/>
          <p:nvPr/>
        </p:nvSpPr>
        <p:spPr>
          <a:xfrm>
            <a:off x="9286613" y="954140"/>
            <a:ext cx="2788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-apple-system"/>
              </a:rPr>
              <a:t> </a:t>
            </a:r>
            <a:r>
              <a:rPr lang="hu-HU" b="1" i="1" dirty="0">
                <a:latin typeface="Georgia" panose="02040502050405020303" pitchFamily="18" charset="0"/>
              </a:rPr>
              <a:t>Gellért Gyógyfürdő </a:t>
            </a:r>
            <a:r>
              <a:rPr lang="hu-HU" dirty="0">
                <a:latin typeface="Georgia" panose="02040502050405020303" pitchFamily="18" charset="0"/>
              </a:rPr>
              <a:t>férfi termálfürdőjének felülvilágítói</a:t>
            </a:r>
            <a:endParaRPr lang="hu-HU" b="0" i="0" dirty="0"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35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EECB2BC-EC54-4ACB-93D4-6591F4D93A8F}"/>
              </a:ext>
            </a:extLst>
          </p:cNvPr>
          <p:cNvSpPr txBox="1"/>
          <p:nvPr/>
        </p:nvSpPr>
        <p:spPr>
          <a:xfrm>
            <a:off x="2958517" y="1182848"/>
            <a:ext cx="6274965" cy="43396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sz="4400" i="1" dirty="0">
              <a:latin typeface="Georgia" panose="02040502050405020303" pitchFamily="18" charset="0"/>
            </a:endParaRPr>
          </a:p>
          <a:p>
            <a:pPr algn="ctr"/>
            <a:r>
              <a:rPr lang="hu-HU" sz="4400" i="1" dirty="0">
                <a:latin typeface="Georgia" panose="02040502050405020303" pitchFamily="18" charset="0"/>
              </a:rPr>
              <a:t>Köszönöm </a:t>
            </a:r>
          </a:p>
          <a:p>
            <a:pPr algn="ctr"/>
            <a:r>
              <a:rPr lang="hu-HU" sz="4400" i="1" dirty="0">
                <a:latin typeface="Georgia" panose="02040502050405020303" pitchFamily="18" charset="0"/>
              </a:rPr>
              <a:t>a </a:t>
            </a:r>
          </a:p>
          <a:p>
            <a:pPr algn="ctr"/>
            <a:r>
              <a:rPr lang="hu-HU" sz="4400" i="1" dirty="0">
                <a:latin typeface="Georgia" panose="02040502050405020303" pitchFamily="18" charset="0"/>
              </a:rPr>
              <a:t>figyelmeteket!</a:t>
            </a:r>
          </a:p>
          <a:p>
            <a:pPr algn="ctr"/>
            <a:endParaRPr lang="hu-HU" sz="4400" i="1" dirty="0">
              <a:latin typeface="Georgia" panose="02040502050405020303" pitchFamily="18" charset="0"/>
            </a:endParaRPr>
          </a:p>
          <a:p>
            <a:pPr algn="ctr"/>
            <a:endParaRPr lang="hu-HU" sz="4400" i="1" dirty="0">
              <a:latin typeface="Georgia" panose="02040502050405020303" pitchFamily="18" charset="0"/>
            </a:endParaRPr>
          </a:p>
          <a:p>
            <a:pPr algn="ctr"/>
            <a:r>
              <a:rPr lang="hu-HU" sz="1200" i="1">
                <a:latin typeface="Georgia" panose="02040502050405020303" pitchFamily="18" charset="0"/>
              </a:rPr>
              <a:t>JTK 2026.06.05.</a:t>
            </a:r>
            <a:endParaRPr lang="hu-HU" sz="12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5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3.eu-central-1.amazonaws.com/kozterkep/photos/117b91c856c029b3f4a0f19d0ee4313f_1.jpg">
            <a:extLst>
              <a:ext uri="{FF2B5EF4-FFF2-40B4-BE49-F238E27FC236}">
                <a16:creationId xmlns:a16="http://schemas.microsoft.com/office/drawing/2014/main" xmlns="" id="{CF75E3E3-826F-40E1-9B6D-D4412317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342" y="994424"/>
            <a:ext cx="3647544" cy="5543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F9385C8-96A8-4FEF-8725-F9D3A944E9C6}"/>
              </a:ext>
            </a:extLst>
          </p:cNvPr>
          <p:cNvSpPr txBox="1"/>
          <p:nvPr/>
        </p:nvSpPr>
        <p:spPr>
          <a:xfrm>
            <a:off x="964734" y="71094"/>
            <a:ext cx="3363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Szent Mihály kápolna </a:t>
            </a:r>
            <a:r>
              <a:rPr lang="hu-HU" dirty="0">
                <a:latin typeface="Georgia" panose="02040502050405020303" pitchFamily="18" charset="0"/>
              </a:rPr>
              <a:t>Kassa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1896</a:t>
            </a:r>
          </a:p>
        </p:txBody>
      </p:sp>
      <p:pic>
        <p:nvPicPr>
          <p:cNvPr id="6" name="Picture 2" descr="https://www.magyarkurir.hu/img1.php?id=147450&amp;v=&amp;p=1&amp;img=c_szterzsebet-miseje.jpg">
            <a:extLst>
              <a:ext uri="{FF2B5EF4-FFF2-40B4-BE49-F238E27FC236}">
                <a16:creationId xmlns:a16="http://schemas.microsoft.com/office/drawing/2014/main" xmlns="" id="{2AD6822B-2CAF-4418-A162-6F9D15BA3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2259" y="150346"/>
            <a:ext cx="2896483" cy="56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3927C8E9-2003-4AE1-B926-EC7E5BE0403E}"/>
              </a:ext>
            </a:extLst>
          </p:cNvPr>
          <p:cNvSpPr/>
          <p:nvPr/>
        </p:nvSpPr>
        <p:spPr>
          <a:xfrm>
            <a:off x="7963222" y="6061323"/>
            <a:ext cx="3867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Szent Erzsébet miséje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Örökimádás templom, Budapest</a:t>
            </a:r>
          </a:p>
        </p:txBody>
      </p:sp>
      <p:pic>
        <p:nvPicPr>
          <p:cNvPr id="4102" name="Picture 6" descr="https://s3.eu-central-1.amazonaws.com/kozterkep/photos/6f420809edfaebae1912bcfa54636c37_1.jpg">
            <a:extLst>
              <a:ext uri="{FF2B5EF4-FFF2-40B4-BE49-F238E27FC236}">
                <a16:creationId xmlns:a16="http://schemas.microsoft.com/office/drawing/2014/main" xmlns="" id="{10FFA0EA-9E0B-4E0C-8422-C6F9EA70A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0699" y="614375"/>
            <a:ext cx="2208747" cy="59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9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em érhető el leírás a fényképhez.">
            <a:extLst>
              <a:ext uri="{FF2B5EF4-FFF2-40B4-BE49-F238E27FC236}">
                <a16:creationId xmlns:a16="http://schemas.microsoft.com/office/drawing/2014/main" xmlns="" id="{4FACED53-7D1B-4C0A-80E1-6CD9713E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89" y="70638"/>
            <a:ext cx="10978422" cy="67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7DFA3C9-6092-49A4-845B-460FCCF11DA7}"/>
              </a:ext>
            </a:extLst>
          </p:cNvPr>
          <p:cNvSpPr txBox="1"/>
          <p:nvPr/>
        </p:nvSpPr>
        <p:spPr>
          <a:xfrm>
            <a:off x="975918" y="5310034"/>
            <a:ext cx="1761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Somogyfajsz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Krisztus király templom</a:t>
            </a: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Jézus születése</a:t>
            </a:r>
          </a:p>
        </p:txBody>
      </p:sp>
    </p:spTree>
    <p:extLst>
      <p:ext uri="{BB962C8B-B14F-4D97-AF65-F5344CB8AC3E}">
        <p14:creationId xmlns:p14="http://schemas.microsoft.com/office/powerpoint/2010/main" val="97166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gyar Országházban - In Hungarian Parliament">
            <a:extLst>
              <a:ext uri="{FF2B5EF4-FFF2-40B4-BE49-F238E27FC236}">
                <a16:creationId xmlns:a16="http://schemas.microsoft.com/office/drawing/2014/main" xmlns="" id="{AB1C3BD6-930D-4906-8206-0E3C22CA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10" y="114722"/>
            <a:ext cx="9451829" cy="662855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D650ABC3-A0D8-40D9-83DE-F2ECC409561C}"/>
              </a:ext>
            </a:extLst>
          </p:cNvPr>
          <p:cNvSpPr/>
          <p:nvPr/>
        </p:nvSpPr>
        <p:spPr>
          <a:xfrm>
            <a:off x="9748007" y="1243479"/>
            <a:ext cx="2298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D6D2CD"/>
                </a:solidFill>
                <a:latin typeface="Georgia" panose="02040502050405020303" pitchFamily="18" charset="0"/>
              </a:rPr>
              <a:t>A </a:t>
            </a:r>
            <a:r>
              <a:rPr lang="hu-HU" b="1" i="1" dirty="0">
                <a:solidFill>
                  <a:srgbClr val="D6D2CD"/>
                </a:solidFill>
                <a:latin typeface="Georgia" panose="02040502050405020303" pitchFamily="18" charset="0"/>
              </a:rPr>
              <a:t>Magyar Országház </a:t>
            </a:r>
            <a:r>
              <a:rPr lang="hu-HU" dirty="0">
                <a:solidFill>
                  <a:srgbClr val="D6D2CD"/>
                </a:solidFill>
                <a:latin typeface="Georgia" panose="02040502050405020303" pitchFamily="18" charset="0"/>
              </a:rPr>
              <a:t>díszlépcső csarnokának festett üvegablakai</a:t>
            </a:r>
          </a:p>
          <a:p>
            <a:pPr algn="ctr"/>
            <a:endParaRPr lang="hu-HU" dirty="0">
              <a:solidFill>
                <a:srgbClr val="D6D2CD"/>
              </a:solidFill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solidFill>
                  <a:srgbClr val="D6D2CD"/>
                </a:solidFill>
                <a:latin typeface="Georgia" panose="02040502050405020303" pitchFamily="18" charset="0"/>
              </a:rPr>
              <a:t>1895-1904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47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red.ibred.hu/upload/img/big/k_16/9f580639c9.jpg#">
            <a:extLst>
              <a:ext uri="{FF2B5EF4-FFF2-40B4-BE49-F238E27FC236}">
                <a16:creationId xmlns:a16="http://schemas.microsoft.com/office/drawing/2014/main" xmlns="" id="{B38EA2E8-C312-4811-9C8E-DCEE9F799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0429" y="260057"/>
            <a:ext cx="8590328" cy="598974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media.geni.com/p13/d4/b4/1e/71/53444843aa4fa749/vij52ged_large.jpg?hash=4fc1e841f8e3f19999ce0b94857db52b30be33a91c5b47cac9074d8a96d532c5.1775804399">
            <a:extLst>
              <a:ext uri="{FF2B5EF4-FFF2-40B4-BE49-F238E27FC236}">
                <a16:creationId xmlns:a16="http://schemas.microsoft.com/office/drawing/2014/main" xmlns="" id="{5A121C0D-1A6E-4295-B46C-A8A4E3109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8" t="5643" r="9684" b="1422"/>
          <a:stretch/>
        </p:blipFill>
        <p:spPr bwMode="auto">
          <a:xfrm>
            <a:off x="427839" y="1130415"/>
            <a:ext cx="2734810" cy="42490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293FD153-D043-458C-A0A1-53CDB29CA304}"/>
              </a:ext>
            </a:extLst>
          </p:cNvPr>
          <p:cNvSpPr txBox="1"/>
          <p:nvPr/>
        </p:nvSpPr>
        <p:spPr>
          <a:xfrm>
            <a:off x="427838" y="5771626"/>
            <a:ext cx="273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Róthné </a:t>
            </a:r>
            <a:r>
              <a:rPr lang="hu-HU" dirty="0" err="1">
                <a:latin typeface="Georgia" panose="02040502050405020303" pitchFamily="18" charset="0"/>
              </a:rPr>
              <a:t>Valla</a:t>
            </a:r>
            <a:r>
              <a:rPr lang="hu-HU" dirty="0">
                <a:latin typeface="Georgia" panose="02040502050405020303" pitchFamily="18" charset="0"/>
              </a:rPr>
              <a:t> Jozefa </a:t>
            </a:r>
          </a:p>
        </p:txBody>
      </p:sp>
    </p:spTree>
    <p:extLst>
      <p:ext uri="{BB962C8B-B14F-4D97-AF65-F5344CB8AC3E}">
        <p14:creationId xmlns:p14="http://schemas.microsoft.com/office/powerpoint/2010/main" val="2769504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m érhető el leírás a fényképhez.">
            <a:extLst>
              <a:ext uri="{FF2B5EF4-FFF2-40B4-BE49-F238E27FC236}">
                <a16:creationId xmlns:a16="http://schemas.microsoft.com/office/drawing/2014/main" xmlns="" id="{55145F86-B98E-4B1C-81C4-9AF8AE4DA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79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6234</TotalTime>
  <Words>399</Words>
  <Application>Microsoft Office PowerPoint</Application>
  <PresentationFormat>Egyéni</PresentationFormat>
  <Paragraphs>181</Paragraphs>
  <Slides>48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49" baseType="lpstr">
      <vt:lpstr>Office Theme</vt:lpstr>
      <vt:lpstr>Róth Miksa 1865-1944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Róth Miksa II.</dc:title>
  <dc:creator>Kati</dc:creator>
  <cp:lastModifiedBy>Judit</cp:lastModifiedBy>
  <cp:revision>217</cp:revision>
  <dcterms:created xsi:type="dcterms:W3CDTF">2026-03-31T17:38:46Z</dcterms:created>
  <dcterms:modified xsi:type="dcterms:W3CDTF">2026-06-07T09:36:37Z</dcterms:modified>
</cp:coreProperties>
</file>