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7" r:id="rId4"/>
    <p:sldId id="268" r:id="rId5"/>
    <p:sldId id="309" r:id="rId6"/>
    <p:sldId id="301" r:id="rId7"/>
    <p:sldId id="303" r:id="rId8"/>
    <p:sldId id="305" r:id="rId9"/>
    <p:sldId id="307" r:id="rId10"/>
    <p:sldId id="289" r:id="rId11"/>
    <p:sldId id="292" r:id="rId12"/>
    <p:sldId id="298" r:id="rId13"/>
    <p:sldId id="263" r:id="rId14"/>
    <p:sldId id="297" r:id="rId15"/>
    <p:sldId id="264" r:id="rId16"/>
    <p:sldId id="293" r:id="rId17"/>
    <p:sldId id="271" r:id="rId18"/>
    <p:sldId id="272" r:id="rId19"/>
    <p:sldId id="299" r:id="rId20"/>
    <p:sldId id="286" r:id="rId21"/>
    <p:sldId id="287" r:id="rId22"/>
    <p:sldId id="285" r:id="rId23"/>
    <p:sldId id="312" r:id="rId24"/>
    <p:sldId id="274" r:id="rId25"/>
    <p:sldId id="275" r:id="rId26"/>
    <p:sldId id="311" r:id="rId27"/>
    <p:sldId id="294" r:id="rId28"/>
    <p:sldId id="313" r:id="rId29"/>
    <p:sldId id="314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1101" autoAdjust="0"/>
  </p:normalViewPr>
  <p:slideViewPr>
    <p:cSldViewPr>
      <p:cViewPr varScale="1">
        <p:scale>
          <a:sx n="104" d="100"/>
          <a:sy n="104" d="100"/>
        </p:scale>
        <p:origin x="-182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0605-3B1D-4463-8B05-8B949736A6D9}" type="datetimeFigureOut">
              <a:rPr lang="hu-HU" smtClean="0"/>
              <a:pPr/>
              <a:t>2026. 07. 09.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1836-C2B9-471A-A7B7-4CB217C853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0605-3B1D-4463-8B05-8B949736A6D9}" type="datetimeFigureOut">
              <a:rPr lang="hu-HU" smtClean="0"/>
              <a:pPr/>
              <a:t>2026. 07. 09.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1836-C2B9-471A-A7B7-4CB217C853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0605-3B1D-4463-8B05-8B949736A6D9}" type="datetimeFigureOut">
              <a:rPr lang="hu-HU" smtClean="0"/>
              <a:pPr/>
              <a:t>2026. 07. 09.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1836-C2B9-471A-A7B7-4CB217C853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0605-3B1D-4463-8B05-8B949736A6D9}" type="datetimeFigureOut">
              <a:rPr lang="hu-HU" smtClean="0"/>
              <a:pPr/>
              <a:t>2026. 07. 09.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1836-C2B9-471A-A7B7-4CB217C853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0605-3B1D-4463-8B05-8B949736A6D9}" type="datetimeFigureOut">
              <a:rPr lang="hu-HU" smtClean="0"/>
              <a:pPr/>
              <a:t>2026. 07. 09.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1836-C2B9-471A-A7B7-4CB217C853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0605-3B1D-4463-8B05-8B949736A6D9}" type="datetimeFigureOut">
              <a:rPr lang="hu-HU" smtClean="0"/>
              <a:pPr/>
              <a:t>2026. 07. 09.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1836-C2B9-471A-A7B7-4CB217C853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0605-3B1D-4463-8B05-8B949736A6D9}" type="datetimeFigureOut">
              <a:rPr lang="hu-HU" smtClean="0"/>
              <a:pPr/>
              <a:t>2026. 07. 09.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1836-C2B9-471A-A7B7-4CB217C853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0605-3B1D-4463-8B05-8B949736A6D9}" type="datetimeFigureOut">
              <a:rPr lang="hu-HU" smtClean="0"/>
              <a:pPr/>
              <a:t>2026. 07. 09.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1836-C2B9-471A-A7B7-4CB217C853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0605-3B1D-4463-8B05-8B949736A6D9}" type="datetimeFigureOut">
              <a:rPr lang="hu-HU" smtClean="0"/>
              <a:pPr/>
              <a:t>2026. 07. 09.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1836-C2B9-471A-A7B7-4CB217C853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0605-3B1D-4463-8B05-8B949736A6D9}" type="datetimeFigureOut">
              <a:rPr lang="hu-HU" smtClean="0"/>
              <a:pPr/>
              <a:t>2026. 07. 09.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1836-C2B9-471A-A7B7-4CB217C853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90605-3B1D-4463-8B05-8B949736A6D9}" type="datetimeFigureOut">
              <a:rPr lang="hu-HU" smtClean="0"/>
              <a:pPr/>
              <a:t>2026. 07. 09.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F1836-C2B9-471A-A7B7-4CB217C853A5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90605-3B1D-4463-8B05-8B949736A6D9}" type="datetimeFigureOut">
              <a:rPr lang="hu-HU" smtClean="0"/>
              <a:pPr/>
              <a:t>2026. 07. 09.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F1836-C2B9-471A-A7B7-4CB217C853A5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Els%C5%91_isonz%C3%B3i_csata" TargetMode="External"/><Relationship Id="rId3" Type="http://schemas.openxmlformats.org/officeDocument/2006/relationships/hyperlink" Target="https://hu.wikipedia.org/wiki/Szederfa" TargetMode="External"/><Relationship Id="rId7" Type="http://schemas.openxmlformats.org/officeDocument/2006/relationships/hyperlink" Target="https://hu.wikipedia.org/wiki/Karszt" TargetMode="External"/><Relationship Id="rId2" Type="http://schemas.openxmlformats.org/officeDocument/2006/relationships/hyperlink" Target="https://hu.wikipedia.org/wiki/Els%C5%91_vil%C3%A1gh%C3%A1bor%C3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San_Martino_del_Carso" TargetMode="External"/><Relationship Id="rId5" Type="http://schemas.openxmlformats.org/officeDocument/2006/relationships/hyperlink" Target="https://hu.wikipedia.org/wiki/San_Michele-hegy" TargetMode="External"/><Relationship Id="rId10" Type="http://schemas.openxmlformats.org/officeDocument/2006/relationships/hyperlink" Target="https://hu.wikipedia.org/wiki/Fekete_h%C3%A1z_(Szeged)" TargetMode="External"/><Relationship Id="rId4" Type="http://schemas.openxmlformats.org/officeDocument/2006/relationships/hyperlink" Target="https://hu.wikipedia.org/wiki/Doberd%C3%B3" TargetMode="External"/><Relationship Id="rId9" Type="http://schemas.openxmlformats.org/officeDocument/2006/relationships/hyperlink" Target="https://hu.wikipedia.org/wiki/%C3%81ll%C3%B3h%C3%A1bor%C3%BA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facebook.com/feketehaz?__cft__%5b0%5d=AZY8BdlNeIERc7Ztufk_cTwln6vmcQHpV2gXVeug7neQOrsZd3xeKcfNoUJb9snvwb38fQr-M4SUeCLd311kstNtoyE5ofY8xs2TwdlEBc6hea8dB5obVRsewdMmOXWn8ePBSQ4D1Rs8AtGy_lLy0qZzHMnm8fJ8mLq7xmXEqZmzNg&amp;__tn__=-%5dK-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Rendszerv%C3%A1lt%C3%A1s_Magyarorsz%C3%A1gon" TargetMode="External"/><Relationship Id="rId3" Type="http://schemas.openxmlformats.org/officeDocument/2006/relationships/hyperlink" Target="https://hu.wikipedia.org/wiki/Stef%C3%A1n_Henrik" TargetMode="External"/><Relationship Id="rId7" Type="http://schemas.openxmlformats.org/officeDocument/2006/relationships/hyperlink" Target="https://hu.wikipedia.org/wiki/Cement" TargetMode="External"/><Relationship Id="rId2" Type="http://schemas.openxmlformats.org/officeDocument/2006/relationships/hyperlink" Target="https://hu.wikipedia.org/wiki/Aba-Nov%C3%A1k_Vilmo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H%C5%91s%C3%B6k_kapuja_(Szeged)" TargetMode="External"/><Relationship Id="rId5" Type="http://schemas.openxmlformats.org/officeDocument/2006/relationships/hyperlink" Target="https://hu.wikipedia.org/wiki/R%C3%A1kosi-korszak" TargetMode="External"/><Relationship Id="rId4" Type="http://schemas.openxmlformats.org/officeDocument/2006/relationships/hyperlink" Target="https://hu.wikipedia.org/wiki/M%C3%A1sodik_vil%C3%A1gh%C3%A1bor%C3%B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Doberd%C3%B3i_szederfa" TargetMode="External"/><Relationship Id="rId2" Type="http://schemas.openxmlformats.org/officeDocument/2006/relationships/hyperlink" Target="https://hu.wikipedia.org/wiki/H%C5%91s%C3%B6k_kapuja_(Szeged)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moramuzeum/posts/ismeritek-a-doberd%C3%B3i-fa-t%C3%B6rt%C3%A9net%C3%A9t-a-szegedi-katon%C3%A1k-hozt%C3%A1k-haza-ezt-a-szederf%C3%A1t/2233722793348682/" TargetMode="External"/><Relationship Id="rId3" Type="http://schemas.openxmlformats.org/officeDocument/2006/relationships/hyperlink" Target="https://nagyhaboru.blog.hu/2013/03/26/a_szegedi_46-osok_doberdoi_faja" TargetMode="External"/><Relationship Id="rId7" Type="http://schemas.openxmlformats.org/officeDocument/2006/relationships/hyperlink" Target="https://honvedelem.hu/hatter/multidezo/a-doberdoi-fa.html" TargetMode="External"/><Relationship Id="rId2" Type="http://schemas.openxmlformats.org/officeDocument/2006/relationships/hyperlink" Target="https://hu.wikipedia.org/wiki/Doberd%C3%B3i_csat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H%C5%91s%C3%B6k_kapuja_(Szeged)" TargetMode="External"/><Relationship Id="rId5" Type="http://schemas.openxmlformats.org/officeDocument/2006/relationships/hyperlink" Target="https://nagyhaboru.hu/blog/a_doberdo_fogalma/" TargetMode="External"/><Relationship Id="rId4" Type="http://schemas.openxmlformats.org/officeDocument/2006/relationships/hyperlink" Target="https://honvedelem.hu/hirek/hazai-hirek/a-doberdoi-fa-a-magyar-honved-magazin-legfrissebb-szamabol.html" TargetMode="External"/><Relationship Id="rId9" Type="http://schemas.openxmlformats.org/officeDocument/2006/relationships/hyperlink" Target="https://support.google.com/websearch?p=aimod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honvedelem.hu/hatter/multidezo/a-doberdoi-fa.html" TargetMode="External"/><Relationship Id="rId2" Type="http://schemas.openxmlformats.org/officeDocument/2006/relationships/hyperlink" Target="https://nagyhaboru.blog.hu/2013/03/26/a_szegedi_46-osok_doberdoi_faja" TargetMode="Externa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hu.wikipedia.org/wiki/Fekete_h%C3%A1z_(Szeged)" TargetMode="External"/><Relationship Id="rId4" Type="http://schemas.openxmlformats.org/officeDocument/2006/relationships/hyperlink" Target="https://ersekseg.ro/hu/content/visszatertunk-doberdoi-nagy-hegyre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Grad%C3%B3i-lag%C3%BAna?action=edit&amp;redlink=1" TargetMode="External"/><Relationship Id="rId3" Type="http://schemas.openxmlformats.org/officeDocument/2006/relationships/hyperlink" Target="https://hu.wikipedia.org/wiki/San_Martino_del_Carso" TargetMode="External"/><Relationship Id="rId7" Type="http://schemas.openxmlformats.org/officeDocument/2006/relationships/hyperlink" Target="https://hu.wikipedia.org/wiki/Isonz%C3%B3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s://hu.wikipedia.org/wiki/Sagrad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Monfalcone" TargetMode="External"/><Relationship Id="rId11" Type="http://schemas.openxmlformats.org/officeDocument/2006/relationships/hyperlink" Target="https://hu.wikipedia.org/wiki/Pirano?action=edit&amp;redlink=1" TargetMode="External"/><Relationship Id="rId5" Type="http://schemas.openxmlformats.org/officeDocument/2006/relationships/hyperlink" Target="https://hu.wikipedia.org/wiki/San_Michele-hegy" TargetMode="External"/><Relationship Id="rId10" Type="http://schemas.openxmlformats.org/officeDocument/2006/relationships/hyperlink" Target="https://hu.wikipedia.org/wiki/Salvore-fok?action=edit&amp;redlink=1" TargetMode="External"/><Relationship Id="rId4" Type="http://schemas.openxmlformats.org/officeDocument/2006/relationships/hyperlink" Target="https://hu.wikipedia.org/wiki/Savogna_d%E2%80%99Isonzo" TargetMode="External"/><Relationship Id="rId9" Type="http://schemas.openxmlformats.org/officeDocument/2006/relationships/hyperlink" Target="https://hu.wikipedia.org/wiki/Isztriai-f%C3%A9lsziget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NagyHaboruBlog?__cft__%5b0%5d=AZZVOTc5Ue83SgcExBnkvHKP6n5MKQXMa03mal19Saa8JCwSbAhTbvoVcWG0wBQONdivtiJv_ZOX9EkiuVwRxhPhsAeU-tOPTAj2rJpYPhXl6DhiImFEXkZWC1Ems1Wq3XFlCuL2uDPXPqvTt5HCwRnhASRrfusTnLyw17YC-1ejNA&amp;__tn__=-UC,P-R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hodmezovasarhely.hu/bovitik-az-elso-vilaghaborus-emlekmuvet/" TargetMode="External"/><Relationship Id="rId2" Type="http://schemas.openxmlformats.org/officeDocument/2006/relationships/hyperlink" Target="https://funiq.hu/1616-i-vil%C3%A1gh%C3%A1bor%C3%BAs-eml%C3%A9km%C5%B1-h%C3%B3dmez%C5%91v%C3%A1s%C3%A1rhely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onvedelem.hu/hirek/hazai-hirek/vilaghaborus-emlekmuvet-avattak-hodmezovasarhelyen.html" TargetMode="External"/><Relationship Id="rId5" Type="http://schemas.openxmlformats.org/officeDocument/2006/relationships/hyperlink" Target="https://epiteszforum.hu/dogcedula-ihlette-vilaghaborus-emlekmu" TargetMode="External"/><Relationship Id="rId4" Type="http://schemas.openxmlformats.org/officeDocument/2006/relationships/hyperlink" Target="https://www.kozterkep.hu/33977/i-vilaghaboruban-elhunyt-hodmezovasarhelyi-hosi-halottak-emlekmuve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hyperlink" Target="https://www.kozterkep.hu/megyek/megtekintes/19/csongrad-csanad-varmegye" TargetMode="External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hyperlink" Target="https://www.kozterkep.hu/33977/i-vilaghaboruban-elhunyt-hodmezovasarhelyi-hosi-halottak-emlekmuve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hyperlink" Target="https://www.kozterkep.hu/helyek/megtekintes/235/hodmezovasarhely" TargetMode="External"/><Relationship Id="rId9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hu.wikisource.org/wiki/Szerz%C5%91:Juh%C3%A1sz_Gyula" TargetMode="Externa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nagyhaboru.blog.hu/2013/03/26/a_szegedi_46-osok_doberdoi_faj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Caporett%C3%B3i_%C3%A1tt%C3%B6r%C3%A9s" TargetMode="External"/><Relationship Id="rId3" Type="http://schemas.openxmlformats.org/officeDocument/2006/relationships/hyperlink" Target="https://hu.wikipedia.org/wiki/Osztr%C3%A1k%E2%80%93Magyar_Monarchia" TargetMode="External"/><Relationship Id="rId7" Type="http://schemas.openxmlformats.org/officeDocument/2006/relationships/hyperlink" Target="https://hu.wikipedia.org/wiki/Olaszorsz%C3%A1g_hadba_l%C3%A9p%C3%A9se_(1915)" TargetMode="External"/><Relationship Id="rId12" Type="http://schemas.openxmlformats.org/officeDocument/2006/relationships/hyperlink" Target="https://hu.wikipedia.org/wiki/Cs%C3%A1sz%C3%A1ri_%C3%A9s_Kir%C3%A1lyi_Hadsereg" TargetMode="External"/><Relationship Id="rId2" Type="http://schemas.openxmlformats.org/officeDocument/2006/relationships/hyperlink" Target="https://hu.wikipedia.org/wiki/Isonz%C3%B3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hu.wikipedia.org/wiki/Els%C5%91_vil%C3%A1gh%C3%A1bor%C3%BA" TargetMode="External"/><Relationship Id="rId11" Type="http://schemas.openxmlformats.org/officeDocument/2006/relationships/hyperlink" Target="https://hu.wikipedia.org/wiki/K%C3%A9pes_G%C3%A9za" TargetMode="External"/><Relationship Id="rId5" Type="http://schemas.openxmlformats.org/officeDocument/2006/relationships/hyperlink" Target="https://hu.wikipedia.org/wiki/Doberd%C3%B2_del_Lago" TargetMode="External"/><Relationship Id="rId10" Type="http://schemas.openxmlformats.org/officeDocument/2006/relationships/hyperlink" Target="https://hu.wikipedia.org/wiki/Giuseppe_Ungaretti" TargetMode="External"/><Relationship Id="rId4" Type="http://schemas.openxmlformats.org/officeDocument/2006/relationships/hyperlink" Target="https://hu.wikipedia.org/wiki/Olasz_Kir%C3%A1lys%C3%A1g" TargetMode="External"/><Relationship Id="rId9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San_Martino_del_Carso_(vers)?action=edit&amp;redlink=1" TargetMode="External"/><Relationship Id="rId2" Type="http://schemas.openxmlformats.org/officeDocument/2006/relationships/hyperlink" Target="https://hu.wikipedia.org/wiki/Giuseppe_Ungaretti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200" i="1" dirty="0" smtClean="0"/>
              <a:t>A HALHATATLAN EPERFA TÖRTÉNETE</a:t>
            </a:r>
            <a:br>
              <a:rPr lang="hu-HU" sz="3200" i="1" dirty="0" smtClean="0"/>
            </a:br>
            <a:r>
              <a:rPr lang="hu-HU" sz="3200" i="1" dirty="0" smtClean="0"/>
              <a:t>1916 JULIUS 10 ÉN ÉRKEZETT SZEGEDRE,DOBERDÓBÓL</a:t>
            </a:r>
            <a:endParaRPr lang="hu-HU" sz="3200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hu-HU" b="1" dirty="0"/>
              <a:t>46-osok fája</a:t>
            </a:r>
          </a:p>
          <a:p>
            <a:pPr>
              <a:buNone/>
            </a:pPr>
            <a:r>
              <a:rPr lang="hu-HU" dirty="0" smtClean="0"/>
              <a:t>Található a gyűjteményben egy </a:t>
            </a:r>
            <a:r>
              <a:rPr lang="hu-HU" dirty="0">
                <a:hlinkClick r:id="rId2" tooltip="Első világháború"/>
              </a:rPr>
              <a:t>első világháborúból</a:t>
            </a:r>
            <a:r>
              <a:rPr lang="hu-HU" dirty="0" smtClean="0"/>
              <a:t> származó </a:t>
            </a:r>
            <a:r>
              <a:rPr lang="hu-HU" dirty="0">
                <a:hlinkClick r:id="rId3" tooltip="Szederfa"/>
              </a:rPr>
              <a:t>szederfa</a:t>
            </a:r>
            <a:r>
              <a:rPr lang="hu-HU" dirty="0" smtClean="0"/>
              <a:t> amely a Szegedről és környékéről toborzott 46. gyalogezredről kapta a nevét. Nevezik még </a:t>
            </a:r>
            <a:r>
              <a:rPr lang="hu-HU" dirty="0">
                <a:hlinkClick r:id="rId4" tooltip="Doberdó"/>
              </a:rPr>
              <a:t>doberdói</a:t>
            </a:r>
            <a:r>
              <a:rPr lang="hu-HU" dirty="0" smtClean="0"/>
              <a:t> fának is, a frontvonal helyszínére utalva. A fa a </a:t>
            </a:r>
            <a:r>
              <a:rPr lang="hu-HU" dirty="0">
                <a:hlinkClick r:id="rId5" tooltip="San Michele-hegy"/>
              </a:rPr>
              <a:t>San </a:t>
            </a:r>
            <a:r>
              <a:rPr lang="hu-HU" dirty="0" err="1">
                <a:hlinkClick r:id="rId5" tooltip="San Michele-hegy"/>
              </a:rPr>
              <a:t>Michele-hegyen</a:t>
            </a:r>
            <a:r>
              <a:rPr lang="hu-HU" dirty="0" smtClean="0"/>
              <a:t> állt, közel </a:t>
            </a:r>
            <a:r>
              <a:rPr lang="hu-HU" dirty="0">
                <a:hlinkClick r:id="rId6" tooltip="San Martino del Carso"/>
              </a:rPr>
              <a:t>San </a:t>
            </a:r>
            <a:r>
              <a:rPr lang="hu-HU" dirty="0" err="1">
                <a:hlinkClick r:id="rId6" tooltip="San Martino del Carso"/>
              </a:rPr>
              <a:t>Martino</a:t>
            </a:r>
            <a:r>
              <a:rPr lang="hu-HU" dirty="0">
                <a:hlinkClick r:id="rId6" tooltip="San Martino del Carso"/>
              </a:rPr>
              <a:t> del </a:t>
            </a:r>
            <a:r>
              <a:rPr lang="hu-HU" dirty="0" err="1">
                <a:hlinkClick r:id="rId6" tooltip="San Martino del Carso"/>
              </a:rPr>
              <a:t>Carso</a:t>
            </a:r>
            <a:r>
              <a:rPr lang="hu-HU" dirty="0" smtClean="0"/>
              <a:t> falucskához. A kopár </a:t>
            </a:r>
            <a:r>
              <a:rPr lang="hu-HU" dirty="0">
                <a:hlinkClick r:id="rId7" tooltip="Karszt"/>
              </a:rPr>
              <a:t>karszt</a:t>
            </a:r>
            <a:r>
              <a:rPr lang="hu-HU" dirty="0" smtClean="0"/>
              <a:t> magaslaton egy templom mellett ált, amelyből az </a:t>
            </a:r>
            <a:r>
              <a:rPr lang="hu-HU" dirty="0">
                <a:hlinkClick r:id="rId8" tooltip="Első isonzói csata"/>
              </a:rPr>
              <a:t>első isonzói csatát</a:t>
            </a:r>
            <a:r>
              <a:rPr lang="hu-HU" dirty="0" smtClean="0"/>
              <a:t> követő egy éven át tartó </a:t>
            </a:r>
            <a:r>
              <a:rPr lang="hu-HU" dirty="0">
                <a:hlinkClick r:id="rId9" tooltip="Állóháború"/>
              </a:rPr>
              <a:t>állóháború</a:t>
            </a:r>
            <a:r>
              <a:rPr lang="hu-HU" dirty="0" smtClean="0"/>
              <a:t> után csak kőhalom maradt, de a fa a rengeteg gránátrepesz, golyó ütötte sebek és perzselődések ellenére még 1916 tavaszán hajtott néhány levelet.</a:t>
            </a:r>
            <a:r>
              <a:rPr lang="hu-HU" baseline="30000" dirty="0">
                <a:hlinkClick r:id="rId10"/>
              </a:rPr>
              <a:t>[2]</a:t>
            </a:r>
            <a:r>
              <a:rPr lang="hu-HU" dirty="0" smtClean="0"/>
              <a:t> Az fennsíkon folyó csaták egyéves évfordulójára készülve a 46-osok engedélyt kértek a hadtestparancsnoktól a fa kivágására, és hazaküldésére, amire József főherceg </a:t>
            </a:r>
            <a:r>
              <a:rPr lang="hu-HU" dirty="0" err="1" smtClean="0"/>
              <a:t>pozítívan</a:t>
            </a:r>
            <a:r>
              <a:rPr lang="hu-HU" dirty="0" smtClean="0"/>
              <a:t> válaszolt: „</a:t>
            </a:r>
            <a:r>
              <a:rPr lang="hu-HU" i="1" dirty="0" smtClean="0"/>
              <a:t>Egyetértek. Ez olyan becses relikvia, melyhez mint a legnagyobb kincshez ragaszkodom. Az én 46-osaim fája.</a:t>
            </a:r>
            <a:r>
              <a:rPr lang="hu-HU" dirty="0" smtClean="0"/>
              <a:t>”. A fát valamikor június végén, július elején vághatták ki, ekkor már nem élt. Július 4-én megtartották a megemlékezést a tartalékosok táborában (</a:t>
            </a:r>
            <a:r>
              <a:rPr lang="hu-HU" dirty="0" err="1" smtClean="0"/>
              <a:t>Segeti</a:t>
            </a:r>
            <a:r>
              <a:rPr lang="hu-HU" dirty="0" smtClean="0"/>
              <a:t>), amely során meg is szentelték. Zárt vagonban július 10-én érkezett Szegedre, ahol ünnepélyes keretek között fogadták.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324544" y="3645024"/>
            <a:ext cx="6408712" cy="2448272"/>
          </a:xfrm>
        </p:spPr>
        <p:txBody>
          <a:bodyPr>
            <a:normAutofit fontScale="85000" lnSpcReduction="10000"/>
          </a:bodyPr>
          <a:lstStyle/>
          <a:p>
            <a:r>
              <a:rPr lang="hu-HU" b="1" i="1" dirty="0" smtClean="0"/>
              <a:t>A kőből épült védelmi vonalakon túl, középen látható az, ami megmaradt San </a:t>
            </a:r>
            <a:r>
              <a:rPr lang="hu-HU" b="1" i="1" dirty="0" err="1" smtClean="0"/>
              <a:t>Martino</a:t>
            </a:r>
            <a:r>
              <a:rPr lang="hu-HU" b="1" i="1" dirty="0" smtClean="0"/>
              <a:t> del </a:t>
            </a:r>
            <a:r>
              <a:rPr lang="hu-HU" b="1" i="1" dirty="0" err="1" smtClean="0"/>
              <a:t>Carso</a:t>
            </a:r>
            <a:r>
              <a:rPr lang="hu-HU" b="1" i="1" dirty="0" smtClean="0"/>
              <a:t> régi templomából. Mellette balra pedig a „Doberdói Fa" magasodik. Azt küldték haza a 46. szegedi gyalogezred katonái</a:t>
            </a:r>
            <a:endParaRPr lang="hu-HU" dirty="0"/>
          </a:p>
        </p:txBody>
      </p:sp>
      <p:pic>
        <p:nvPicPr>
          <p:cNvPr id="1026" name="Picture 2" descr="15991920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2656"/>
            <a:ext cx="4745225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4211960" cy="4525963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Ismeritek a doberdói fa történetét? A szegedi katonák hozták haza ezt a szederfát az 1. világháború idején az olasz frontról, Doberdó mellől. A fennsíkon minden növény elpusztult a harcok során - ezt a fát kivéve. Így lett a doberdói fa az első világháború szegedi elesettjeinek mementója.</a:t>
            </a:r>
          </a:p>
          <a:p>
            <a:r>
              <a:rPr lang="hu-HU" dirty="0" smtClean="0"/>
              <a:t>A doberdói fát is láthatjátok a </a:t>
            </a:r>
            <a:r>
              <a:rPr lang="hu-HU" b="1" dirty="0" smtClean="0">
                <a:hlinkClick r:id="rId2"/>
              </a:rPr>
              <a:t>Fekete ház</a:t>
            </a:r>
            <a:r>
              <a:rPr lang="hu-HU" dirty="0" smtClean="0"/>
              <a:t> Szeged történetéről szóló kiállításán.</a:t>
            </a:r>
          </a:p>
          <a:p>
            <a:endParaRPr lang="hu-HU" dirty="0"/>
          </a:p>
        </p:txBody>
      </p:sp>
      <p:pic>
        <p:nvPicPr>
          <p:cNvPr id="1026" name="Picture 2" descr="Nem érhető el leírás a fényképhez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20040"/>
            <a:ext cx="4860032" cy="7123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5678091"/>
          </a:xfrm>
        </p:spPr>
        <p:txBody>
          <a:bodyPr>
            <a:noAutofit/>
          </a:bodyPr>
          <a:lstStyle/>
          <a:p>
            <a:r>
              <a:rPr lang="hu-HU" sz="1600" dirty="0" smtClean="0"/>
              <a:t>z egykor búcsújáró dombtetőből a 197-es magaslat lett, a templomot egy év alatt a földdel tette egyenlővé a tüzérségi tűz, és mellette 1916 kora nyárra a gránát- és ágyútűzben a katonák szeme előtt halt el a nevezetes fa. A harctéren írott naplók igazolják, hogy a katonák már ott, a helyszínen saját küzdelmük jelképének tartották az eperfát, és mint utóbb kiderült, az olaszok is. 1916-ban a 46-osok parancsnoksága kezdeményezte az addigra már elhalt mementófa kivágását és hazaszállítását. A hadtestparancsnok József főherceg így írt erről naplójába: „Ez olyan becses relikvia, melyhez mint a legnagyobb kincshez ragaszkodom. Az én 46-osaim fája.”</a:t>
            </a:r>
          </a:p>
          <a:p>
            <a:r>
              <a:rPr lang="hu-HU" sz="1600" dirty="0" smtClean="0"/>
              <a:t>A fát ezután elbúcsúztatták, és hazaküldték Szegedre, ahol a méltó fogadtatás az újságok egyik fontos témája lett. A </a:t>
            </a:r>
            <a:r>
              <a:rPr lang="hu-HU" sz="1600" dirty="0" err="1" smtClean="0"/>
              <a:t>Délmagyarország</a:t>
            </a:r>
            <a:r>
              <a:rPr lang="hu-HU" sz="1600" dirty="0" smtClean="0"/>
              <a:t> 1916. július 18-án 3 fényképet (!) is leközölt a fa búcsúztatásáról, és azt tervezte, hogy a képeket képeslapként terjesztik Csongrád megyében. A lap beszámolója szerint a doberdói fát a kultúrpalota bejárata előtt állították fel, fogadására a rossz idő ellenére tömegek gyűltek össze. Az emberek a téren, a rámpákon és a hídon is álltak. </a:t>
            </a:r>
            <a:r>
              <a:rPr lang="hu-HU" sz="1600" dirty="0" err="1" smtClean="0"/>
              <a:t>Singer</a:t>
            </a:r>
            <a:r>
              <a:rPr lang="hu-HU" sz="1600" dirty="0" smtClean="0"/>
              <a:t> István 46-os főhadnagy beszéde szerint 14 ezer 46-os fiú harcolt a fa környékén. Az ünnepségben végül a szegedi kendergyár három munkásnője koszorúzta meg a fát. Az újság később arról is hírt adott, hogy a város ezer koronát küldött az ezrednek, hogy szivart, dohányt szerezzen be rajta.</a:t>
            </a:r>
          </a:p>
          <a:p>
            <a:r>
              <a:rPr lang="hu-HU" sz="1600" dirty="0" smtClean="0"/>
              <a:t>AA emlékfát 1945 után a teljes első világháborús kiállítással együtt eltávolították a múzeumból, és raktárban helyezték el. Zombori István történész, a múzeum korábbi igazgatója elevenítette fel, hogy 1985-ben a kultúrpalota padlásán találtak rá a relikviára, ahová feltehetőleg annak értékét ismerő muzeológusok mentették. doberdói fa alakja része lett Aba-Novák Vilmos Hősök Kapujára festett kompozíciójának is.</a:t>
            </a:r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b="1" dirty="0" smtClean="0"/>
              <a:t>A freskó</a:t>
            </a:r>
          </a:p>
          <a:p>
            <a:r>
              <a:rPr lang="hu-HU" dirty="0" smtClean="0"/>
              <a:t>A boltív freskóit (az ország akkoriban legnagyobb freskóját) </a:t>
            </a:r>
            <a:r>
              <a:rPr lang="hu-HU" dirty="0" smtClean="0">
                <a:hlinkClick r:id="rId2" tooltip="Aba-Novák Vilmos"/>
              </a:rPr>
              <a:t>Aba-Novák Vilmos</a:t>
            </a:r>
            <a:r>
              <a:rPr lang="hu-HU" dirty="0" smtClean="0"/>
              <a:t> hat hét alatt készítette el segítőjével, </a:t>
            </a:r>
            <a:r>
              <a:rPr lang="hu-HU" dirty="0" smtClean="0">
                <a:hlinkClick r:id="rId3" tooltip="Stefán Henrik"/>
              </a:rPr>
              <a:t>Stefán Henrikkel</a:t>
            </a:r>
            <a:r>
              <a:rPr lang="hu-HU" dirty="0" smtClean="0"/>
              <a:t>. A </a:t>
            </a:r>
            <a:r>
              <a:rPr lang="hu-HU" dirty="0" smtClean="0">
                <a:hlinkClick r:id="rId4" tooltip="Második világháború"/>
              </a:rPr>
              <a:t>második világháború</a:t>
            </a:r>
            <a:r>
              <a:rPr lang="hu-HU" dirty="0" smtClean="0"/>
              <a:t> után előbb csak Horthy alakját fedték be, majd 1949-ben az egészet bevakolták és lemeszelték továbbá a kapu feletti feliratokat is eltávolították a címerekkel együtt. A </a:t>
            </a:r>
            <a:r>
              <a:rPr lang="hu-HU" dirty="0" smtClean="0">
                <a:hlinkClick r:id="rId5" tooltip="Rákosi-korszak"/>
              </a:rPr>
              <a:t>Rákosi-rendszer</a:t>
            </a:r>
            <a:r>
              <a:rPr lang="hu-HU" dirty="0" smtClean="0"/>
              <a:t> nem tűrte a királyságra vagy a háborús </a:t>
            </a:r>
            <a:r>
              <a:rPr lang="hu-HU" dirty="0" err="1" smtClean="0"/>
              <a:t>revansra</a:t>
            </a:r>
            <a:r>
              <a:rPr lang="hu-HU" dirty="0" smtClean="0"/>
              <a:t> utaló jelképeket; sorban jelentek meg a rendeletek, hogy milyen szimbólumokat kell eltüntetni a közterekről.</a:t>
            </a:r>
            <a:r>
              <a:rPr lang="hu-HU" baseline="30000" dirty="0" smtClean="0">
                <a:hlinkClick r:id="rId6"/>
              </a:rPr>
              <a:t>[2]</a:t>
            </a:r>
            <a:r>
              <a:rPr lang="hu-HU" dirty="0" smtClean="0"/>
              <a:t> A képek szinte teljesen elpusztultak, mert a </a:t>
            </a:r>
            <a:r>
              <a:rPr lang="hu-HU" dirty="0" smtClean="0">
                <a:hlinkClick r:id="rId7" tooltip="Cement"/>
              </a:rPr>
              <a:t>cementes</a:t>
            </a:r>
            <a:r>
              <a:rPr lang="hu-HU" dirty="0" smtClean="0"/>
              <a:t> vakolat – amivel befedték – tönkretette a festékréteg felszínét. A </a:t>
            </a:r>
            <a:r>
              <a:rPr lang="hu-HU" dirty="0" smtClean="0">
                <a:hlinkClick r:id="rId8" tooltip="Rendszerváltás Magyarországon"/>
              </a:rPr>
              <a:t>rendszerváltás</a:t>
            </a:r>
            <a:r>
              <a:rPr lang="hu-HU" dirty="0" smtClean="0"/>
              <a:t> után megkezdett helyreállítás során a restaurátoroknak 60-70%-ban újra kellett festeni a képeket.</a:t>
            </a:r>
          </a:p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https://blogger.googleusercontent.com/img/b/R29vZ2xl/AVvXsEgkcV44ErZJYfkgpFGwDSjqkyUdp-1j0QsTHNowGcluPzOtD55S1_Fzk_XhYp5YHFt2f_bEUDjzfV5OON4BXq5ZrhRiEIUvmxkMhWFbJj6PZBgNuH4nUST8lG5lBeTcWLCyAVMqXiRv_xE/s1600/hosok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 A dongaboltozat város felőli oldalának témája a „Tett” allegóriája, két főangyallal, a kormányzó lovas alakjával és a parancsra rohamra induló katonák zárt csoportjával.</a:t>
            </a:r>
          </a:p>
          <a:p>
            <a:r>
              <a:rPr lang="hu-HU" dirty="0" smtClean="0"/>
              <a:t>Erre az oldalra került, a keresztboltozaton a „</a:t>
            </a:r>
            <a:r>
              <a:rPr lang="hu-HU" dirty="0" err="1" smtClean="0"/>
              <a:t>montellói</a:t>
            </a:r>
            <a:r>
              <a:rPr lang="hu-HU" dirty="0" smtClean="0"/>
              <a:t> fa”</a:t>
            </a:r>
            <a:r>
              <a:rPr lang="hu-HU" baseline="30000" dirty="0" smtClean="0">
                <a:hlinkClick r:id="rId2"/>
              </a:rPr>
              <a:t>[* 4]</a:t>
            </a:r>
            <a:r>
              <a:rPr lang="hu-HU" dirty="0" smtClean="0"/>
              <a:t> (</a:t>
            </a:r>
            <a:r>
              <a:rPr lang="hu-HU" dirty="0" smtClean="0">
                <a:hlinkClick r:id="rId3" tooltip="Doberdói szederfa"/>
              </a:rPr>
              <a:t>doberdói szederfa</a:t>
            </a:r>
            <a:r>
              <a:rPr lang="hu-HU" dirty="0" smtClean="0"/>
              <a:t>) képe, a tövében rémülten összebújó katonákkal. Vele szemben üveges szemű, halott katonák zárt rendben menetelnek a fakeresztes sírok felé. A Hit oldalán levő keresztboltozaton a „huszárroham” jelenete és a háború keresztjét vivő katonák megrázó víziója kapott helyet.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hu-HU" sz="1600" dirty="0" smtClean="0"/>
              <a:t>A doberdói fa (egy San </a:t>
            </a:r>
            <a:r>
              <a:rPr lang="hu-HU" sz="1600" dirty="0" err="1" smtClean="0"/>
              <a:t>Martino</a:t>
            </a:r>
            <a:r>
              <a:rPr lang="hu-HU" sz="1600" dirty="0" smtClean="0"/>
              <a:t> del </a:t>
            </a:r>
            <a:r>
              <a:rPr lang="hu-HU" sz="1600" dirty="0" err="1" smtClean="0"/>
              <a:t>Carso</a:t>
            </a:r>
            <a:r>
              <a:rPr lang="hu-HU" sz="1600" dirty="0" smtClean="0"/>
              <a:t> melletti szederfa/eperfa) az Isonzó-menti harcok egyik legfontosabb magyar jelképe. A fegyverropogásban elpusztult, de csonkjaiban is állva maradt fa a kitartás mementója lett, amely hamarosan a </a:t>
            </a:r>
            <a:r>
              <a:rPr lang="hu-HU" sz="1600" dirty="0" smtClean="0">
                <a:hlinkClick r:id="rId2"/>
              </a:rPr>
              <a:t>Doberdói csata</a:t>
            </a:r>
            <a:r>
              <a:rPr lang="hu-HU" sz="1600" dirty="0" smtClean="0"/>
              <a:t> művészeti ábrázolásainak központi motívumává vált. [</a:t>
            </a:r>
            <a:r>
              <a:rPr lang="hu-HU" sz="1600" dirty="0" smtClean="0">
                <a:hlinkClick r:id="rId3"/>
              </a:rPr>
              <a:t>1</a:t>
            </a:r>
            <a:r>
              <a:rPr lang="hu-HU" sz="1600" dirty="0" smtClean="0"/>
              <a:t>, </a:t>
            </a:r>
            <a:r>
              <a:rPr lang="hu-HU" sz="1600" dirty="0" smtClean="0">
                <a:hlinkClick r:id="rId4"/>
              </a:rPr>
              <a:t>2</a:t>
            </a:r>
            <a:r>
              <a:rPr lang="hu-HU" sz="1600" dirty="0" smtClean="0"/>
              <a:t>, </a:t>
            </a:r>
            <a:r>
              <a:rPr lang="hu-HU" sz="1600" dirty="0" smtClean="0">
                <a:hlinkClick r:id="rId5"/>
              </a:rPr>
              <a:t>3</a:t>
            </a:r>
            <a:r>
              <a:rPr lang="hu-HU" sz="1600" dirty="0" smtClean="0"/>
              <a:t>, </a:t>
            </a:r>
            <a:r>
              <a:rPr lang="hu-HU" sz="1600" dirty="0" smtClean="0">
                <a:hlinkClick r:id="rId2"/>
              </a:rPr>
              <a:t>4</a:t>
            </a:r>
            <a:r>
              <a:rPr lang="hu-HU" sz="1600" dirty="0" smtClean="0"/>
              <a:t>]</a:t>
            </a:r>
          </a:p>
          <a:p>
            <a:pPr>
              <a:buNone/>
            </a:pPr>
            <a:r>
              <a:rPr lang="hu-HU" sz="1600" dirty="0" smtClean="0"/>
              <a:t>A szegedi 46. gyalogezred katonái által 1916-ban hazaküldött ereklye és története a következőképpen jelenik meg a magyar képzőművészetben: [</a:t>
            </a:r>
            <a:r>
              <a:rPr lang="hu-HU" sz="1600" dirty="0" smtClean="0">
                <a:hlinkClick r:id="rId4"/>
              </a:rPr>
              <a:t>1</a:t>
            </a:r>
            <a:r>
              <a:rPr lang="hu-HU" sz="1600" dirty="0" smtClean="0"/>
              <a:t>]</a:t>
            </a:r>
          </a:p>
          <a:p>
            <a:pPr>
              <a:buNone/>
            </a:pPr>
            <a:r>
              <a:rPr lang="hu-HU" sz="1600" b="1" dirty="0" smtClean="0"/>
              <a:t>Aba-Novák Vilmos freskói:</a:t>
            </a:r>
            <a:r>
              <a:rPr lang="hu-HU" sz="1600" dirty="0" smtClean="0"/>
              <a:t> A szegedi </a:t>
            </a:r>
            <a:r>
              <a:rPr lang="hu-HU" sz="1600" dirty="0" smtClean="0">
                <a:hlinkClick r:id="rId6"/>
              </a:rPr>
              <a:t>Hősök kapuja</a:t>
            </a:r>
            <a:r>
              <a:rPr lang="hu-HU" sz="1600" dirty="0" smtClean="0"/>
              <a:t> keresztboltozatán látható monumentális falfestményen a művész megörökítette a „</a:t>
            </a:r>
            <a:r>
              <a:rPr lang="hu-HU" sz="1600" dirty="0" err="1" smtClean="0"/>
              <a:t>montellói</a:t>
            </a:r>
            <a:r>
              <a:rPr lang="hu-HU" sz="1600" dirty="0" smtClean="0"/>
              <a:t> faként” is ismert doberdói fát, amelynek tövében rémülten összebújó katonák láthatók. Ez a megrázó vízió a háború borzalmainak állít emléket.</a:t>
            </a:r>
          </a:p>
          <a:p>
            <a:pPr>
              <a:buNone/>
            </a:pPr>
            <a:r>
              <a:rPr lang="hu-HU" sz="1600" b="1" dirty="0" smtClean="0"/>
              <a:t>Sapkajelvények és kisplasztikák:</a:t>
            </a:r>
            <a:r>
              <a:rPr lang="hu-HU" sz="1600" dirty="0" smtClean="0"/>
              <a:t> A háború éveiben a fa motívuma visszaköszönt a fronton harcoló alakulatok hivatalos jelvényein, valamint a hátországban készített emlékérmeken és kegytárgyakon is.</a:t>
            </a:r>
          </a:p>
          <a:p>
            <a:pPr>
              <a:buNone/>
            </a:pPr>
            <a:r>
              <a:rPr lang="hu-HU" sz="1600" b="1" dirty="0" smtClean="0"/>
              <a:t>Korabeli sajtó és grafikák:</a:t>
            </a:r>
            <a:r>
              <a:rPr lang="hu-HU" sz="1600" dirty="0" smtClean="0"/>
              <a:t> A fa hazaszállítása lázban tartotta a közvéleményt. A helyi lapok (például a </a:t>
            </a:r>
            <a:r>
              <a:rPr lang="hu-HU" sz="1600" dirty="0" err="1" smtClean="0"/>
              <a:t>Délmagyarország</a:t>
            </a:r>
            <a:r>
              <a:rPr lang="hu-HU" sz="1600" dirty="0" smtClean="0"/>
              <a:t>) megrendelésére képzőművészek és grafikusok által tervezett képeslapok sokszorosították a fa hiteles ábrázolását, így az vizuálisan is beépült a nemzeti emlékezetbe.</a:t>
            </a:r>
          </a:p>
          <a:p>
            <a:pPr>
              <a:buNone/>
            </a:pPr>
            <a:r>
              <a:rPr lang="hu-HU" sz="1600" dirty="0" smtClean="0"/>
              <a:t>[</a:t>
            </a:r>
            <a:r>
              <a:rPr lang="hu-HU" sz="1600" dirty="0" smtClean="0">
                <a:hlinkClick r:id="rId6"/>
              </a:rPr>
              <a:t>1</a:t>
            </a:r>
            <a:r>
              <a:rPr lang="hu-HU" sz="1600" dirty="0" smtClean="0"/>
              <a:t>, </a:t>
            </a:r>
            <a:r>
              <a:rPr lang="hu-HU" sz="1600" dirty="0" smtClean="0">
                <a:hlinkClick r:id="rId7"/>
              </a:rPr>
              <a:t>2</a:t>
            </a:r>
            <a:r>
              <a:rPr lang="hu-HU" sz="1600" dirty="0" smtClean="0"/>
              <a:t>, </a:t>
            </a:r>
            <a:r>
              <a:rPr lang="hu-HU" sz="1600" dirty="0" smtClean="0">
                <a:hlinkClick r:id="rId6"/>
              </a:rPr>
              <a:t>3</a:t>
            </a:r>
            <a:r>
              <a:rPr lang="hu-HU" sz="1600" dirty="0" smtClean="0"/>
              <a:t>]</a:t>
            </a:r>
          </a:p>
          <a:p>
            <a:pPr>
              <a:buNone/>
            </a:pPr>
            <a:r>
              <a:rPr lang="hu-HU" sz="1600" dirty="0" smtClean="0"/>
              <a:t>Az eredeti doberdói fadarabokat és a hozzájuk kapcsolódó képzőművészeti dokumentumokat a látogatók megtekinthetik a szegedi Fekete Házban rendezett várostörténeti kiállításokon. [</a:t>
            </a:r>
            <a:r>
              <a:rPr lang="hu-HU" sz="1600" dirty="0" smtClean="0">
                <a:hlinkClick r:id="rId8"/>
              </a:rPr>
              <a:t>1</a:t>
            </a:r>
            <a:r>
              <a:rPr lang="hu-HU" sz="1600" dirty="0" smtClean="0"/>
              <a:t>]</a:t>
            </a:r>
          </a:p>
          <a:p>
            <a:r>
              <a:rPr lang="hu-HU" sz="1600" dirty="0" smtClean="0"/>
              <a:t>Az </a:t>
            </a:r>
            <a:r>
              <a:rPr lang="hu-HU" sz="1600" dirty="0" err="1" smtClean="0"/>
              <a:t>AI-válaszokban</a:t>
            </a:r>
            <a:r>
              <a:rPr lang="hu-HU" sz="1600" dirty="0" smtClean="0"/>
              <a:t> előfordulhatnak hibák. </a:t>
            </a:r>
            <a:r>
              <a:rPr lang="hu-HU" sz="1600" dirty="0" smtClean="0">
                <a:hlinkClick r:id="rId9"/>
              </a:rPr>
              <a:t>További információ</a:t>
            </a:r>
            <a:endParaRPr lang="hu-HU" sz="1600" dirty="0" smtClean="0"/>
          </a:p>
          <a:p>
            <a:endParaRPr lang="hu-H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Tartalom helye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179512" y="764704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A doberdói fa – az elesett katonák szimbóluma</a:t>
            </a:r>
            <a:endParaRPr lang="hu-HU" dirty="0" smtClean="0"/>
          </a:p>
          <a:p>
            <a:r>
              <a:rPr lang="hu-HU" dirty="0" smtClean="0"/>
              <a:t>Az első világháború olaszországi frontján elesett magyar katonák szimbóluma a doberdói fa. Az olasz fronton harcolt a szegedi 46. gyalogezred, az Osztrák−Magyar Monarchia hadseregének egyetlen olyan alakulata, amely mind a tizenkét isonzói csatában részt vett. A csaták óriási emberáldozattal jártak, a tüzérségi tűzben és a rohamok következtében az 1915 májusában 2730 fővel  frontra érkezett magyar alakulat létszáma két hónappal később már csak 439 katona volt. A sziklás, köves terepen, megfelelő fedezék hiányában a szétlőtt sziklák szilánkjai is sok katona halálát, sebesülését okozták. A környéken szinte csak egyetlen védelmet nyújtó menedék volt a részükre: a templomdombon álló terebélyes szederfa. Ám a lövedékek a fát sem kímélték, a robbanások és a repeszek ágait, koronáját letörték, törzsét szétszaggatták. Zeiss Oszkár alezredes, az alakulat parancsnoka kivágatta a fa maradványát és hazaküldte Szegedre, hogy így állítson emléket katonái helytállásának és hősiességének. Az ezred katonai tiszteletadással búcsúzott el a tábori pap által felszentelt törzstől, Szeged városa pedig vállalta, hogy múzeumban helyezi el, „ahol nem érheti halált okozó golyó". Szegedre – természetesen megfelelően konzerválva – 1916. július 16-án, szekéren érkezett a doberdói fa, amit először a kultúrpalota kupolacsarnokában helyeztek el, innen került a Móra Ferenc Múzeum gyűjteményébe, ahol a második világháború végéig volt látható, majd a ‘90-es években átszállították a Fekete-házba.</a:t>
            </a:r>
          </a:p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Téglalap 4"/>
          <p:cNvSpPr/>
          <p:nvPr/>
        </p:nvSpPr>
        <p:spPr>
          <a:xfrm>
            <a:off x="467544" y="335846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doberdói fa és az elpusztult templom az első világháborús olasz front egyik legmegrázóbb, szimbolikus emléke. A San </a:t>
            </a:r>
            <a:r>
              <a:rPr lang="hu-HU" dirty="0" err="1" smtClean="0"/>
              <a:t>Michele-hegyen</a:t>
            </a:r>
            <a:r>
              <a:rPr lang="hu-HU" dirty="0" smtClean="0"/>
              <a:t>, </a:t>
            </a:r>
            <a:r>
              <a:rPr lang="hu-HU" dirty="0" err="1" smtClean="0"/>
              <a:t>San</a:t>
            </a:r>
            <a:r>
              <a:rPr lang="hu-HU" dirty="0" smtClean="0"/>
              <a:t> </a:t>
            </a:r>
            <a:r>
              <a:rPr lang="hu-HU" dirty="0" err="1" smtClean="0"/>
              <a:t>Martino</a:t>
            </a:r>
            <a:r>
              <a:rPr lang="hu-HU" dirty="0" smtClean="0"/>
              <a:t> del </a:t>
            </a:r>
            <a:r>
              <a:rPr lang="hu-HU" dirty="0" err="1" smtClean="0"/>
              <a:t>Carso</a:t>
            </a:r>
            <a:r>
              <a:rPr lang="hu-HU" dirty="0" smtClean="0"/>
              <a:t> faluban álló romos templom melletti eperfa mementóként állt a harcmezőn, és a szegedi 46-os gyalogezred katonái hozták haza Magyarországra. [</a:t>
            </a:r>
            <a:r>
              <a:rPr lang="hu-HU" dirty="0" smtClean="0">
                <a:hlinkClick r:id="rId2"/>
              </a:rPr>
              <a:t>1</a:t>
            </a:r>
            <a:r>
              <a:rPr lang="hu-HU" dirty="0" smtClean="0"/>
              <a:t>, </a:t>
            </a:r>
            <a:r>
              <a:rPr lang="hu-HU" dirty="0" smtClean="0">
                <a:hlinkClick r:id="rId3"/>
              </a:rPr>
              <a:t>2</a:t>
            </a:r>
            <a:r>
              <a:rPr lang="hu-HU" dirty="0" smtClean="0"/>
              <a:t>, </a:t>
            </a:r>
            <a:r>
              <a:rPr lang="hu-HU" dirty="0" smtClean="0">
                <a:hlinkClick r:id="rId4"/>
              </a:rPr>
              <a:t>3</a:t>
            </a:r>
            <a:r>
              <a:rPr lang="hu-HU" dirty="0" smtClean="0"/>
              <a:t>, </a:t>
            </a:r>
            <a:r>
              <a:rPr lang="hu-HU" dirty="0" smtClean="0">
                <a:hlinkClick r:id="rId5"/>
              </a:rPr>
              <a:t>4</a:t>
            </a:r>
            <a:r>
              <a:rPr lang="hu-HU" dirty="0" smtClean="0"/>
              <a:t>]</a:t>
            </a:r>
          </a:p>
          <a:p>
            <a:r>
              <a:rPr lang="hu-HU" b="1" dirty="0" smtClean="0"/>
              <a:t>A történet és a szimbólum legfontosabb részletei:</a:t>
            </a:r>
            <a:endParaRPr lang="hu-HU" dirty="0" smtClean="0"/>
          </a:p>
          <a:p>
            <a:r>
              <a:rPr lang="hu-HU" b="1" dirty="0" smtClean="0"/>
              <a:t>A templom és a fa:</a:t>
            </a:r>
            <a:r>
              <a:rPr lang="hu-HU" dirty="0" smtClean="0"/>
              <a:t> A karsztvidéken vívott kíméletlen harcok során San </a:t>
            </a:r>
            <a:r>
              <a:rPr lang="hu-HU" dirty="0" err="1" smtClean="0"/>
              <a:t>Martino</a:t>
            </a:r>
            <a:r>
              <a:rPr lang="hu-HU" dirty="0" smtClean="0"/>
              <a:t> del </a:t>
            </a:r>
            <a:r>
              <a:rPr lang="hu-HU" dirty="0" err="1" smtClean="0"/>
              <a:t>Carso</a:t>
            </a:r>
            <a:r>
              <a:rPr lang="hu-HU" dirty="0" smtClean="0"/>
              <a:t> temploma és a környező fák szinte teljesen megsemmisültek a tüzérségi tűzben. Csak egyetlen megcsonkított, magányos eperfa maradt állva, amely a pusztulás és a túlélés mementója lett.</a:t>
            </a:r>
          </a:p>
          <a:p>
            <a:r>
              <a:rPr lang="hu-HU" b="1" dirty="0" smtClean="0"/>
              <a:t>A hazaszállítás:</a:t>
            </a:r>
            <a:r>
              <a:rPr lang="hu-HU" dirty="0" smtClean="0"/>
              <a:t> A szegedi 46-osok által védett frontszakaszon álló fát a magyar katonák tisztelték; a törzsét 1916-ban kivágták, majd szekéren szállították haza Szegedre, hogy emléket állítsanak az elesett hősöknek.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 smtClean="0"/>
              <a:t>A bejárati ajtón jól olvasható az "</a:t>
            </a:r>
            <a:r>
              <a:rPr lang="hu-HU" sz="2000" dirty="0" err="1" smtClean="0"/>
              <a:t>Im</a:t>
            </a:r>
            <a:r>
              <a:rPr lang="hu-HU" sz="2000" dirty="0" smtClean="0"/>
              <a:t> </a:t>
            </a:r>
            <a:r>
              <a:rPr lang="hu-HU" sz="2000" dirty="0" err="1" smtClean="0"/>
              <a:t>Leben</a:t>
            </a:r>
            <a:r>
              <a:rPr lang="hu-HU" sz="2000" dirty="0" smtClean="0"/>
              <a:t> und </a:t>
            </a:r>
            <a:r>
              <a:rPr lang="hu-HU" sz="2000" dirty="0" err="1" smtClean="0"/>
              <a:t>im</a:t>
            </a:r>
            <a:r>
              <a:rPr lang="hu-HU" sz="2000" dirty="0" smtClean="0"/>
              <a:t> </a:t>
            </a:r>
            <a:r>
              <a:rPr lang="hu-HU" sz="2000" dirty="0" err="1" smtClean="0"/>
              <a:t>Tode</a:t>
            </a:r>
            <a:r>
              <a:rPr lang="hu-HU" sz="2000" dirty="0" smtClean="0"/>
              <a:t>" </a:t>
            </a:r>
            <a:r>
              <a:rPr lang="hu-HU" sz="2000" dirty="0" err="1" smtClean="0"/>
              <a:t>vereint</a:t>
            </a:r>
            <a:r>
              <a:rPr lang="hu-HU" sz="2000" dirty="0" smtClean="0"/>
              <a:t>, "Életben és halálban egyesülve"</a:t>
            </a:r>
            <a:endParaRPr lang="hu-HU" sz="20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9552" y="1268760"/>
            <a:ext cx="3008313" cy="4691063"/>
          </a:xfrm>
        </p:spPr>
        <p:txBody>
          <a:bodyPr>
            <a:normAutofit lnSpcReduction="10000"/>
          </a:bodyPr>
          <a:lstStyle/>
          <a:p>
            <a:r>
              <a:rPr lang="hu-HU" b="1" dirty="0" smtClean="0"/>
              <a:t>Az osztrák-magyar katonai temető</a:t>
            </a:r>
          </a:p>
          <a:p>
            <a:r>
              <a:rPr lang="hu-HU" dirty="0" smtClean="0"/>
              <a:t>A Trieszt-Udine főút (A4-es autópálya) mellett fekvő </a:t>
            </a:r>
            <a:r>
              <a:rPr lang="hu-HU" dirty="0" err="1" smtClean="0"/>
              <a:t>Redipuglia</a:t>
            </a:r>
            <a:r>
              <a:rPr lang="hu-HU" dirty="0" smtClean="0"/>
              <a:t> egybeépült </a:t>
            </a:r>
            <a:r>
              <a:rPr lang="hu-HU" dirty="0" err="1" smtClean="0"/>
              <a:t>Fogliano-val</a:t>
            </a:r>
            <a:r>
              <a:rPr lang="hu-HU" dirty="0" smtClean="0"/>
              <a:t>, ahol az osztrák-magyar temető található. A legnagyobb európai és olasz első világháborús katonai emlékhely, a több mint százezer elesett olasz katona hamvait őrző </a:t>
            </a:r>
            <a:r>
              <a:rPr lang="hu-HU" dirty="0" err="1" smtClean="0"/>
              <a:t>redipugliai</a:t>
            </a:r>
            <a:r>
              <a:rPr lang="hu-HU" dirty="0" smtClean="0"/>
              <a:t> emlékmű közelében található </a:t>
            </a:r>
            <a:r>
              <a:rPr lang="hu-HU" dirty="0" err="1" smtClean="0"/>
              <a:t>foglianói</a:t>
            </a:r>
            <a:r>
              <a:rPr lang="hu-HU" dirty="0" smtClean="0"/>
              <a:t> osztrák-magyar katonai temető. </a:t>
            </a:r>
          </a:p>
          <a:p>
            <a:r>
              <a:rPr lang="hu-HU" dirty="0" smtClean="0"/>
              <a:t>A bejárat fölött magyar nyelven is hirdetik, hogy osztrák-magyar katonatemető. A szabályos négyzet alaprajzú sírkertben 2550 névvel megjelölt és 12 ezer ismeretlen katona nyugszik. A temetőbe a doberdói fennsíkon 1915 és 1918 között elhunyt katonákat temették. Tizenkét csata, másfélmilliónál is több halott, sebesült, vagy eltűnt katona – számokban ez a mérlege az első világháborús Isonzó-front harcainak.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3995936" y="1340768"/>
            <a:ext cx="4968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2014. szeptember 13-án Ferenc pápa felkereste a temetőt, ahová egyedül lépett be és csendes imát mondott.</a:t>
            </a:r>
            <a:endParaRPr lang="hu-HU" dirty="0"/>
          </a:p>
        </p:txBody>
      </p:sp>
      <p:pic>
        <p:nvPicPr>
          <p:cNvPr id="1026" name="Picture 2" descr="Ferenc pápa látogatást tett a foglianói osztrák–magyar temetőben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5017" y="2198765"/>
            <a:ext cx="3127263" cy="1968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https://akeletibol.com/wp-content/uploads/2025/07/doberdo-isonzo-az-elso-vilaghaboru-hires-harctere-17.jpg?resolution=1536,1.8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80928" y="-2547664"/>
            <a:ext cx="19507200" cy="1463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3794" name="Picture 2" descr="https://akeletibol.com/wp-content/uploads/2025/07/doberdo-isonzo-az-elso-vilaghaboru-hires-harctere-22.jpg?resolution=1536,1.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6940152"/>
            <a:ext cx="19507200" cy="1463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4818" name="Picture 2" descr="https://akeletibol.com/wp-content/uploads/2025/07/doberdo-isonzo-az-elso-vilaghaboru-hires-harctere-45.jpg?resolution=1536,1.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28800" y="-4419872"/>
            <a:ext cx="19507200" cy="1463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525963"/>
          </a:xfrm>
        </p:spPr>
        <p:txBody>
          <a:bodyPr>
            <a:normAutofit fontScale="77500" lnSpcReduction="20000"/>
          </a:bodyPr>
          <a:lstStyle/>
          <a:p>
            <a:r>
              <a:rPr lang="hu-HU" dirty="0" smtClean="0"/>
              <a:t>A San </a:t>
            </a:r>
            <a:r>
              <a:rPr lang="hu-HU" dirty="0" err="1" smtClean="0"/>
              <a:t>Michele</a:t>
            </a:r>
            <a:r>
              <a:rPr lang="hu-HU" dirty="0" smtClean="0"/>
              <a:t> 275 méter maximum magasságú nyereg </a:t>
            </a:r>
            <a:r>
              <a:rPr lang="hu-HU" dirty="0" err="1" smtClean="0">
                <a:hlinkClick r:id="rId2" tooltip="Sagrado"/>
              </a:rPr>
              <a:t>Sagrado</a:t>
            </a:r>
            <a:r>
              <a:rPr lang="hu-HU" dirty="0" smtClean="0"/>
              <a:t> közelében, a </a:t>
            </a:r>
            <a:r>
              <a:rPr lang="hu-HU" dirty="0" smtClean="0">
                <a:hlinkClick r:id="rId3" tooltip="San Martino del Carso"/>
              </a:rPr>
              <a:t>San </a:t>
            </a:r>
            <a:r>
              <a:rPr lang="hu-HU" dirty="0" err="1" smtClean="0">
                <a:hlinkClick r:id="rId3" tooltip="San Martino del Carso"/>
              </a:rPr>
              <a:t>Martino</a:t>
            </a:r>
            <a:r>
              <a:rPr lang="hu-HU" dirty="0" smtClean="0">
                <a:hlinkClick r:id="rId3" tooltip="San Martino del Carso"/>
              </a:rPr>
              <a:t> del </a:t>
            </a:r>
            <a:r>
              <a:rPr lang="hu-HU" dirty="0" err="1" smtClean="0">
                <a:hlinkClick r:id="rId3" tooltip="San Martino del Carso"/>
              </a:rPr>
              <a:t>Carso</a:t>
            </a:r>
            <a:r>
              <a:rPr lang="hu-HU" dirty="0" smtClean="0"/>
              <a:t> nevű településrész és </a:t>
            </a:r>
            <a:r>
              <a:rPr lang="hu-HU" dirty="0" err="1" smtClean="0">
                <a:hlinkClick r:id="rId4" tooltip="Savogna d’Isonzo"/>
              </a:rPr>
              <a:t>Savogna</a:t>
            </a:r>
            <a:r>
              <a:rPr lang="hu-HU" dirty="0" smtClean="0">
                <a:hlinkClick r:id="rId4" tooltip="Savogna d’Isonzo"/>
              </a:rPr>
              <a:t> </a:t>
            </a:r>
            <a:r>
              <a:rPr lang="hu-HU" dirty="0" err="1" smtClean="0">
                <a:hlinkClick r:id="rId4" tooltip="Savogna d’Isonzo"/>
              </a:rPr>
              <a:t>d’Isonzo</a:t>
            </a:r>
            <a:r>
              <a:rPr lang="hu-HU" dirty="0" smtClean="0"/>
              <a:t> község között.</a:t>
            </a:r>
            <a:r>
              <a:rPr lang="hu-HU" baseline="30000" dirty="0" smtClean="0">
                <a:hlinkClick r:id="rId5"/>
              </a:rPr>
              <a:t>[1]</a:t>
            </a:r>
            <a:r>
              <a:rPr lang="hu-HU" dirty="0" smtClean="0"/>
              <a:t> Csúcsáról látható az Adriai-tenger északi vidékének egy jelentős része, </a:t>
            </a:r>
            <a:r>
              <a:rPr lang="hu-HU" dirty="0" err="1" smtClean="0">
                <a:hlinkClick r:id="rId6" tooltip="Monfalcone"/>
              </a:rPr>
              <a:t>Monfalcone</a:t>
            </a:r>
            <a:r>
              <a:rPr lang="hu-HU" dirty="0" smtClean="0"/>
              <a:t>, az </a:t>
            </a:r>
            <a:r>
              <a:rPr lang="hu-HU" dirty="0" smtClean="0">
                <a:hlinkClick r:id="rId7" tooltip="Isonzó"/>
              </a:rPr>
              <a:t>Isonzó</a:t>
            </a:r>
            <a:r>
              <a:rPr lang="hu-HU" dirty="0" smtClean="0"/>
              <a:t> folyó torkolata és az egész </a:t>
            </a:r>
            <a:r>
              <a:rPr lang="hu-HU" dirty="0" err="1" smtClean="0">
                <a:hlinkClick r:id="rId8" tooltip="Gradói-lagúna (a lap nem létezik)"/>
              </a:rPr>
              <a:t>Gradói-lagúna</a:t>
            </a:r>
            <a:r>
              <a:rPr lang="hu-HU" dirty="0" smtClean="0"/>
              <a:t>. Délkeleti irányban tiszta napokon látszik az </a:t>
            </a:r>
            <a:r>
              <a:rPr lang="hu-HU" dirty="0" smtClean="0">
                <a:hlinkClick r:id="rId9" tooltip="Isztriai-félsziget"/>
              </a:rPr>
              <a:t>Isztriai-félsziget</a:t>
            </a:r>
            <a:r>
              <a:rPr lang="hu-HU" dirty="0" smtClean="0"/>
              <a:t> északnyugati csücske is, a </a:t>
            </a:r>
            <a:r>
              <a:rPr lang="hu-HU" dirty="0" err="1" smtClean="0">
                <a:hlinkClick r:id="rId10" tooltip="Salvore-fok (a lap nem létezik)"/>
              </a:rPr>
              <a:t>Salvore-fok</a:t>
            </a:r>
            <a:r>
              <a:rPr lang="hu-HU" dirty="0" smtClean="0"/>
              <a:t>, </a:t>
            </a:r>
            <a:r>
              <a:rPr lang="hu-HU" dirty="0" err="1" smtClean="0">
                <a:hlinkClick r:id="rId11" tooltip="Pirano (a lap nem létezik)"/>
              </a:rPr>
              <a:t>Pirano</a:t>
            </a:r>
            <a:r>
              <a:rPr lang="hu-HU" dirty="0" smtClean="0"/>
              <a:t> közelében.</a:t>
            </a:r>
            <a:endParaRPr lang="hu-HU" dirty="0"/>
          </a:p>
        </p:txBody>
      </p:sp>
      <p:sp>
        <p:nvSpPr>
          <p:cNvPr id="1026" name="AutoShape 2" descr="Térké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28" name="AutoShape 4" descr="Térké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30" name="AutoShape 6" descr="Térké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3794" name="Picture 2" descr="San Michele-hegy (Észak-Olaszország)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128" y="2132856"/>
            <a:ext cx="3178806" cy="20090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507288" cy="54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b="1" dirty="0" smtClean="0">
                <a:hlinkClick r:id="rId2"/>
              </a:rPr>
              <a:t>Nagy Háború </a:t>
            </a:r>
            <a:r>
              <a:rPr lang="hu-HU" b="1" dirty="0" err="1" smtClean="0">
                <a:hlinkClick r:id="rId2"/>
              </a:rPr>
              <a:t>Blog</a:t>
            </a:r>
            <a:endParaRPr lang="hu-HU" b="1" dirty="0" smtClean="0"/>
          </a:p>
          <a:p>
            <a:pPr>
              <a:buNone/>
            </a:pPr>
            <a:r>
              <a:rPr lang="hu-HU" dirty="0" smtClean="0"/>
              <a:t>·2026. május 8-án két új kötetünket mutattuk be az olaszországi San </a:t>
            </a:r>
            <a:r>
              <a:rPr lang="hu-HU" dirty="0" err="1" smtClean="0"/>
              <a:t>Martino</a:t>
            </a:r>
            <a:r>
              <a:rPr lang="hu-HU" dirty="0" smtClean="0"/>
              <a:t> del </a:t>
            </a:r>
            <a:r>
              <a:rPr lang="hu-HU" dirty="0" err="1" smtClean="0"/>
              <a:t>Carso</a:t>
            </a:r>
            <a:r>
              <a:rPr lang="hu-HU" dirty="0" smtClean="0"/>
              <a:t> településen, másnap pedig az olasz barátainkkal tartottunk közös megemlékezést a 110 éve a település határában zajlott események emlékére. Az 1915-1916-ban az egykori isonzói fronton a Doberdó-fennsíkon zajló harcok középpontjában fekvő falu napjainkra az olasz‒magyar‒szlovén első világháborús kutatások, szakmai eszmecserék és megemlékezések egyik meghatározó helyszíne lett. Ezt a két évtizede elindított folyamatot erősítették a május második hétvégéjén zajlott rendezvények is. Beszámoló a két napról.</a:t>
            </a:r>
          </a:p>
          <a:p>
            <a:pPr>
              <a:buNone/>
            </a:pPr>
            <a:r>
              <a:rPr lang="hu-HU" dirty="0" smtClean="0"/>
              <a:t>Pintér Tamás alapító főszerkesztő írása a </a:t>
            </a:r>
            <a:r>
              <a:rPr lang="hu-HU" dirty="0" err="1" smtClean="0"/>
              <a:t>blogunkon</a:t>
            </a:r>
            <a:r>
              <a:rPr lang="hu-HU" dirty="0" smtClean="0"/>
              <a:t>. </a:t>
            </a:r>
            <a:endParaRPr lang="hu-HU" b="1" dirty="0" smtClean="0"/>
          </a:p>
          <a:p>
            <a:pPr>
              <a:buNone/>
            </a:pP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273050"/>
            <a:ext cx="8435280" cy="5853113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Hódmezővásárhelyen az I. világháború áldozataira és hősi halottaira két kiemelkedő emlékmű is emlékeztet a városban.</a:t>
            </a:r>
          </a:p>
          <a:p>
            <a:r>
              <a:rPr lang="hu-HU" dirty="0" smtClean="0"/>
              <a:t>A fő látványosság és egyben Magyarország legnagyobb első világháborús emlékműve a Kossuth téren, a Városháza előtt található. A Pásztor János által készített </a:t>
            </a:r>
            <a:r>
              <a:rPr lang="hu-HU" dirty="0" smtClean="0">
                <a:hlinkClick r:id="rId2"/>
              </a:rPr>
              <a:t>I. világháborús emlékmű</a:t>
            </a:r>
            <a:r>
              <a:rPr lang="hu-HU" dirty="0" smtClean="0"/>
              <a:t> egy hatalmas, ágaskodó lovon harcoló huszárt ábrázol, amely a mintegy 15 000 harcba vonuló vásárhelyi katona állít emléket. [</a:t>
            </a:r>
            <a:r>
              <a:rPr lang="hu-HU" dirty="0" smtClean="0">
                <a:hlinkClick r:id="rId2"/>
              </a:rPr>
              <a:t>1</a:t>
            </a:r>
            <a:r>
              <a:rPr lang="hu-HU" dirty="0" smtClean="0"/>
              <a:t>, </a:t>
            </a:r>
            <a:r>
              <a:rPr lang="hu-HU" dirty="0" smtClean="0">
                <a:hlinkClick r:id="rId3"/>
              </a:rPr>
              <a:t>2</a:t>
            </a:r>
            <a:r>
              <a:rPr lang="hu-HU" dirty="0" smtClean="0"/>
              <a:t>]</a:t>
            </a:r>
          </a:p>
          <a:p>
            <a:r>
              <a:rPr lang="hu-HU" dirty="0" smtClean="0"/>
              <a:t>A hódmezővásárhelyi hősi halottak névsorát – a több mint háromezer áldozatot – tartalmazó impozáns, dögcédula ihlette modern </a:t>
            </a:r>
            <a:r>
              <a:rPr lang="hu-HU" dirty="0" smtClean="0">
                <a:hlinkClick r:id="rId4"/>
              </a:rPr>
              <a:t>I. világháborúban elhunyt hódmezővásárhelyi hősi halottak emlékműve</a:t>
            </a:r>
            <a:r>
              <a:rPr lang="hu-HU" dirty="0" smtClean="0"/>
              <a:t> is </a:t>
            </a:r>
            <a:r>
              <a:rPr lang="hu-HU" dirty="0" err="1" smtClean="0"/>
              <a:t>itttekinthető</a:t>
            </a:r>
            <a:r>
              <a:rPr lang="hu-HU" dirty="0" smtClean="0"/>
              <a:t> meg. Ezt a </a:t>
            </a:r>
            <a:r>
              <a:rPr lang="hu-HU" dirty="0" err="1" smtClean="0"/>
              <a:t>corten</a:t>
            </a:r>
            <a:r>
              <a:rPr lang="hu-HU" dirty="0" smtClean="0"/>
              <a:t> acélból és vasbetonból készült alkotást 2018-ban avatták fel. [</a:t>
            </a:r>
            <a:r>
              <a:rPr lang="hu-HU" dirty="0" smtClean="0">
                <a:hlinkClick r:id="rId4"/>
              </a:rPr>
              <a:t>1</a:t>
            </a:r>
            <a:r>
              <a:rPr lang="hu-HU" dirty="0" smtClean="0"/>
              <a:t>, </a:t>
            </a:r>
            <a:r>
              <a:rPr lang="hu-HU" dirty="0" smtClean="0">
                <a:hlinkClick r:id="rId5"/>
              </a:rPr>
              <a:t>2</a:t>
            </a:r>
            <a:r>
              <a:rPr lang="hu-HU" dirty="0" smtClean="0"/>
              <a:t>, </a:t>
            </a:r>
            <a:r>
              <a:rPr lang="hu-HU" dirty="0" smtClean="0">
                <a:hlinkClick r:id="rId6"/>
              </a:rPr>
              <a:t>3</a:t>
            </a:r>
            <a:r>
              <a:rPr lang="hu-HU" dirty="0" smtClean="0"/>
              <a:t>]</a:t>
            </a:r>
          </a:p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u-HU" dirty="0" smtClean="0"/>
              <a:t>  </a:t>
            </a:r>
            <a:endParaRPr lang="hu-HU" dirty="0"/>
          </a:p>
        </p:txBody>
      </p:sp>
      <p:sp>
        <p:nvSpPr>
          <p:cNvPr id="1026" name="AutoShape 2" descr="Térké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404664"/>
            <a:ext cx="5317430" cy="6840760"/>
          </a:xfrm>
        </p:spPr>
        <p:txBody>
          <a:bodyPr>
            <a:normAutofit fontScale="70000" lnSpcReduction="20000"/>
          </a:bodyPr>
          <a:lstStyle/>
          <a:p>
            <a:r>
              <a:rPr lang="hu-HU" dirty="0" smtClean="0"/>
              <a:t>A város közgyűlése a centenárium alkalmából az I. világháborúban elesett hódmezővásárhelyi katonák nevének megőrzésére írt ki pályázatot a már meglévő, Pásztor János </a:t>
            </a:r>
            <a:r>
              <a:rPr lang="hu-HU" dirty="0" err="1" smtClean="0"/>
              <a:t>lovasszobrának</a:t>
            </a:r>
            <a:r>
              <a:rPr lang="hu-HU" dirty="0" smtClean="0"/>
              <a:t> környezetében. A benyújtott pályázatok közül a zsűri Szilágyi Balázs munkáját fogadta el megvalósításra, aki a szombathelyi ELTE Bolyai János Gyakorló Általános Iskola és Gimnázium fizikatanára.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Az emlékmű/emlékhely alulról </a:t>
            </a:r>
            <a:r>
              <a:rPr lang="hu-HU" dirty="0" err="1" smtClean="0"/>
              <a:t>LED-es</a:t>
            </a:r>
            <a:r>
              <a:rPr lang="hu-HU" dirty="0" smtClean="0"/>
              <a:t> megvilágított sávon, rozsdabarna árnyalatú </a:t>
            </a:r>
            <a:r>
              <a:rPr lang="hu-HU" dirty="0" err="1" smtClean="0"/>
              <a:t>corten</a:t>
            </a:r>
            <a:r>
              <a:rPr lang="hu-HU" dirty="0" smtClean="0"/>
              <a:t> acélból készült, melybe a több mint háromezer vásárhelyi és városkörnyéki I. világháborúban elesett hősi halottak nevét lézerrel vésték be. A neveket a Mária Terézia-rend keresztje választja el egymástól. Az emlékhely két oldalánál három - </a:t>
            </a:r>
            <a:r>
              <a:rPr lang="hu-HU" dirty="0" err="1" smtClean="0"/>
              <a:t>három</a:t>
            </a:r>
            <a:r>
              <a:rPr lang="hu-HU" dirty="0" smtClean="0"/>
              <a:t> új padot is elhelyeztek, melyeken a háborús csataterek helyszínei olvashatók.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0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-apple-system"/>
                <a:cs typeface="Arial" pitchFamily="34" charset="0"/>
              </a:rPr>
              <a:t>I. világháborúban elhunyt hódmezővásárhelyi hősi halottak emlékműve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-apple-system"/>
                <a:cs typeface="Arial" pitchFamily="34" charset="0"/>
                <a:hlinkClick r:id="rId2"/>
              </a:rPr>
              <a:t>Műlap</a:t>
            </a:r>
            <a:endParaRPr kumimoji="0" lang="hu-HU" sz="1000" b="0" i="0" u="none" strike="noStrike" cap="none" normalizeH="0" baseline="0" smtClean="0">
              <a:ln>
                <a:noFill/>
              </a:ln>
              <a:solidFill>
                <a:srgbClr val="212529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1000" b="0" i="0" u="none" strike="noStrike" cap="none" normalizeH="0" baseline="0" smtClean="0">
                <a:ln>
                  <a:noFill/>
                </a:ln>
                <a:solidFill>
                  <a:srgbClr val="C95B12"/>
                </a:solidFill>
                <a:effectLst/>
                <a:latin typeface="-apple-system"/>
                <a:cs typeface="Arial" pitchFamily="34" charset="0"/>
                <a:hlinkClick r:id="rId2"/>
              </a:rPr>
              <a:t>Fotólista</a:t>
            </a:r>
            <a:endParaRPr kumimoji="0" lang="hu-HU" sz="1000" b="0" i="0" u="none" strike="noStrike" cap="none" normalizeH="0" baseline="0" smtClean="0">
              <a:ln>
                <a:noFill/>
              </a:ln>
              <a:solidFill>
                <a:srgbClr val="212529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1000" b="0" i="0" u="none" strike="noStrike" cap="none" normalizeH="0" baseline="0" smtClean="0">
                <a:ln>
                  <a:noFill/>
                </a:ln>
                <a:solidFill>
                  <a:srgbClr val="C95B12"/>
                </a:solidFill>
                <a:effectLst/>
                <a:latin typeface="-apple-system"/>
                <a:cs typeface="Arial" pitchFamily="34" charset="0"/>
                <a:hlinkClick r:id="rId2"/>
              </a:rPr>
              <a:t>Történet</a:t>
            </a:r>
            <a:endParaRPr kumimoji="0" lang="hu-HU" sz="1000" b="0" i="0" u="none" strike="noStrike" cap="none" normalizeH="0" baseline="0" smtClean="0">
              <a:ln>
                <a:noFill/>
              </a:ln>
              <a:solidFill>
                <a:srgbClr val="212529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1000" b="0" i="0" u="none" strike="noStrike" cap="none" normalizeH="0" baseline="0" smtClean="0">
                <a:ln>
                  <a:noFill/>
                </a:ln>
                <a:solidFill>
                  <a:srgbClr val="C95B12"/>
                </a:solidFill>
                <a:effectLst/>
                <a:latin typeface="-apple-system"/>
                <a:cs typeface="Arial" pitchFamily="34" charset="0"/>
                <a:hlinkClick r:id="rId2"/>
              </a:rPr>
              <a:t>SzerkKomm</a:t>
            </a:r>
            <a:endParaRPr kumimoji="0" lang="hu-HU" sz="1000" b="0" i="0" u="none" strike="noStrike" cap="none" normalizeH="0" baseline="0" smtClean="0">
              <a:ln>
                <a:noFill/>
              </a:ln>
              <a:solidFill>
                <a:srgbClr val="212529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sng" strike="noStrike" cap="none" normalizeH="0" baseline="0" smtClean="0">
                <a:ln>
                  <a:noFill/>
                </a:ln>
                <a:solidFill>
                  <a:srgbClr val="833B0C"/>
                </a:solidFill>
                <a:effectLst/>
                <a:latin typeface="-apple-system"/>
                <a:cs typeface="Arial" pitchFamily="34" charset="0"/>
                <a:hlinkClick r:id="rId2"/>
              </a:rPr>
              <a:t>  </a:t>
            </a:r>
            <a:endParaRPr kumimoji="0" lang="hu-HU" sz="1000" b="0" i="0" u="none" strike="noStrike" cap="none" normalizeH="0" baseline="0" smtClean="0">
              <a:ln>
                <a:noFill/>
              </a:ln>
              <a:solidFill>
                <a:srgbClr val="212529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smtClean="0">
                <a:ln>
                  <a:noFill/>
                </a:ln>
                <a:solidFill>
                  <a:srgbClr val="C95B12"/>
                </a:solidFill>
                <a:effectLst/>
                <a:latin typeface="-apple-system"/>
                <a:cs typeface="Arial" pitchFamily="34" charset="0"/>
                <a:hlinkClick r:id="rId2"/>
              </a:rPr>
              <a:t>  </a:t>
            </a:r>
            <a:endParaRPr kumimoji="0" lang="hu-HU" sz="1000" b="0" i="0" u="none" strike="noStrike" cap="none" normalizeH="0" baseline="0" smtClean="0">
              <a:ln>
                <a:noFill/>
              </a:ln>
              <a:solidFill>
                <a:srgbClr val="212529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smtClean="0">
                <a:ln>
                  <a:noFill/>
                </a:ln>
                <a:solidFill>
                  <a:srgbClr val="C95B12"/>
                </a:solidFill>
                <a:effectLst/>
                <a:latin typeface="-apple-system"/>
                <a:cs typeface="Arial" pitchFamily="34" charset="0"/>
                <a:hlinkClick r:id="rId2"/>
              </a:rPr>
              <a:t>  </a:t>
            </a:r>
            <a:endParaRPr kumimoji="0" lang="hu-HU" sz="1000" b="0" i="0" u="none" strike="noStrike" cap="none" normalizeH="0" baseline="0" smtClean="0">
              <a:ln>
                <a:noFill/>
              </a:ln>
              <a:solidFill>
                <a:srgbClr val="212529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smtClean="0">
                <a:ln>
                  <a:noFill/>
                </a:ln>
                <a:solidFill>
                  <a:srgbClr val="C95B12"/>
                </a:solidFill>
                <a:effectLst/>
                <a:latin typeface="-apple-system"/>
                <a:cs typeface="Arial" pitchFamily="34" charset="0"/>
                <a:hlinkClick r:id="rId2"/>
              </a:rPr>
              <a:t>  </a:t>
            </a:r>
            <a:endParaRPr kumimoji="0" lang="hu-HU" sz="1000" b="0" i="0" u="none" strike="noStrike" cap="none" normalizeH="0" baseline="0" smtClean="0">
              <a:ln>
                <a:noFill/>
              </a:ln>
              <a:solidFill>
                <a:srgbClr val="212529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smtClean="0">
                <a:ln>
                  <a:noFill/>
                </a:ln>
                <a:solidFill>
                  <a:srgbClr val="C95B12"/>
                </a:solidFill>
                <a:effectLst/>
                <a:latin typeface="-apple-system"/>
                <a:cs typeface="Arial" pitchFamily="34" charset="0"/>
                <a:hlinkClick r:id="rId2"/>
              </a:rPr>
              <a:t>  </a:t>
            </a:r>
            <a:endParaRPr kumimoji="0" lang="hu-HU" sz="1000" b="0" i="0" u="none" strike="noStrike" cap="none" normalizeH="0" baseline="0" smtClean="0">
              <a:ln>
                <a:noFill/>
              </a:ln>
              <a:solidFill>
                <a:srgbClr val="212529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smtClean="0">
                <a:ln>
                  <a:noFill/>
                </a:ln>
                <a:solidFill>
                  <a:srgbClr val="C95B12"/>
                </a:solidFill>
                <a:effectLst/>
                <a:latin typeface="-apple-system"/>
                <a:cs typeface="Arial" pitchFamily="34" charset="0"/>
                <a:hlinkClick r:id="rId2"/>
              </a:rPr>
              <a:t>  </a:t>
            </a:r>
            <a:endParaRPr kumimoji="0" lang="hu-HU" sz="1000" b="0" i="0" u="none" strike="noStrike" cap="none" normalizeH="0" baseline="0" smtClean="0">
              <a:ln>
                <a:noFill/>
              </a:ln>
              <a:solidFill>
                <a:srgbClr val="212529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smtClean="0">
                <a:ln>
                  <a:noFill/>
                </a:ln>
                <a:solidFill>
                  <a:srgbClr val="C95B12"/>
                </a:solidFill>
                <a:effectLst/>
                <a:latin typeface="-apple-system"/>
                <a:cs typeface="Arial" pitchFamily="34" charset="0"/>
                <a:hlinkClick r:id="rId2"/>
              </a:rPr>
              <a:t>  </a:t>
            </a:r>
            <a:endParaRPr kumimoji="0" lang="hu-HU" sz="1000" b="0" i="0" u="none" strike="noStrike" cap="none" normalizeH="0" baseline="0" smtClean="0">
              <a:ln>
                <a:noFill/>
              </a:ln>
              <a:solidFill>
                <a:srgbClr val="212529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smtClean="0">
                <a:ln>
                  <a:noFill/>
                </a:ln>
                <a:solidFill>
                  <a:srgbClr val="C95B12"/>
                </a:solidFill>
                <a:effectLst/>
                <a:latin typeface="-apple-system"/>
                <a:cs typeface="Arial" pitchFamily="34" charset="0"/>
                <a:hlinkClick r:id="rId2"/>
              </a:rPr>
              <a:t>  </a:t>
            </a:r>
            <a:endParaRPr kumimoji="0" lang="hu-HU" sz="1000" b="0" i="0" u="none" strike="noStrike" cap="none" normalizeH="0" baseline="0" smtClean="0">
              <a:ln>
                <a:noFill/>
              </a:ln>
              <a:solidFill>
                <a:srgbClr val="212529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smtClean="0">
                <a:ln>
                  <a:noFill/>
                </a:ln>
                <a:solidFill>
                  <a:srgbClr val="C95B12"/>
                </a:solidFill>
                <a:effectLst/>
                <a:latin typeface="-apple-system"/>
                <a:cs typeface="Arial" pitchFamily="34" charset="0"/>
                <a:hlinkClick r:id="rId2"/>
              </a:rPr>
              <a:t>  </a:t>
            </a:r>
            <a:endParaRPr kumimoji="0" lang="hu-HU" sz="1000" b="0" i="0" u="none" strike="noStrike" cap="none" normalizeH="0" baseline="0" smtClean="0">
              <a:ln>
                <a:noFill/>
              </a:ln>
              <a:solidFill>
                <a:srgbClr val="212529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0" i="0" u="none" strike="noStrike" cap="none" normalizeH="0" baseline="0" smtClean="0">
                <a:ln>
                  <a:noFill/>
                </a:ln>
                <a:solidFill>
                  <a:srgbClr val="C95B12"/>
                </a:solidFill>
                <a:effectLst/>
                <a:latin typeface="-apple-system"/>
                <a:cs typeface="Arial" pitchFamily="34" charset="0"/>
                <a:hlinkClick r:id="rId3"/>
              </a:rPr>
              <a:t>Csongrád-Csanád vármegye</a:t>
            </a:r>
            <a:endParaRPr kumimoji="0" lang="hu-HU" sz="1000" b="0" i="0" u="none" strike="noStrike" cap="none" normalizeH="0" baseline="0" smtClean="0">
              <a:ln>
                <a:noFill/>
              </a:ln>
              <a:solidFill>
                <a:srgbClr val="212529"/>
              </a:solidFill>
              <a:effectLst/>
              <a:latin typeface="-apple-system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000" b="1" i="0" u="none" strike="noStrike" cap="none" normalizeH="0" baseline="0" smtClean="0">
                <a:ln>
                  <a:noFill/>
                </a:ln>
                <a:solidFill>
                  <a:srgbClr val="C95B12"/>
                </a:solidFill>
                <a:effectLst/>
                <a:latin typeface="-apple-system"/>
                <a:cs typeface="Arial" pitchFamily="34" charset="0"/>
                <a:hlinkClick r:id="rId4"/>
              </a:rPr>
              <a:t>Hódmezővásárhely</a:t>
            </a:r>
            <a:r>
              <a:rPr kumimoji="0" lang="hu-HU" sz="10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-apple-system"/>
                <a:cs typeface="Arial" pitchFamily="34" charset="0"/>
              </a:rPr>
              <a:t/>
            </a:r>
            <a:br>
              <a:rPr kumimoji="0" lang="hu-HU" sz="10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-apple-system"/>
                <a:cs typeface="Arial" pitchFamily="34" charset="0"/>
              </a:rPr>
            </a:br>
            <a:r>
              <a:rPr kumimoji="0" lang="hu-HU" sz="10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-apple-system"/>
                <a:cs typeface="Arial" pitchFamily="34" charset="0"/>
              </a:rPr>
              <a:t>Kossuth tér</a:t>
            </a:r>
            <a:endParaRPr kumimoji="0" lang="hu-H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5000" b="0" i="0" u="none" strike="noStrike" cap="none" normalizeH="0" baseline="0" smtClean="0">
                <a:ln>
                  <a:noFill/>
                </a:ln>
                <a:solidFill>
                  <a:srgbClr val="C95B12"/>
                </a:solidFill>
                <a:effectLst/>
                <a:latin typeface="-apple-system"/>
                <a:cs typeface="Arial" pitchFamily="34" charset="0"/>
              </a:rPr>
              <a:t/>
            </a:r>
            <a:br>
              <a:rPr kumimoji="0" lang="hu-HU" sz="15000" b="0" i="0" u="none" strike="noStrike" cap="none" normalizeH="0" baseline="0" smtClean="0">
                <a:ln>
                  <a:noFill/>
                </a:ln>
                <a:solidFill>
                  <a:srgbClr val="C95B12"/>
                </a:solidFill>
                <a:effectLst/>
                <a:latin typeface="-apple-system"/>
                <a:cs typeface="Arial" pitchFamily="34" charset="0"/>
              </a:rPr>
            </a:br>
            <a:endParaRPr kumimoji="0" lang="hu-HU" sz="15000" b="0" i="0" u="none" strike="noStrike" cap="none" normalizeH="0" baseline="0" smtClean="0">
              <a:ln>
                <a:noFill/>
              </a:ln>
              <a:solidFill>
                <a:srgbClr val="C95B12"/>
              </a:solidFill>
              <a:effectLst/>
              <a:latin typeface="-apple-system"/>
              <a:cs typeface="Arial" pitchFamily="34" charset="0"/>
            </a:endParaRPr>
          </a:p>
        </p:txBody>
      </p:sp>
      <p:pic>
        <p:nvPicPr>
          <p:cNvPr id="28674" name="Picture 2" descr="https://s3.eu-central-1.amazonaws.com/kozterkep/photos/7ccb7be38678194fc78f9af429c60cd2_4.jpg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-2743200"/>
            <a:ext cx="2600325" cy="2600325"/>
          </a:xfrm>
          <a:prstGeom prst="rect">
            <a:avLst/>
          </a:prstGeom>
          <a:noFill/>
        </p:spPr>
      </p:pic>
      <p:pic>
        <p:nvPicPr>
          <p:cNvPr id="28675" name="Picture 3" descr="https://s3.eu-central-1.amazonaws.com/kozterkep/photos/7ccb7be38678194fc78f9af429c60cd2_5.jpg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" y="-2590800"/>
            <a:ext cx="1304925" cy="1304925"/>
          </a:xfrm>
          <a:prstGeom prst="rect">
            <a:avLst/>
          </a:prstGeom>
          <a:noFill/>
        </p:spPr>
      </p:pic>
      <p:pic>
        <p:nvPicPr>
          <p:cNvPr id="28676" name="Picture 4" descr="https://s3.eu-central-1.amazonaws.com/kozterkep/photos/f8b5e5ee8cc32833de08eb119067a15e_5.jpg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" y="-2438400"/>
            <a:ext cx="1304925" cy="1304925"/>
          </a:xfrm>
          <a:prstGeom prst="rect">
            <a:avLst/>
          </a:prstGeom>
          <a:noFill/>
        </p:spPr>
      </p:pic>
      <p:pic>
        <p:nvPicPr>
          <p:cNvPr id="28677" name="Picture 5" descr="https://s3.eu-central-1.amazonaws.com/kozterkep/photos/f10094ea3f1389975fca44c55a246c01_5.jpg">
            <a:hlinkClick r:id="rId2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25" y="-2286000"/>
            <a:ext cx="1304925" cy="1304925"/>
          </a:xfrm>
          <a:prstGeom prst="rect">
            <a:avLst/>
          </a:prstGeom>
          <a:noFill/>
        </p:spPr>
      </p:pic>
      <p:pic>
        <p:nvPicPr>
          <p:cNvPr id="28678" name="Picture 6" descr="https://s3.eu-central-1.amazonaws.com/kozterkep/photos/e94f0b6bdc31a54fdb16916e358bae31_5.jpg">
            <a:hlinkClick r:id="rId2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925" y="-2133600"/>
            <a:ext cx="1304925" cy="1304925"/>
          </a:xfrm>
          <a:prstGeom prst="rect">
            <a:avLst/>
          </a:prstGeom>
          <a:noFill/>
        </p:spPr>
      </p:pic>
      <p:pic>
        <p:nvPicPr>
          <p:cNvPr id="28679" name="Picture 7" descr="https://s3.eu-central-1.amazonaws.com/kozterkep/photos/b31e24d844fdabffb3d3e91885d2a82b_5.jpg">
            <a:hlinkClick r:id="rId2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25" y="-1981200"/>
            <a:ext cx="1304925" cy="1304925"/>
          </a:xfrm>
          <a:prstGeom prst="rect">
            <a:avLst/>
          </a:prstGeom>
          <a:noFill/>
        </p:spPr>
      </p:pic>
      <p:pic>
        <p:nvPicPr>
          <p:cNvPr id="28680" name="Picture 8" descr="https://s3.eu-central-1.amazonaws.com/kozterkep/photos/7d2fa81b6dbdea2f6d21a61d0fe3c8ca_5.jpg">
            <a:hlinkClick r:id="rId2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25" y="-1828800"/>
            <a:ext cx="1304925" cy="1304925"/>
          </a:xfrm>
          <a:prstGeom prst="rect">
            <a:avLst/>
          </a:prstGeom>
          <a:noFill/>
        </p:spPr>
      </p:pic>
      <p:pic>
        <p:nvPicPr>
          <p:cNvPr id="28681" name="Picture 9" descr="https://s3.eu-central-1.amazonaws.com/kozterkep/photos/676ded2a0231aa56510bad63c5bf1ab4_5.jpg">
            <a:hlinkClick r:id="rId2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925" y="-1676400"/>
            <a:ext cx="1304925" cy="1304925"/>
          </a:xfrm>
          <a:prstGeom prst="rect">
            <a:avLst/>
          </a:prstGeom>
          <a:noFill/>
        </p:spPr>
      </p:pic>
      <p:pic>
        <p:nvPicPr>
          <p:cNvPr id="28682" name="Picture 10" descr="https://s3.eu-central-1.amazonaws.com/kozterkep/photos/u234-a33977-63679443c9bd5-150262a15fcabd7308ec3c02_5.jpg">
            <a:hlinkClick r:id="rId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4498" y="1628800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73050"/>
            <a:ext cx="8219256" cy="5853113"/>
          </a:xfrm>
        </p:spPr>
        <p:txBody>
          <a:bodyPr>
            <a:normAutofit/>
          </a:bodyPr>
          <a:lstStyle/>
          <a:p>
            <a:r>
              <a:rPr lang="hu-HU" b="1" i="1" dirty="0" smtClean="0"/>
              <a:t>„Kimegyek a doberdói harctérre, Feltekintek a csillagos nagy égre, Csillagos ég merre van a magyar hazám, Merre sirat engem az édesanyám.”</a:t>
            </a:r>
            <a:r>
              <a:rPr lang="hu-HU" b="1" dirty="0" smtClean="0"/>
              <a:t> 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2924944"/>
            <a:ext cx="2674640" cy="3201219"/>
          </a:xfrm>
        </p:spPr>
        <p:txBody>
          <a:bodyPr/>
          <a:lstStyle/>
          <a:p>
            <a:r>
              <a:rPr lang="it-IT" i="1" dirty="0" smtClean="0"/>
              <a:t>Emléktábla a Monte San Michelén</a:t>
            </a:r>
            <a:endParaRPr lang="hu-HU" dirty="0"/>
          </a:p>
        </p:txBody>
      </p:sp>
      <p:pic>
        <p:nvPicPr>
          <p:cNvPr id="30722" name="Picture 2" descr="https://m.blog.hu/na/nagyhaboru/image/csataterturizmus/kerenyi/Isonzo2014_11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700808"/>
            <a:ext cx="5388986" cy="7185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1600" dirty="0" smtClean="0"/>
              <a:t>     Holtan is ők </a:t>
            </a:r>
            <a:r>
              <a:rPr lang="hu-HU" sz="1600" dirty="0" err="1" smtClean="0"/>
              <a:t>födözik</a:t>
            </a:r>
            <a:r>
              <a:rPr lang="hu-HU" sz="1600" dirty="0" smtClean="0"/>
              <a:t> a vonuló sereget.</a:t>
            </a:r>
            <a:br>
              <a:rPr lang="hu-HU" sz="1600" dirty="0" smtClean="0"/>
            </a:br>
            <a:r>
              <a:rPr lang="hu-HU" sz="1600" dirty="0" smtClean="0"/>
              <a:t>Ó, ti fiúk, barnák, szőkék, ti Szegednek hősei, árvák,</a:t>
            </a:r>
            <a:br>
              <a:rPr lang="hu-HU" sz="1600" dirty="0" smtClean="0"/>
            </a:br>
            <a:r>
              <a:rPr lang="hu-HU" sz="1600" dirty="0" smtClean="0"/>
              <a:t>     Hol van a lant, a babér, mely dalol és koszorúz?</a:t>
            </a:r>
            <a:br>
              <a:rPr lang="hu-HU" sz="1600" dirty="0" smtClean="0"/>
            </a:br>
            <a:r>
              <a:rPr lang="hu-HU" sz="1600" dirty="0" smtClean="0"/>
              <a:t>Északon és délen, keleten, nyugaton, e világnak</a:t>
            </a:r>
            <a:br>
              <a:rPr lang="hu-HU" sz="1600" dirty="0" smtClean="0"/>
            </a:br>
            <a:r>
              <a:rPr lang="hu-HU" sz="1600" dirty="0" smtClean="0"/>
              <a:t>     Minden tájékán sírotok áll s nevetek!</a:t>
            </a:r>
            <a:br>
              <a:rPr lang="hu-HU" sz="1600" dirty="0" smtClean="0"/>
            </a:br>
            <a:r>
              <a:rPr lang="hu-HU" sz="1600" dirty="0" smtClean="0"/>
              <a:t>Hány hant domborodik s jelöletlen hány rög enyészik</a:t>
            </a:r>
            <a:br>
              <a:rPr lang="hu-HU" sz="1600" dirty="0" smtClean="0"/>
            </a:br>
            <a:r>
              <a:rPr lang="hu-HU" sz="1600" dirty="0" smtClean="0"/>
              <a:t>     Szerbia bús terein s merre Galícia van,</a:t>
            </a:r>
            <a:br>
              <a:rPr lang="hu-HU" sz="1600" dirty="0" smtClean="0"/>
            </a:br>
            <a:r>
              <a:rPr lang="hu-HU" sz="1600" dirty="0" smtClean="0"/>
              <a:t>Lengyel síkokon és a Doberdón, távol Isonzó</a:t>
            </a:r>
            <a:br>
              <a:rPr lang="hu-HU" sz="1600" dirty="0" smtClean="0"/>
            </a:br>
            <a:r>
              <a:rPr lang="hu-HU" sz="1600" dirty="0" smtClean="0"/>
              <a:t>     És </a:t>
            </a:r>
            <a:r>
              <a:rPr lang="hu-HU" sz="1600" dirty="0" err="1" smtClean="0"/>
              <a:t>Piavé</a:t>
            </a:r>
            <a:r>
              <a:rPr lang="hu-HU" sz="1600" dirty="0" smtClean="0"/>
              <a:t> mélyén, messze kopár köveken!</a:t>
            </a:r>
            <a:br>
              <a:rPr lang="hu-HU" sz="1600" dirty="0" smtClean="0"/>
            </a:br>
            <a:r>
              <a:rPr lang="hu-HU" sz="1600" dirty="0" smtClean="0"/>
              <a:t>Mind csöndben szunnyad s álmát álmodja a holt ott</a:t>
            </a:r>
            <a:br>
              <a:rPr lang="hu-HU" sz="1600" dirty="0" smtClean="0"/>
            </a:br>
            <a:r>
              <a:rPr lang="hu-HU" sz="1600" dirty="0" smtClean="0"/>
              <a:t>     - (Elfáradt gyermek mostoha anyja ölén) -</a:t>
            </a:r>
            <a:br>
              <a:rPr lang="hu-HU" sz="1600" dirty="0" smtClean="0"/>
            </a:br>
            <a:r>
              <a:rPr lang="hu-HU" sz="1600" dirty="0" smtClean="0"/>
              <a:t>Hűs Tisza partjáról, hol a szürke füzes szomorún leng,</a:t>
            </a:r>
            <a:br>
              <a:rPr lang="hu-HU" sz="1600" dirty="0" smtClean="0"/>
            </a:br>
            <a:r>
              <a:rPr lang="hu-HU" sz="1600" dirty="0" smtClean="0"/>
              <a:t>     Nagy jegenyék dala zsong, szőke akác mosolyog.</a:t>
            </a:r>
            <a:br>
              <a:rPr lang="hu-HU" sz="1600" dirty="0" smtClean="0"/>
            </a:br>
            <a:r>
              <a:rPr lang="hu-HU" sz="1600" dirty="0" smtClean="0"/>
              <a:t>Hol Dugonics búsong, Dankó muzsikál és méla Tömörkény</a:t>
            </a:r>
            <a:br>
              <a:rPr lang="hu-HU" sz="1600" dirty="0" smtClean="0"/>
            </a:br>
            <a:r>
              <a:rPr lang="hu-HU" sz="1600" dirty="0" smtClean="0"/>
              <a:t>     Darvadozik anyaföld csöndes eressze alatt,</a:t>
            </a:r>
            <a:br>
              <a:rPr lang="hu-HU" sz="1600" dirty="0" smtClean="0"/>
            </a:br>
            <a:r>
              <a:rPr lang="hu-HU" sz="1600" dirty="0" smtClean="0"/>
              <a:t>Hol kis házak előtt, ha vasárnap alkonya barnul,</a:t>
            </a:r>
            <a:br>
              <a:rPr lang="hu-HU" sz="1600" dirty="0" smtClean="0"/>
            </a:br>
            <a:r>
              <a:rPr lang="hu-HU" sz="1600" dirty="0" smtClean="0"/>
              <a:t>     Ülnek a jó öregek, égnek a makrapipák</a:t>
            </a:r>
            <a:br>
              <a:rPr lang="hu-HU" sz="1600" dirty="0" smtClean="0"/>
            </a:br>
            <a:r>
              <a:rPr lang="hu-HU" sz="1600" dirty="0" smtClean="0"/>
              <a:t>S várnak a szép eladók </a:t>
            </a:r>
            <a:r>
              <a:rPr lang="hu-HU" sz="1600" dirty="0" err="1" smtClean="0"/>
              <a:t>pötykén</a:t>
            </a:r>
            <a:r>
              <a:rPr lang="hu-HU" sz="1600" dirty="0" smtClean="0"/>
              <a:t> kivirulva az ablak</a:t>
            </a:r>
            <a:br>
              <a:rPr lang="hu-HU" sz="1600" dirty="0" smtClean="0"/>
            </a:br>
            <a:r>
              <a:rPr lang="hu-HU" sz="1600" dirty="0" smtClean="0"/>
              <a:t>     Százszorszépei közt és violái mögött</a:t>
            </a:r>
            <a:br>
              <a:rPr lang="hu-HU" sz="1600" dirty="0" smtClean="0"/>
            </a:br>
            <a:r>
              <a:rPr lang="hu-HU" sz="1600" dirty="0" smtClean="0"/>
              <a:t>S várnak néma, sötét sorban, síró szemmel, feketében,</a:t>
            </a:r>
            <a:br>
              <a:rPr lang="hu-HU" sz="1600" dirty="0" smtClean="0"/>
            </a:br>
            <a:r>
              <a:rPr lang="hu-HU" sz="1600" dirty="0" smtClean="0"/>
              <a:t>     Fájdalmas szüzek és bánatos édesanyák.</a:t>
            </a:r>
            <a:br>
              <a:rPr lang="hu-HU" sz="1600" dirty="0" smtClean="0"/>
            </a:br>
            <a:r>
              <a:rPr lang="hu-HU" sz="1600" dirty="0" smtClean="0"/>
              <a:t>Véres idők terhét hordozza borongva, lemondva</a:t>
            </a:r>
            <a:br>
              <a:rPr lang="hu-HU" sz="1600" dirty="0" smtClean="0"/>
            </a:br>
            <a:r>
              <a:rPr lang="hu-HU" sz="1600" dirty="0" smtClean="0"/>
              <a:t>     E sereg és neki már mit hoz a vak diadal?</a:t>
            </a:r>
            <a:br>
              <a:rPr lang="hu-HU" sz="1600" dirty="0" smtClean="0"/>
            </a:br>
            <a:r>
              <a:rPr lang="hu-HU" sz="1600" dirty="0" smtClean="0"/>
              <a:t>Kedveseik vérén váltságot nyert Magyarország</a:t>
            </a:r>
            <a:br>
              <a:rPr lang="hu-HU" sz="1600" dirty="0" smtClean="0"/>
            </a:br>
            <a:r>
              <a:rPr lang="hu-HU" sz="1600" dirty="0" smtClean="0"/>
              <a:t>     S szörnyű dicsőségük fénye ragyog Szegeden.</a:t>
            </a:r>
            <a:endParaRPr lang="hu-HU" sz="16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0"/>
            <a:ext cx="3106688" cy="6858000"/>
          </a:xfrm>
        </p:spPr>
        <p:txBody>
          <a:bodyPr>
            <a:normAutofit fontScale="25000" lnSpcReduction="20000"/>
          </a:bodyPr>
          <a:lstStyle/>
          <a:p>
            <a:pPr fontAlgn="ctr"/>
            <a:r>
              <a:rPr lang="hu-HU" dirty="0" smtClean="0"/>
              <a:t/>
            </a:r>
            <a:br>
              <a:rPr lang="hu-HU" dirty="0" smtClean="0"/>
            </a:br>
            <a:endParaRPr lang="hu-HU" b="1" dirty="0" smtClean="0"/>
          </a:p>
          <a:p>
            <a:r>
              <a:rPr lang="hu-HU" dirty="0" smtClean="0"/>
              <a:t>Keresés</a:t>
            </a:r>
          </a:p>
          <a:p>
            <a:endParaRPr lang="hu-HU" sz="3500" dirty="0" smtClean="0"/>
          </a:p>
          <a:p>
            <a:r>
              <a:rPr lang="hu-HU" sz="6400" b="1" dirty="0" smtClean="0"/>
              <a:t>Negyvenhatosok</a:t>
            </a:r>
            <a:r>
              <a:rPr lang="hu-HU" sz="6400" dirty="0" smtClean="0"/>
              <a:t/>
            </a:r>
            <a:br>
              <a:rPr lang="hu-HU" sz="6400" dirty="0" smtClean="0"/>
            </a:br>
            <a:r>
              <a:rPr lang="hu-HU" sz="6400" i="1" dirty="0" smtClean="0"/>
              <a:t>szerző: </a:t>
            </a:r>
            <a:r>
              <a:rPr lang="hu-HU" sz="6400" i="1" dirty="0" smtClean="0">
                <a:hlinkClick r:id="rId2" tooltip="Szerző:Juhász Gyula"/>
              </a:rPr>
              <a:t>Juhász Gyula</a:t>
            </a:r>
            <a:endParaRPr lang="hu-HU" sz="6400" dirty="0" smtClean="0"/>
          </a:p>
          <a:p>
            <a:r>
              <a:rPr lang="hu-HU" sz="6400" dirty="0" smtClean="0"/>
              <a:t>1918</a:t>
            </a:r>
          </a:p>
          <a:p>
            <a:r>
              <a:rPr lang="hu-HU" sz="6400" dirty="0" smtClean="0"/>
              <a:t>                                                       </a:t>
            </a:r>
            <a:r>
              <a:rPr lang="hu-HU" sz="6400" i="1" dirty="0" err="1" smtClean="0"/>
              <a:t>In</a:t>
            </a:r>
            <a:r>
              <a:rPr lang="hu-HU" sz="6400" i="1" dirty="0" smtClean="0"/>
              <a:t> memoriam</a:t>
            </a:r>
            <a:r>
              <a:rPr lang="hu-HU" sz="6400" dirty="0" smtClean="0"/>
              <a:t/>
            </a:r>
            <a:br>
              <a:rPr lang="hu-HU" sz="6400" dirty="0" smtClean="0"/>
            </a:br>
            <a:r>
              <a:rPr lang="hu-HU" sz="6400" dirty="0" smtClean="0"/>
              <a:t/>
            </a:r>
            <a:br>
              <a:rPr lang="hu-HU" sz="6400" dirty="0" smtClean="0"/>
            </a:br>
            <a:r>
              <a:rPr lang="hu-HU" sz="6400" dirty="0" smtClean="0"/>
              <a:t>Szörnyű dicsőségünk hadd zengjem, </a:t>
            </a:r>
            <a:r>
              <a:rPr lang="hu-HU" sz="6400" dirty="0" err="1" smtClean="0"/>
              <a:t>éjszinü</a:t>
            </a:r>
            <a:r>
              <a:rPr lang="hu-HU" sz="6400" dirty="0" smtClean="0"/>
              <a:t> fátyolt</a:t>
            </a:r>
            <a:br>
              <a:rPr lang="hu-HU" sz="6400" dirty="0" smtClean="0"/>
            </a:br>
            <a:r>
              <a:rPr lang="hu-HU" sz="6400" dirty="0" smtClean="0"/>
              <a:t>     Fonva a lantra, melyen bomlanak az idegek.</a:t>
            </a:r>
            <a:br>
              <a:rPr lang="hu-HU" sz="6400" dirty="0" smtClean="0"/>
            </a:br>
            <a:r>
              <a:rPr lang="hu-HU" sz="6400" dirty="0" smtClean="0"/>
              <a:t>Álom nélküli és komoran feketéllő éjszaka vadján,</a:t>
            </a:r>
            <a:br>
              <a:rPr lang="hu-HU" sz="6400" dirty="0" smtClean="0"/>
            </a:br>
            <a:r>
              <a:rPr lang="hu-HU" sz="6400" dirty="0" smtClean="0"/>
              <a:t>     Lelkem pusztáján marsol a hősi ezer.</a:t>
            </a:r>
            <a:br>
              <a:rPr lang="hu-HU" sz="6400" dirty="0" smtClean="0"/>
            </a:br>
            <a:r>
              <a:rPr lang="hu-HU" sz="6400" dirty="0" smtClean="0"/>
              <a:t>Látom őket a dél kövein menetelni kitartón,</a:t>
            </a:r>
            <a:br>
              <a:rPr lang="hu-HU" sz="6400" dirty="0" smtClean="0"/>
            </a:br>
            <a:r>
              <a:rPr lang="hu-HU" sz="6400" dirty="0" smtClean="0"/>
              <a:t>     Merre Szabács, Nándor, </a:t>
            </a:r>
            <a:r>
              <a:rPr lang="hu-HU" sz="6400" dirty="0" err="1" smtClean="0"/>
              <a:t>Valjevo</a:t>
            </a:r>
            <a:r>
              <a:rPr lang="hu-HU" sz="6400" dirty="0" smtClean="0"/>
              <a:t>, </a:t>
            </a:r>
            <a:r>
              <a:rPr lang="hu-HU" sz="6400" dirty="0" err="1" smtClean="0"/>
              <a:t>Nis</a:t>
            </a:r>
            <a:r>
              <a:rPr lang="hu-HU" sz="6400" dirty="0" smtClean="0"/>
              <a:t> meredez.</a:t>
            </a:r>
            <a:br>
              <a:rPr lang="hu-HU" sz="6400" dirty="0" smtClean="0"/>
            </a:br>
            <a:r>
              <a:rPr lang="hu-HU" sz="6400" dirty="0" smtClean="0"/>
              <a:t>Látom északon is zord messze mezők sivatagján,</a:t>
            </a:r>
            <a:br>
              <a:rPr lang="hu-HU" sz="6400" dirty="0" smtClean="0"/>
            </a:br>
            <a:r>
              <a:rPr lang="hu-HU" sz="6400" dirty="0" smtClean="0"/>
              <a:t>     Hol ugató ércek számuma förgetegez.</a:t>
            </a:r>
            <a:br>
              <a:rPr lang="hu-HU" sz="6400" dirty="0" smtClean="0"/>
            </a:br>
            <a:r>
              <a:rPr lang="hu-HU" sz="6400" dirty="0" smtClean="0"/>
              <a:t>Látom, amint dalolón nekiszegzi az ezred a mellét,</a:t>
            </a:r>
            <a:br>
              <a:rPr lang="hu-HU" sz="6400" dirty="0" smtClean="0"/>
            </a:br>
            <a:r>
              <a:rPr lang="hu-HU" sz="6400" dirty="0" smtClean="0"/>
              <a:t>     Hogy fölfogja a vak északi Rém rohamát.</a:t>
            </a:r>
            <a:br>
              <a:rPr lang="hu-HU" sz="6400" dirty="0" smtClean="0"/>
            </a:br>
            <a:r>
              <a:rPr lang="hu-HU" sz="6400" dirty="0" smtClean="0"/>
              <a:t>Látom délnyugaton bástyát állítani holtak</a:t>
            </a:r>
            <a:br>
              <a:rPr lang="hu-HU" sz="6400" dirty="0" smtClean="0"/>
            </a:br>
            <a:r>
              <a:rPr lang="hu-HU" sz="6400" dirty="0" smtClean="0"/>
              <a:t>     Nagy seregéből, hogy két haza védve legyen.</a:t>
            </a:r>
            <a:br>
              <a:rPr lang="hu-HU" sz="6400" dirty="0" smtClean="0"/>
            </a:br>
            <a:r>
              <a:rPr lang="hu-HU" sz="6400" dirty="0" smtClean="0"/>
              <a:t>S látom a messze, szilaj </a:t>
            </a:r>
            <a:r>
              <a:rPr lang="hu-HU" sz="6400" dirty="0" err="1" smtClean="0"/>
              <a:t>Piavénál</a:t>
            </a:r>
            <a:r>
              <a:rPr lang="hu-HU" sz="6400" dirty="0" smtClean="0"/>
              <a:t> emberi hídként</a:t>
            </a:r>
            <a:br>
              <a:rPr lang="hu-HU" sz="6400" dirty="0" smtClean="0"/>
            </a:br>
            <a:r>
              <a:rPr lang="hu-HU" sz="6400" dirty="0" smtClean="0"/>
              <a:t>     </a:t>
            </a:r>
            <a:r>
              <a:rPr lang="hu-HU" sz="3400" dirty="0" smtClean="0"/>
              <a:t>s álmát </a:t>
            </a:r>
            <a:r>
              <a:rPr lang="hu-HU" dirty="0" smtClean="0"/>
              <a:t>álmodja a hol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tók Művkör\2026.07.08. Újvárosi ref.templ.Sándy\Haranghyné Anci\9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2764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3"/>
          <a:stretch/>
        </p:blipFill>
        <p:spPr bwMode="auto">
          <a:xfrm>
            <a:off x="-4248" y="0"/>
            <a:ext cx="10267406" cy="684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14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5812" cy="653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256584"/>
          </a:xfrm>
        </p:spPr>
        <p:txBody>
          <a:bodyPr>
            <a:normAutofit fontScale="55000" lnSpcReduction="20000"/>
          </a:bodyPr>
          <a:lstStyle/>
          <a:p>
            <a:r>
              <a:rPr lang="hu-HU" dirty="0" smtClean="0"/>
              <a:t> </a:t>
            </a:r>
          </a:p>
          <a:p>
            <a:r>
              <a:rPr lang="hu-HU" dirty="0" smtClean="0"/>
              <a:t>Amint </a:t>
            </a:r>
            <a:r>
              <a:rPr lang="hu-HU" dirty="0" smtClean="0">
                <a:hlinkClick r:id="rId2"/>
              </a:rPr>
              <a:t>Pintér Tamás tanulmányában írja</a:t>
            </a:r>
            <a:r>
              <a:rPr lang="hu-HU" dirty="0" smtClean="0"/>
              <a:t> a császári és királyi 46. gyalogezred, Szeged város házi ezrede doberdói küzdelmeinek a helyén, a San Martinó északi részén található Templomdombon, a harcok során rommá lőtt templom közelében állt az a magányos fa, amely tanúja volt a közelében zajlott véres küzdelmeknek, s amely doberdói fa néven vonult be később a gyalogezred, majd Szeged város történetébe. 1916 júniusában az ezred parancsnoksága a 46-osok egyéves doberdói tartózkodásának közelgő évfordulójára kezdeményezte József főhercegnél, a VII. hadtest parancsnokánál az állandó tűzben álló, immár elhalt fa kivágásának az engedélyezését és a szegedi múzeum részére történő elszállítását. A doberdói fa hazaszállítása és fogadtatása lázban tartotta a várost, amiről részletesen beszámoltak a korabeli helyi lapok, a </a:t>
            </a:r>
            <a:r>
              <a:rPr lang="hu-HU" i="1" dirty="0" err="1" smtClean="0"/>
              <a:t>Délmagyarország</a:t>
            </a:r>
            <a:r>
              <a:rPr lang="hu-HU" dirty="0" smtClean="0"/>
              <a:t>, </a:t>
            </a:r>
            <a:r>
              <a:rPr lang="hu-HU" dirty="0" err="1" smtClean="0"/>
              <a:t>a</a:t>
            </a:r>
            <a:r>
              <a:rPr lang="hu-HU" dirty="0" smtClean="0"/>
              <a:t> </a:t>
            </a:r>
            <a:r>
              <a:rPr lang="hu-HU" i="1" dirty="0" smtClean="0"/>
              <a:t>Szegedi Híradó</a:t>
            </a:r>
            <a:r>
              <a:rPr lang="hu-HU" dirty="0" smtClean="0"/>
              <a:t> és a </a:t>
            </a:r>
            <a:r>
              <a:rPr lang="hu-HU" i="1" dirty="0" smtClean="0"/>
              <a:t>Szegedi Napló</a:t>
            </a:r>
            <a:r>
              <a:rPr lang="hu-HU" dirty="0" smtClean="0"/>
              <a:t> is. A lapok tudósítása alapján a fa 1916. július 10-ére érkezett lezárt vagonban Szegedre a Rókusi állomásra, majd a fogadó ünnepséget követően a múzeumban helyezték el.</a:t>
            </a:r>
          </a:p>
          <a:p>
            <a:r>
              <a:rPr lang="hu-HU" dirty="0" smtClean="0"/>
              <a:t>A háború megcsonkította, de állva maradt, az Isonzó front ütközetei nem tudták elpusztítani. Ma, a békeidőben „</a:t>
            </a:r>
            <a:r>
              <a:rPr lang="hu-HU" dirty="0" err="1" smtClean="0"/>
              <a:t>Ungaretti</a:t>
            </a:r>
            <a:r>
              <a:rPr lang="hu-HU" dirty="0" smtClean="0"/>
              <a:t> olasz költő fája” óvó védelmet kap, üvegfal veszi körül San </a:t>
            </a:r>
            <a:r>
              <a:rPr lang="hu-HU" dirty="0" err="1" smtClean="0"/>
              <a:t>Martino</a:t>
            </a:r>
            <a:r>
              <a:rPr lang="hu-HU" dirty="0" smtClean="0"/>
              <a:t> del </a:t>
            </a:r>
            <a:r>
              <a:rPr lang="hu-HU" dirty="0" err="1" smtClean="0"/>
              <a:t>Carsóban</a:t>
            </a:r>
            <a:r>
              <a:rPr lang="hu-HU" dirty="0" smtClean="0"/>
              <a:t>, ahová közel száz év után visszatért. 2013. március 30-án, szombaton a </a:t>
            </a:r>
            <a:r>
              <a:rPr lang="hu-HU" dirty="0" err="1" smtClean="0"/>
              <a:t>Visintin</a:t>
            </a:r>
            <a:r>
              <a:rPr lang="hu-HU" dirty="0" smtClean="0"/>
              <a:t> Kulturális Kör székhelye volt a megnyitó ünnepség színhelye, amelyre közel 300-400 érdeklődő érkezett.</a:t>
            </a:r>
          </a:p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 </a:t>
            </a:r>
            <a:r>
              <a:rPr lang="it-IT" i="1" dirty="0" smtClean="0"/>
              <a:t>A doberdói fa San Martino </a:t>
            </a:r>
            <a:endParaRPr lang="hu-HU" i="1" dirty="0" smtClean="0"/>
          </a:p>
          <a:p>
            <a:pPr>
              <a:buNone/>
            </a:pPr>
            <a:r>
              <a:rPr lang="it-IT" i="1" dirty="0" smtClean="0"/>
              <a:t>del Carsóban</a:t>
            </a:r>
            <a:endParaRPr lang="hu-HU" dirty="0"/>
          </a:p>
        </p:txBody>
      </p:sp>
      <p:pic>
        <p:nvPicPr>
          <p:cNvPr id="1026" name="Picture 2" descr="A doberdói fa San Martino del Carsób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80728"/>
            <a:ext cx="3429000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Ungaretti-park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34680" cy="4569371"/>
          </a:xfrm>
        </p:spPr>
        <p:txBody>
          <a:bodyPr>
            <a:normAutofit lnSpcReduction="10000"/>
          </a:bodyPr>
          <a:lstStyle/>
          <a:p>
            <a:r>
              <a:rPr lang="hu-HU" sz="1600" dirty="0" smtClean="0"/>
              <a:t>Az </a:t>
            </a:r>
            <a:r>
              <a:rPr lang="hu-HU" sz="1600" dirty="0" smtClean="0">
                <a:hlinkClick r:id="rId2" tooltip="Isonzó"/>
              </a:rPr>
              <a:t>Isonzó</a:t>
            </a:r>
            <a:r>
              <a:rPr lang="hu-HU" sz="1600" dirty="0" smtClean="0"/>
              <a:t> folyóhoz közeli falucska 163 méter körüli magasságban fekszik, lakosainak száma 232 (2001).</a:t>
            </a:r>
          </a:p>
          <a:p>
            <a:r>
              <a:rPr lang="hu-HU" sz="1600" b="1" dirty="0" smtClean="0"/>
              <a:t>Története</a:t>
            </a:r>
          </a:p>
          <a:p>
            <a:endParaRPr lang="hu-HU" sz="1600" b="1" dirty="0" smtClean="0"/>
          </a:p>
          <a:p>
            <a:r>
              <a:rPr lang="hu-HU" sz="1600" dirty="0" smtClean="0"/>
              <a:t>Az egykori </a:t>
            </a:r>
            <a:r>
              <a:rPr lang="hu-HU" sz="1600" dirty="0" smtClean="0">
                <a:hlinkClick r:id="rId3" tooltip="Osztrák–Magyar Monarchia"/>
              </a:rPr>
              <a:t>Osztrák–Magyar Monarchia</a:t>
            </a:r>
            <a:r>
              <a:rPr lang="hu-HU" sz="1600" dirty="0" smtClean="0"/>
              <a:t> és az </a:t>
            </a:r>
            <a:r>
              <a:rPr lang="hu-HU" sz="1600" dirty="0" smtClean="0">
                <a:hlinkClick r:id="rId4" tooltip="Olasz Királyság"/>
              </a:rPr>
              <a:t>Olasz Királyság</a:t>
            </a:r>
            <a:r>
              <a:rPr lang="hu-HU" sz="1600" dirty="0" smtClean="0"/>
              <a:t> háborújának katonai emlékhelye: a két hatalom hadseregei itt, és ezen a környéken, a </a:t>
            </a:r>
            <a:r>
              <a:rPr lang="hu-HU" sz="1600" dirty="0" smtClean="0">
                <a:hlinkClick r:id="rId5" tooltip="Doberdò del Lago"/>
              </a:rPr>
              <a:t>Doberdó</a:t>
            </a:r>
            <a:r>
              <a:rPr lang="hu-HU" sz="1600" dirty="0" smtClean="0"/>
              <a:t> mellett rendkívül véres csatákat vívtak az </a:t>
            </a:r>
            <a:r>
              <a:rPr lang="hu-HU" sz="1600" dirty="0" smtClean="0">
                <a:hlinkClick r:id="rId6" tooltip="Első világháború"/>
              </a:rPr>
              <a:t>első világháborúban</a:t>
            </a:r>
            <a:r>
              <a:rPr lang="hu-HU" sz="1600" dirty="0" smtClean="0"/>
              <a:t>, az 1915-ös </a:t>
            </a:r>
            <a:r>
              <a:rPr lang="hu-HU" sz="1600" dirty="0" smtClean="0">
                <a:hlinkClick r:id="rId7" tooltip="Olaszország hadba lépése (1915)"/>
              </a:rPr>
              <a:t>olasz hadüzenettől</a:t>
            </a:r>
            <a:r>
              <a:rPr lang="hu-HU" sz="1600" dirty="0" smtClean="0"/>
              <a:t> az 1917-es </a:t>
            </a:r>
            <a:r>
              <a:rPr lang="hu-HU" sz="1600" dirty="0" err="1" smtClean="0">
                <a:hlinkClick r:id="rId8" tooltip="Caporettói áttörés"/>
              </a:rPr>
              <a:t>caporettói</a:t>
            </a:r>
            <a:r>
              <a:rPr lang="hu-HU" sz="1600" dirty="0" smtClean="0">
                <a:hlinkClick r:id="rId8" tooltip="Caporettói áttörés"/>
              </a:rPr>
              <a:t> offenzíváig</a:t>
            </a:r>
            <a:r>
              <a:rPr lang="hu-HU" sz="1600" dirty="0" smtClean="0"/>
              <a:t>.</a:t>
            </a:r>
          </a:p>
          <a:p>
            <a:r>
              <a:rPr lang="hu-HU" sz="1600" dirty="0" smtClean="0"/>
              <a:t>Az első világháború harcaiban teljesen elpusztult, de újjáépítették.</a:t>
            </a:r>
          </a:p>
          <a:p>
            <a:endParaRPr lang="hu-HU" sz="1600" b="1" dirty="0" smtClean="0"/>
          </a:p>
          <a:p>
            <a:endParaRPr lang="hu-HU" sz="1600" dirty="0"/>
          </a:p>
        </p:txBody>
      </p:sp>
      <p:sp>
        <p:nvSpPr>
          <p:cNvPr id="5" name="Téglalap 4"/>
          <p:cNvSpPr/>
          <p:nvPr/>
        </p:nvSpPr>
        <p:spPr>
          <a:xfrm>
            <a:off x="539552" y="404664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San </a:t>
            </a:r>
            <a:r>
              <a:rPr lang="hu-HU" b="1" dirty="0" err="1" smtClean="0"/>
              <a:t>Martino</a:t>
            </a:r>
            <a:r>
              <a:rPr lang="hu-HU" b="1" dirty="0" smtClean="0"/>
              <a:t> del </a:t>
            </a:r>
            <a:r>
              <a:rPr lang="hu-HU" b="1" dirty="0" err="1" smtClean="0"/>
              <a:t>Carso</a:t>
            </a:r>
            <a:r>
              <a:rPr lang="hu-HU" dirty="0" smtClean="0"/>
              <a:t>, </a:t>
            </a:r>
            <a:endParaRPr lang="hu-HU" dirty="0"/>
          </a:p>
        </p:txBody>
      </p:sp>
      <p:pic>
        <p:nvPicPr>
          <p:cNvPr id="1026" name="Picture 2" descr="Az Ungaretti-par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874156"/>
            <a:ext cx="5549601" cy="2330833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987824" y="3104980"/>
            <a:ext cx="10297144" cy="6834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10" tooltip="Giuseppe Ungaretti"/>
              </a:rPr>
              <a:t>Giuseppe </a:t>
            </a:r>
            <a:r>
              <a:rPr kumimoji="0" lang="hu-HU" sz="1800" b="0" i="0" u="none" strike="noStrike" cap="none" normalizeH="0" baseline="0" dirty="0" err="1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10" tooltip="Giuseppe Ungaretti"/>
              </a:rPr>
              <a:t>Ungaretti</a:t>
            </a: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„San </a:t>
            </a:r>
            <a:r>
              <a:rPr kumimoji="0" lang="hu-H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Martino</a:t>
            </a: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del </a:t>
            </a:r>
            <a:r>
              <a:rPr kumimoji="0" lang="hu-H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Carso</a:t>
            </a: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 című verse: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„Ezekből a házakból</a:t>
            </a:r>
            <a:b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nem maradt meg egyéb</a:t>
            </a:r>
            <a:b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mint néhány</a:t>
            </a:r>
            <a:b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falszilánk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Olyan sokakból</a:t>
            </a:r>
            <a:b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akik velem egy úton jártak</a:t>
            </a:r>
            <a:b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nem maradt</a:t>
            </a:r>
            <a:b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még ennyi sem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 a szívemben</a:t>
            </a:r>
            <a:b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egyetlen kereszt sem hiányzik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És a szívem                                     </a:t>
            </a:r>
            <a:r>
              <a:rPr lang="hu-HU" dirty="0" smtClean="0"/>
              <a:t>./,</a:t>
            </a:r>
            <a:r>
              <a:rPr lang="hu-HU" u="sng" dirty="0" smtClean="0">
                <a:hlinkClick r:id="rId11"/>
              </a:rPr>
              <a:t>Képes Géza</a:t>
            </a:r>
            <a:r>
              <a:rPr lang="hu-HU" dirty="0" smtClean="0"/>
              <a:t> fordítása)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 legmeggyötörtebb ország            /1916.aug.27/</a:t>
            </a:r>
            <a:b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3500" b="1" i="0" u="none" strike="noStrike" cap="none" normalizeH="0" baseline="0" dirty="0" smtClean="0">
              <a:ln>
                <a:noFill/>
              </a:ln>
              <a:solidFill>
                <a:srgbClr val="101418"/>
              </a:solidFill>
              <a:effectLst/>
              <a:latin typeface="Linux Libertin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 hegyen, az egykori lövészárkoknál látható az </a:t>
            </a:r>
            <a:r>
              <a:rPr kumimoji="0" lang="hu-HU" sz="1800" b="0" i="0" u="none" strike="noStrike" cap="none" normalizeH="0" baseline="0" dirty="0" err="1" smtClean="0">
                <a:ln>
                  <a:noFill/>
                </a:ln>
                <a:solidFill>
                  <a:srgbClr val="3366CC"/>
                </a:solidFill>
                <a:effectLst/>
                <a:latin typeface="Arial" pitchFamily="34" charset="0"/>
                <a:cs typeface="Arial" pitchFamily="34" charset="0"/>
                <a:hlinkClick r:id="rId12" tooltip="Császári és Királyi Hadsereg"/>
              </a:rPr>
              <a:t>os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u-HU" sz="1800" dirty="0" smtClean="0">
                <a:hlinkClick r:id="rId2" tooltip="Giuseppe Ungaretti"/>
              </a:rPr>
              <a:t>Giuseppe </a:t>
            </a:r>
            <a:r>
              <a:rPr lang="hu-HU" sz="1800" dirty="0" err="1" smtClean="0">
                <a:hlinkClick r:id="rId2" tooltip="Giuseppe Ungaretti"/>
              </a:rPr>
              <a:t>Ungaretti</a:t>
            </a:r>
            <a:r>
              <a:rPr lang="hu-HU" sz="1800" dirty="0" smtClean="0"/>
              <a:t>, költő, a </a:t>
            </a:r>
            <a:r>
              <a:rPr lang="hu-HU" sz="1800" i="1" dirty="0" smtClean="0">
                <a:hlinkClick r:id="rId3" tooltip="San Martino del Carso (vers) (a lap nem létezik)"/>
              </a:rPr>
              <a:t>San </a:t>
            </a:r>
            <a:r>
              <a:rPr lang="hu-HU" sz="1800" i="1" dirty="0" err="1" smtClean="0">
                <a:hlinkClick r:id="rId3" tooltip="San Martino del Carso (vers) (a lap nem létezik)"/>
              </a:rPr>
              <a:t>Martino</a:t>
            </a:r>
            <a:r>
              <a:rPr lang="hu-HU" sz="1800" i="1" dirty="0" smtClean="0">
                <a:hlinkClick r:id="rId3" tooltip="San Martino del Carso (vers) (a lap nem létezik)"/>
              </a:rPr>
              <a:t> del </a:t>
            </a:r>
            <a:r>
              <a:rPr lang="hu-HU" sz="1800" i="1" dirty="0" err="1" smtClean="0">
                <a:hlinkClick r:id="rId3" tooltip="San Martino del Carso (vers) (a lap nem létezik)"/>
              </a:rPr>
              <a:t>Carso</a:t>
            </a:r>
            <a:r>
              <a:rPr lang="hu-HU" sz="1800" dirty="0" smtClean="0"/>
              <a:t> című vers szerzője. </a:t>
            </a:r>
            <a:r>
              <a:rPr lang="hu-HU" sz="1800" dirty="0" err="1" smtClean="0"/>
              <a:t>Ungaretti</a:t>
            </a:r>
            <a:r>
              <a:rPr lang="hu-HU" sz="1800" dirty="0" smtClean="0"/>
              <a:t> itt harcolt a háborúban</a:t>
            </a:r>
          </a:p>
          <a:p>
            <a:r>
              <a:rPr lang="hu-HU" sz="1800" dirty="0" smtClean="0"/>
              <a:t>/Szül. 1888.febr.8-ALEXANDRIA.meghalt</a:t>
            </a:r>
          </a:p>
          <a:p>
            <a:r>
              <a:rPr lang="hu-HU" sz="1800" dirty="0" smtClean="0"/>
              <a:t>1970.jun.1.Milano/</a:t>
            </a:r>
          </a:p>
          <a:p>
            <a:endParaRPr lang="hu-HU" sz="1800" dirty="0"/>
          </a:p>
        </p:txBody>
      </p:sp>
      <p:pic>
        <p:nvPicPr>
          <p:cNvPr id="5" name="Picture 8" descr="Giuseppe Ungaretti mint kato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12776"/>
            <a:ext cx="2381250" cy="3962401"/>
          </a:xfrm>
          <a:prstGeom prst="rect">
            <a:avLst/>
          </a:prstGeom>
          <a:noFill/>
        </p:spPr>
      </p:pic>
      <p:sp>
        <p:nvSpPr>
          <p:cNvPr id="6" name="Téglalap 5"/>
          <p:cNvSpPr/>
          <p:nvPr/>
        </p:nvSpPr>
        <p:spPr>
          <a:xfrm rot="10800000" flipV="1">
            <a:off x="179512" y="4228836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Az I. világháború a modern kori történelem egyik legpusztítóbb harca volt: közel tízmillió katona vesztette életét. Ez a szám messze felülmúlta a megelőző száz év összes háborús konfliktusában bekövetkezett halálesetek számát.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9698" name="Picture 2" descr="https://m.blog.hu/na/nagyhaboru/image/harcok_mezeje/46-osok/46osok_faja_02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792200" cy="736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093296"/>
          </a:xfrm>
        </p:spPr>
        <p:txBody>
          <a:bodyPr>
            <a:normAutofit fontScale="25000" lnSpcReduction="20000"/>
          </a:bodyPr>
          <a:lstStyle/>
          <a:p>
            <a:endParaRPr lang="hu-HU" dirty="0" smtClean="0"/>
          </a:p>
          <a:p>
            <a:r>
              <a:rPr lang="hu-HU" sz="6400" dirty="0" smtClean="0"/>
              <a:t>A Doberdó-fennsík meghatározó magaslata, a Monte San </a:t>
            </a:r>
            <a:r>
              <a:rPr lang="hu-HU" sz="6400" dirty="0" err="1" smtClean="0"/>
              <a:t>Michele</a:t>
            </a:r>
            <a:r>
              <a:rPr lang="hu-HU" sz="6400" dirty="0" smtClean="0"/>
              <a:t> közelében terül el egy pár száz lelket számláló település, San </a:t>
            </a:r>
            <a:r>
              <a:rPr lang="hu-HU" sz="6400" dirty="0" err="1" smtClean="0"/>
              <a:t>Martino</a:t>
            </a:r>
            <a:r>
              <a:rPr lang="hu-HU" sz="6400" dirty="0" smtClean="0"/>
              <a:t> del </a:t>
            </a:r>
            <a:r>
              <a:rPr lang="hu-HU" sz="6400" dirty="0" err="1" smtClean="0"/>
              <a:t>Carso</a:t>
            </a:r>
            <a:r>
              <a:rPr lang="hu-HU" sz="6400" dirty="0" smtClean="0"/>
              <a:t>. E térségben az első világháború idején, 1915. június 23. és 1916. augusztus 17. között összesen hat nagyobb összecsapásban feszült egymásnak az osztrák–magyar és az olasz haderő; ezek isonzói csaták néven vonultak be a történelembe. A védekező osztrák–magyar csapatok gerincét a magyarországi kiegészítésű gyalogezredek adták. A köves, kopár környezetben, embertelen körülmények között több mint egy éven keresztül vívott harcokban mindkét oldalon több tízezer katona vesztette életét. A háború ezt az amúgy is kietlen, gyér növényzetű terepet szinte teljesen letarolta, a táj sivárságát gyakorlatilag csak néhány jellegzetes formájú eperfa csonkja törte meg, amelyek mindkét fél számára fontos tájékozódási pontokká váltak.</a:t>
            </a:r>
          </a:p>
          <a:p>
            <a:pPr>
              <a:buNone/>
            </a:pPr>
            <a:r>
              <a:rPr lang="hu-HU" sz="6400" dirty="0" smtClean="0"/>
              <a:t>– Az egyik ilyen San </a:t>
            </a:r>
            <a:r>
              <a:rPr lang="hu-HU" sz="6400" dirty="0" err="1" smtClean="0"/>
              <a:t>Martino</a:t>
            </a:r>
            <a:r>
              <a:rPr lang="hu-HU" sz="6400" dirty="0" smtClean="0"/>
              <a:t> del </a:t>
            </a:r>
            <a:r>
              <a:rPr lang="hu-HU" sz="6400" dirty="0" err="1" smtClean="0"/>
              <a:t>Carso</a:t>
            </a:r>
            <a:r>
              <a:rPr lang="hu-HU" sz="6400" dirty="0" smtClean="0"/>
              <a:t> régi temploma mellett nőtt, amelyet a tüzérségi tűz szinte teljesen elpusztított. Az eperfa elszáradt és szétlőtt csonkja jellegzetes terepponttá vált. A magyarok „Doberdói Fa", míg az olaszok „Elhagyott Fa" néven jelölték térképeiken, és hamar a Doberdó-fennsíkon küzdő katonák harcainak és hősiességének jelképévé vált. A települést védő 46. szegedi gyalogezred tisztjei ezért 1916 júliusában azt </a:t>
            </a:r>
            <a:r>
              <a:rPr lang="hu-HU" sz="6400" dirty="0" err="1" smtClean="0"/>
              <a:t>javasoltákfelettesüknek</a:t>
            </a:r>
            <a:r>
              <a:rPr lang="hu-HU" sz="6400" dirty="0" smtClean="0"/>
              <a:t>, a VII. hadtestet irányító József főhercegnek, hogy a fát vigyék el az alföldi városba. A parancsnok támogatta az elképzelést, s a kivágást követően a csapatok katonai tiszteletadással búcsúztatták el a jelképet, amelyet otthon szintén ünnepélyes keretek között fogadtak. Törzsén a következő felirat olvasható: „Negyvenhatos fiúk dicsőségét látta e nagy fa; – St. </a:t>
            </a:r>
            <a:r>
              <a:rPr lang="hu-HU" sz="6400" dirty="0" err="1" smtClean="0"/>
              <a:t>Martino</a:t>
            </a:r>
            <a:r>
              <a:rPr lang="hu-HU" sz="6400" dirty="0" smtClean="0"/>
              <a:t> előtt győztek a hősi fiak." A fa az ezred szimbólumává vált, megjelent az alakulat sapkajelvényén, de még Aba-Novák Vilmos is ábrázolta azt a szegedi Hősök kapuját díszítő freskóján – tudtuk meg dr. Soós Péter őrnagytól, a Hadtörténeti Múzeum igazgatóhelyettesétől. Hozzátette: az olaszok az 1916. augusztus 17-én véget ért hatodik isonzói csatában végül elfoglalták az addig hiába ostromlott </a:t>
            </a:r>
            <a:r>
              <a:rPr lang="hu-HU" sz="6400" dirty="0" err="1" smtClean="0"/>
              <a:t>Görz</a:t>
            </a:r>
            <a:r>
              <a:rPr lang="hu-HU" sz="6400" dirty="0" smtClean="0"/>
              <a:t> (ma </a:t>
            </a:r>
            <a:r>
              <a:rPr lang="hu-HU" sz="6400" dirty="0" err="1" smtClean="0"/>
              <a:t>Gorizia</a:t>
            </a:r>
            <a:r>
              <a:rPr lang="hu-HU" sz="6400" dirty="0" smtClean="0"/>
              <a:t> – Olaszország) városát, illetve a Doberdó-fennsíkot, tehát a jelképpé magasztosult eperfát épp idejében küldték Magyarországra a katonák.</a:t>
            </a:r>
          </a:p>
          <a:p>
            <a:endParaRPr lang="hu-HU" sz="6400" dirty="0" smtClean="0"/>
          </a:p>
          <a:p>
            <a:pPr>
              <a:buNone/>
            </a:pPr>
            <a:r>
              <a:rPr lang="hu-HU" sz="6400" dirty="0" smtClean="0"/>
              <a:t>– Amennyire lehetett restaurálták, és azóta számtalan helyen kiállították, néhány évvel ezelőtt például egy rövid időre visszatért San </a:t>
            </a:r>
            <a:r>
              <a:rPr lang="hu-HU" sz="6400" dirty="0" err="1" smtClean="0"/>
              <a:t>Martino</a:t>
            </a:r>
            <a:r>
              <a:rPr lang="hu-HU" sz="6400" dirty="0" smtClean="0"/>
              <a:t> del </a:t>
            </a:r>
            <a:r>
              <a:rPr lang="hu-HU" sz="6400" dirty="0" err="1" smtClean="0"/>
              <a:t>Carso</a:t>
            </a:r>
            <a:r>
              <a:rPr lang="hu-HU" sz="6400" dirty="0" smtClean="0"/>
              <a:t> településére is, egészen pontosan a Karszti Barlangász Egyesület által üzemeltetett Nagy Háborús Múzeumba. Az érdeklődők emellett szintén megtekinthették Rómában, a II. Viktor Emánuel királyról elnevezett, egyebek mellett a katonai hősiességnek emléket állító monumentális épületben, ami ékesen bizonyítja, hogy ez a fa nemcsak a magyarok, hanem az olaszok számára is sokat jelent, mindkét nemzet a katonai helytállás egyfajta szimbólumaként tekint rá – jegyezte meg Soós Péter őrnagy.</a:t>
            </a:r>
            <a:br>
              <a:rPr lang="hu-HU" sz="6400" dirty="0" smtClean="0"/>
            </a:br>
            <a:endParaRPr lang="hu-HU" sz="6400" dirty="0" smtClean="0"/>
          </a:p>
          <a:p>
            <a:r>
              <a:rPr lang="hu-HU" sz="6400" dirty="0" smtClean="0"/>
              <a:t/>
            </a:r>
            <a:br>
              <a:rPr lang="hu-HU" sz="6400" dirty="0" smtClean="0"/>
            </a:br>
            <a:endParaRPr lang="hu-HU" sz="6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2056</Words>
  <Application>Microsoft Office PowerPoint</Application>
  <PresentationFormat>Diavetítés a képernyőre (4:3 oldalarány)</PresentationFormat>
  <Paragraphs>102</Paragraphs>
  <Slides>29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Office-téma</vt:lpstr>
      <vt:lpstr>A HALHATATLAN EPERFA TÖRTÉNETE 1916 JULIUS 10 ÉN ÉRKEZETT SZEGEDRE,DOBERDÓBÓL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Lenkei Edit</dc:creator>
  <cp:lastModifiedBy>Judit</cp:lastModifiedBy>
  <cp:revision>69</cp:revision>
  <dcterms:created xsi:type="dcterms:W3CDTF">2026-05-24T10:43:51Z</dcterms:created>
  <dcterms:modified xsi:type="dcterms:W3CDTF">2026-07-09T04:35:54Z</dcterms:modified>
</cp:coreProperties>
</file>