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91" r:id="rId5"/>
    <p:sldId id="268" r:id="rId6"/>
    <p:sldId id="269" r:id="rId7"/>
    <p:sldId id="258" r:id="rId8"/>
    <p:sldId id="259" r:id="rId9"/>
    <p:sldId id="260" r:id="rId10"/>
    <p:sldId id="279" r:id="rId11"/>
    <p:sldId id="28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70" r:id="rId20"/>
    <p:sldId id="271" r:id="rId21"/>
    <p:sldId id="282" r:id="rId22"/>
    <p:sldId id="283" r:id="rId23"/>
    <p:sldId id="273" r:id="rId24"/>
    <p:sldId id="281" r:id="rId25"/>
    <p:sldId id="272" r:id="rId26"/>
    <p:sldId id="274" r:id="rId27"/>
    <p:sldId id="275" r:id="rId28"/>
    <p:sldId id="276" r:id="rId29"/>
    <p:sldId id="277" r:id="rId30"/>
    <p:sldId id="278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381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6525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609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6920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009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0775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482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87268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39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494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918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338CB-18DE-4D41-B7E9-F70BED996048}" type="datetimeFigureOut">
              <a:rPr lang="hu-HU" smtClean="0"/>
              <a:t>2026. 09. 05.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2E4BF-102D-4350-8E68-838ADDEB0988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998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bagyinszki.eu/archives/4368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bagyinszki.eu/archives/4368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1692696" y="836712"/>
            <a:ext cx="7772400" cy="1470025"/>
          </a:xfrm>
        </p:spPr>
        <p:txBody>
          <a:bodyPr/>
          <a:lstStyle/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Kiszombor</a:t>
            </a:r>
            <a:b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2026.09.11.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2728"/>
            <a:ext cx="5220072" cy="684527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323528" y="6453336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szaju2026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6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32656"/>
            <a:ext cx="828092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Szathmáry Sámuel</a:t>
            </a:r>
            <a:r>
              <a:rPr lang="hu-HU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(1796. szeptember 25. – 1860-as évek)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királyi tanácsos, Torontál vármegye főmérnöke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, földmérő és neves bánáti mecénás volt. Leginkább a délvidéki vízszabályozási munkálatokban betöltött szerepéről, valamint feleségével, Szathmáry (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Mihanovich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) Karolinával közös jótékonysági tevékenységéről ismert.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Élete és munkássága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Származása: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Miskolcról indult, nemesi református családból származott, apja Szathmáry Sámuel, anyja Rózsa Mária volt.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Szakmai karrier: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Földmérőként és Torontál vármegye főmérnökeként kulcsszerepet játszott a régió infrastrukturális fejlesztésében, többek között a Maros és a bánáti folyók szabályozási terveinek előkészítésében.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Házassága: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Feleségével, a katolikus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Mihanovich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Karolinával 40 évig éltek boldog, a közjót szolgáló házasságban.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Öröksége és a nagybecskereki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leánynevelde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Szathmáry Sámuel és felesége nemes lelkű jótékonykodók voltak, akik vagyonukat a délvidéki oktatás és kultúra felemelésére szánták.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végrendelet: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Szathmáry Sámuel végrendeletében tetemes összeget hagyott egy női zárda és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leánynevelde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alapítására.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Megvalósulás: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Az összeget és az alapítványt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Bonnaz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Sándor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csanádi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püspök kezelte. Az iskola végül 1880 szeptemberében nyílt meg Nagybecskereken a Boldogasszony Iskolanővérek vezetésével, és évtizedekig a régió legfontosabb nőnevelési intézete volt. </a:t>
            </a:r>
          </a:p>
        </p:txBody>
      </p:sp>
    </p:spTree>
    <p:extLst>
      <p:ext uri="{BB962C8B-B14F-4D97-AF65-F5344CB8AC3E}">
        <p14:creationId xmlns:p14="http://schemas.microsoft.com/office/powerpoint/2010/main" val="246553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1196752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Szathmáry Sámuel nevéhez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Rónay-kúria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(más néven a 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volt Gólyafészek vendéglő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) tervezése kapcsolódik. 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Bár a korabeli tervek nem maradtak fenn teljes biztonsággal, Tóth Ferenc makói múzeumigazgató kutatásai és a történelmi kontextus alapján szinte bizonyos, hogy ő a tervező. A Rónay család tagjai Torontál vármegye tisztségviselői voltak, így nem a szomszédos Csanád vármegyei földmérőt (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Giba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Antalt) bízták meg, hanem a saját megyéjük kiváló felkészültségű főmérnökét, Szathmáry Sámuelt, aki ráadásul 1829-ben a Maros folyó vízrajzi térképét is elkészítette a térségben. 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Az épület egy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nemesen egyszerű, klasszicista stílusú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kúria, amelyet 1835 körül építettek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Szegedi utca 1/B szám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alatt. Az államosítás után évtizedekig a híres Gólyafészek Vendéglő működött benne, a 2000-es években pedig gyönyörűen restaurálták. </a:t>
            </a:r>
          </a:p>
        </p:txBody>
      </p:sp>
    </p:spTree>
    <p:extLst>
      <p:ext uri="{BB962C8B-B14F-4D97-AF65-F5344CB8AC3E}">
        <p14:creationId xmlns:p14="http://schemas.microsoft.com/office/powerpoint/2010/main" val="227098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ónay Kúria Kiszombor - Külső ké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052" name="Picture 4" descr="Fájl:Kiszombor, Rónay-kúria, nyugati old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869" y="1052736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7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64704"/>
            <a:ext cx="9144000" cy="548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259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51053" y="1628800"/>
            <a:ext cx="66967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Rónay Tibor Udvarház</a:t>
            </a:r>
            <a:r>
              <a:rPr lang="hu-H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(korábbi nevén Rónay-kúria) egy népszerű helyi 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gasztro-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és rendezvényközpont a Szent István tér 1. szám alatt. A komplexum házias ételeket kínáló bisztróval, olasz kézműves fagyival, süteményekkel és művészeti kiállításokkal várja a látogatókat.</a:t>
            </a: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szomszédos Rónay Tibor kúria 1855-ben épült, és egészen az 1945 utáni államosításig laktak falai közt a család tagjai. Később volt rendőrség, tsz-iroda, és bisztró is; ma magántulajdon, aminek felújítása, jelentős közösségi munkával, az elmúlt évben ért látványos fázisába.</a:t>
            </a:r>
          </a:p>
        </p:txBody>
      </p:sp>
    </p:spTree>
    <p:extLst>
      <p:ext uri="{BB962C8B-B14F-4D97-AF65-F5344CB8AC3E}">
        <p14:creationId xmlns:p14="http://schemas.microsoft.com/office/powerpoint/2010/main" val="55319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832" y="548680"/>
            <a:ext cx="9178920" cy="590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87624" y="1340768"/>
            <a:ext cx="62646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Az utca mögötti homlokzat 2024-re nyerte vissza eredeti képét, miközben a felújítás hírére a falu padlásairól is elveszettnek hitt eredeti bútorok és használati tárgyak érkeztek. 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2023-ban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egy véletlenül felfedezett derítő három méternyi feltöltésének aljáról az angliai John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Davenport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üzeméből származó, több mint 200 éves, különleges festésű porcelánedények is előkerültek.</a:t>
            </a:r>
          </a:p>
        </p:txBody>
      </p:sp>
    </p:spTree>
    <p:extLst>
      <p:ext uri="{BB962C8B-B14F-4D97-AF65-F5344CB8AC3E}">
        <p14:creationId xmlns:p14="http://schemas.microsoft.com/office/powerpoint/2010/main" val="196723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48680"/>
            <a:ext cx="9144000" cy="594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11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1340768"/>
            <a:ext cx="2843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kúria északi sarkán cukrászda működik, belső tere esküvők és rendezvények helyszíne.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69472" y="1"/>
            <a:ext cx="6007209" cy="68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420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40466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két kúriát a bő 180 éves, egykori </a:t>
            </a:r>
            <a:r>
              <a:rPr lang="hu-H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magtár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választja el egymástól, mint a Rónay-kúria eredeti gazdasági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épületegyüttesének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egyetlen fennmaradt tagja. Ma helytörténeti gyűjtemény működik benne.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3" y="1512311"/>
            <a:ext cx="8244408" cy="534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87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620688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Kiszombor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egy kora Árpád-kori gyökerekkel rendelkező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nagyközség Csongrád-Csanád vármegyében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 Makói járásban. A település közvetlenül a román határ mellett, a Maros folyó déli partján fekszik, Makótól mintegy 5 kilométerre, Szegedtől pedig 25 kilométerre. Gazdag történelmi múltjának köszönhetően a szegedi nagytáj egyik kiemelkedő műemléki faluja.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Főbb látnivalók és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nevezetességek:</a:t>
            </a:r>
          </a:p>
          <a:p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Nagyboldogasszony-templom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: A körtemplom szomszédságában található, 1777-ben épült barokk stílusú római katolikus templom. </a:t>
            </a:r>
          </a:p>
          <a:p>
            <a:pPr lvl="0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Kiszombori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körtemplom (</a:t>
            </a:r>
            <a:r>
              <a:rPr lang="hu-H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: A 12. századból származó, hatkaréjos román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stíliú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kerektemplom. Belsejét értékes, 13–14. századi freskótöredékek díszítik. Különlegessége, hogy a Kárpát-medencében egyedülálló módon épségben maradt meg ebben a szerkezeti formában.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Rónay-kastélyok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és kúriák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: A Rónay család egykori jelenlétét több épület is őrzi a településen. Közülük a legjelentősebb a klasszicista stílusú, zömök toronnyal ellátott Rónay-kastély, valamint a család egykori kúriái. </a:t>
            </a:r>
          </a:p>
        </p:txBody>
      </p:sp>
    </p:spTree>
    <p:extLst>
      <p:ext uri="{BB962C8B-B14F-4D97-AF65-F5344CB8AC3E}">
        <p14:creationId xmlns:p14="http://schemas.microsoft.com/office/powerpoint/2010/main" val="407915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188640"/>
            <a:ext cx="885698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Az út túloldalán áll a </a:t>
            </a:r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Rónay Nina </a:t>
            </a:r>
            <a:r>
              <a:rPr lang="hu-H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-féle</a:t>
            </a:r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kúria</a:t>
            </a:r>
            <a:r>
              <a:rPr lang="hu-H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ami két társával ellentétben már nem kerülte el a háború utáni teljes átépítést. Az egykori hétszobás épületből magtár lett, csupán homlokzatának kiosztása, és elfalazott boltívei emlékeztetnek a korábbi állapotára. Szintén műemlék.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1" y="1649761"/>
            <a:ext cx="7812360" cy="520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00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548680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Rónay-kastély (Móricz Zsigmond utca 1-3.)</a:t>
            </a:r>
          </a:p>
          <a:p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főépület 1859-ben épült Rónay Móric felkérésére, melyet később romantikus stílusban átépítettek. Az épület funkcionális is, mivel a felső szint magtárnak lett kialakítva már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megépülésekor..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1902-ben Rónay Emil özvegye eladta a kastélyt Rónay Jenőnek, mivel az özvegy Temesváron töltötte idejét. Valószínűleg Rónay Jenő tulajdonlása alatt épülhetett a kastélyhoz a torony. 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ismeretek szerint 1911-ben egy </a:t>
            </a:r>
            <a:r>
              <a:rPr lang="hu-HU" u="sng" dirty="0">
                <a:latin typeface="Arial" panose="020B0604020202020204" pitchFamily="34" charset="0"/>
                <a:cs typeface="Arial" panose="020B0604020202020204" pitchFamily="34" charset="0"/>
              </a:rPr>
              <a:t>3000 kötetes könyvtár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at, egy </a:t>
            </a:r>
            <a:r>
              <a:rPr lang="hu-HU" u="sng" dirty="0">
                <a:latin typeface="Arial" panose="020B0604020202020204" pitchFamily="34" charset="0"/>
                <a:cs typeface="Arial" panose="020B0604020202020204" pitchFamily="34" charset="0"/>
              </a:rPr>
              <a:t>éremgyűjtemény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t, és egy </a:t>
            </a:r>
            <a:r>
              <a:rPr lang="hu-HU" u="sng" dirty="0">
                <a:latin typeface="Arial" panose="020B0604020202020204" pitchFamily="34" charset="0"/>
                <a:cs typeface="Arial" panose="020B0604020202020204" pitchFamily="34" charset="0"/>
              </a:rPr>
              <a:t>agyagedény gyűjtemény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t is őriztek a kastélyban. Az államosítást követően először lakásként, majd ipari célokra hasznosították. Volt itt hagyma tároló, baromfitelep, magtár. 1995-ben került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önkormányzathoz. 2000-ben a tetőt valamint a toronyba vezető lépcsőt teljesen (szép időben, akár Temesvárig is el lehet látni a torony tetejéről) felújították, de sajnos ezzel ki is merült a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millenniumi 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rekonstrukció. Teljes felújítása régóta esedékes.</a:t>
            </a:r>
          </a:p>
        </p:txBody>
      </p:sp>
    </p:spTree>
    <p:extLst>
      <p:ext uri="{BB962C8B-B14F-4D97-AF65-F5344CB8AC3E}">
        <p14:creationId xmlns:p14="http://schemas.microsoft.com/office/powerpoint/2010/main" val="4011342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9681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1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5493" y="1633657"/>
            <a:ext cx="7928507" cy="530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107504" y="188640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település legnagyobb Rónay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-féle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épülete az 1850-es évek végére befejezett kastély, szintén a központi épületegyüttes tagja. A világháború után ipari épületként használták, és mire 1995-ben az önkormányzathoz került, már igen rossz állapotban volt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 kastély tornyát már a 20. század elején építtette Rónay Jenő; tetejéről tiszta időben állítólag Temesvár tornyai is kivehetők.</a:t>
            </a:r>
          </a:p>
          <a:p>
            <a:pPr fontAlgn="base"/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82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361" y="692696"/>
            <a:ext cx="9168361" cy="511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903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382013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kastély pompás udvari homlokzata, az 1949-ben kiirtott kastélypark felől. Az épület állapota szempontjából legfontosabb tetőzetet még 2000-ben sikerült újra cserélni, az elmúlt időszakban pedig lelkes civilek folytatták a kastély gondozását, egyelőre csak a legfontosabb, kisebb munkákkal.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7665" y="1735699"/>
            <a:ext cx="7596336" cy="512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539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188640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falu határán túl áll a </a:t>
            </a:r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Rónai család sírkertje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, aminek megmentése az elmúlt évek egyik sikertörténete. Elsőként 1873-ban Rónay Jánosné Karácson Emília építtetett itt lapos tetős kálvária épületet, hátsó részében családi kriptával.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51" t="24324" r="20668" b="11440"/>
          <a:stretch/>
        </p:blipFill>
        <p:spPr bwMode="auto">
          <a:xfrm>
            <a:off x="0" y="1418547"/>
            <a:ext cx="9144165" cy="543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5974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83568" y="836712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i="1" dirty="0"/>
              <a:t>Leszármazók </a:t>
            </a:r>
            <a:r>
              <a:rPr lang="hu-HU" i="1" dirty="0" err="1"/>
              <a:t>egyeneságbeliek</a:t>
            </a:r>
            <a:r>
              <a:rPr lang="hu-HU" i="1" dirty="0"/>
              <a:t> nincsenek. A Rónay családnak két ága van meg életben az egyik fiágon is, ők 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Budapesten</a:t>
            </a:r>
            <a:r>
              <a:rPr lang="hu-HU" i="1" dirty="0"/>
              <a:t> élnek. A másik Ausztráliában, ahova az 50-es években emigráltak, és a két legidősebb Rónay, Aladár és felesége (aki unokatestvére is volt) Eszter néhány éve közel a 100. életévhez halt meg</a:t>
            </a:r>
            <a:r>
              <a:rPr lang="hu-HU" i="1" dirty="0" smtClean="0"/>
              <a:t>.</a:t>
            </a:r>
          </a:p>
          <a:p>
            <a:endParaRPr lang="hu-HU" i="1" dirty="0"/>
          </a:p>
          <a:p>
            <a:r>
              <a:rPr lang="hu-HU" i="1" dirty="0"/>
              <a:t> </a:t>
            </a:r>
            <a:r>
              <a:rPr lang="hu-HU" i="1" u="sng" dirty="0"/>
              <a:t>Aladár többször folyósított az akkor meg községi tanácsnak pénzt a kápolna rendbetételére, de természetesen, az akkori vezetőség nem tartotta olyan fontosnak ezt. Így amikor egyszer hazalátogattak, talán a 89 környékén, és abszolút káoszt, a szétszórt csontokat láttak, onnantól kezdve semmit nem küldtek, érthető módon.</a:t>
            </a:r>
            <a:r>
              <a:rPr lang="hu-HU" i="1" dirty="0"/>
              <a:t> </a:t>
            </a:r>
            <a:endParaRPr lang="hu-HU" i="1" dirty="0" smtClean="0"/>
          </a:p>
          <a:p>
            <a:endParaRPr lang="hu-HU" i="1" dirty="0"/>
          </a:p>
          <a:p>
            <a:r>
              <a:rPr lang="hu-HU" i="1" dirty="0" smtClean="0"/>
              <a:t>Az </a:t>
            </a:r>
            <a:r>
              <a:rPr lang="hu-HU" i="1" dirty="0"/>
              <a:t>utolsó temetés egyébként a Jenő féle kriptába a 70-es években történt, Jenő lányát Magdát temettek ide.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5524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2576" y="1"/>
            <a:ext cx="104754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994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95536" y="476672"/>
            <a:ext cx="828092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Jegyzetek:</a:t>
            </a:r>
          </a:p>
          <a:p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falfestményeihez kapcsolódóan: </a:t>
            </a:r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Mettercia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(az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. Anna </a:t>
            </a:r>
            <a:r>
              <a:rPr lang="hu-HU" i="1" dirty="0" err="1">
                <a:latin typeface="Arial" panose="020B0604020202020204" pitchFamily="34" charset="0"/>
                <a:cs typeface="Arial" panose="020B0604020202020204" pitchFamily="34" charset="0"/>
              </a:rPr>
              <a:t>Metterza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kifejezésből;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ném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Anna </a:t>
            </a:r>
            <a:r>
              <a:rPr lang="hu-HU" i="1" dirty="0" err="1">
                <a:latin typeface="Arial" panose="020B0604020202020204" pitchFamily="34" charset="0"/>
                <a:cs typeface="Arial" panose="020B0604020202020204" pitchFamily="34" charset="0"/>
              </a:rPr>
              <a:t>Selbdritt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Anna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harmadmagával. - Képtípus, melyen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Anna a Boldogságos Szűz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Máriával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és a kis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Jézussal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látható. A 13-14. sz: a kétalakos, bizánci (Mária a Gyermek Jézussal) ülő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i="1" dirty="0" err="1">
                <a:latin typeface="Arial" panose="020B0604020202020204" pitchFamily="34" charset="0"/>
                <a:cs typeface="Arial" panose="020B0604020202020204" pitchFamily="34" charset="0"/>
              </a:rPr>
              <a:t>Nikopoia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, v. álló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i="1" dirty="0" err="1">
                <a:latin typeface="Arial" panose="020B0604020202020204" pitchFamily="34" charset="0"/>
                <a:cs typeface="Arial" panose="020B0604020202020204" pitchFamily="34" charset="0"/>
              </a:rPr>
              <a:t>Hodégetria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ill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i="1" dirty="0" err="1">
                <a:latin typeface="Arial" panose="020B0604020202020204" pitchFamily="34" charset="0"/>
                <a:cs typeface="Arial" panose="020B0604020202020204" pitchFamily="34" charset="0"/>
              </a:rPr>
              <a:t>Eleusza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kép bővült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Annával, aki ölében ül Mária. v. mellette áll. Kezdetben Anna ábrázolásain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attributumként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jelent meg Mária és a Gyermek kicsinyített, de életkoruknak megfelelő alakban. - Alapformái: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1. 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Anna ül, ölében Mária, s az ő ölében a kicsi Jézus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Anna egyik karján (v. ölében) Mária, másik karján Jézus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. 3.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Mária és Anna egymás mellett ülnek, közöttük a Gyermek (lásd a színes képek között). - Bővített változata az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Anna negyedmagával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kép, melyen Anna édesanyja,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Szt</a:t>
            </a:r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 Emerencia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 is látható.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0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87624" y="836711"/>
            <a:ext cx="68407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Kiszombori </a:t>
            </a:r>
            <a:r>
              <a:rPr lang="hu-HU" sz="20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Nagyboldogasszony-templom</a:t>
            </a:r>
            <a:r>
              <a:rPr lang="hu-HU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000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hu-HU" sz="20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hu-HU" sz="20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templom első írásos említése 1256-ból származik. 1596-ban a törökök mecsetté alakították át a templomot.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körtemplom megbontására 1744-ben került sor, ekkor építik hozzá a hajót, valamint a fatornyot.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1776-1777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között építették meg az újabb templomhajót. 1849-ben a település kétharmada leégett, 1910-ben építettek meg az új templomhajót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templomot 1983-ban szentelték fel.</a:t>
            </a:r>
          </a:p>
        </p:txBody>
      </p:sp>
    </p:spTree>
    <p:extLst>
      <p:ext uri="{BB962C8B-B14F-4D97-AF65-F5344CB8AC3E}">
        <p14:creationId xmlns:p14="http://schemas.microsoft.com/office/powerpoint/2010/main" val="265296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3081" y="620688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rotundában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(körtemplomban) található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mettercia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a hazai középkori falfestészet egyik legfontosabb és legkorábbi ilyen jellegű emléke. A kutatások szerint ez a freskóalkotás képezte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gótikus képi programjának a középpontját.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legfontosabb tudnivalók 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metterciáról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freskó kora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: A falfestmények keletkezése a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14. századra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tehető. A kutatás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Telegdi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Tamás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csanádi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püspök (a körtemplom akkori kegyura) mecénási tevékenységéhez köti a képek megrendelését.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Központi szerep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: A szakértők szerint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falfestményei nem elszigetelt képek voltak, hanem egyetlen tudatos program köré szerveződtek. Ennek a teológiai és vizuális programnak a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vezérképe, azaz programadó ábrázolása 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Mettercia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volt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kompozíció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: A falfestményen egy klasszikus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hármas kompozíció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látható: Szent Anna a középpontban, Szűz Máriával és a gyermek Jézussal.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kultusz háttere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: Az ábrázolás megjelenése szorosan összefügg a Szent Anna-kultusz 14. századi magyarországi térnyerésével, amelynek a Dél-Alföldön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csanádi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püspökség és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Telegdi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család kiemelt pártfogója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volt.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körtemplom belső falfelületeit több korszakban is festették. A gótikus, 14. századi rétegek mellett (amelyhez a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mettercia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is tartozik) a kupolán későbbi, 18. századi barokk falfestmények is helyet kaptak.</a:t>
            </a:r>
          </a:p>
        </p:txBody>
      </p:sp>
    </p:spTree>
    <p:extLst>
      <p:ext uri="{BB962C8B-B14F-4D97-AF65-F5344CB8AC3E}">
        <p14:creationId xmlns:p14="http://schemas.microsoft.com/office/powerpoint/2010/main" val="2528890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5536" y="602392"/>
            <a:ext cx="7416824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hu-HU" altLang="hu-H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r>
              <a:rPr lang="hu-HU" sz="1600" dirty="0"/>
              <a:t>A </a:t>
            </a:r>
            <a:r>
              <a:rPr lang="hu-HU" sz="1600" b="1" dirty="0" err="1"/>
              <a:t>kiszombori</a:t>
            </a:r>
            <a:r>
              <a:rPr lang="hu-HU" sz="1600" b="1" dirty="0"/>
              <a:t> </a:t>
            </a:r>
            <a:r>
              <a:rPr lang="hu-HU" sz="1600" b="1" dirty="0" err="1"/>
              <a:t>rotunda</a:t>
            </a:r>
            <a:r>
              <a:rPr lang="hu-HU" sz="1600" dirty="0"/>
              <a:t> (körtemplom) építészeti kialakítása és belső ikonográfiája is egyedülálló ritkaságnak számít a magyar művészettörténetben.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hu-HU" altLang="hu-HU" sz="1600" b="1" dirty="0"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A különleges, hatkaréjos építészeti alaprajz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A </a:t>
            </a:r>
            <a:r>
              <a:rPr kumimoji="0" lang="hu-HU" altLang="hu-H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kiszombori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hu-HU" altLang="hu-H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a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hazai román kori építészet egyik legnagyobb kuriózuma, mivel a körtemplomok jóval ritkább, </a:t>
            </a: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kívül kör, belül hatkaréjos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(centrális, fülkés) altípusába tartozik.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Szerkezete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: Kívülről az épület egy teljesen sima hengert formáz, de a belső térben egy </a:t>
            </a: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hatszögletű központi térhez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hat félköríves, boltozott fülke (karéj) csatlakozik. 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A keleti fülke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: A hat karéj közül a keleti irányba néző fülke némileg nagyobb a többinél, ez szolgált a templom szentélyeként. 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Ritkasága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: Magyarország jelenlegi területén ezen kívül csak a bodrogközi </a:t>
            </a: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Karcsán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található hasonló építmény (illetve a határokon túl a kárpátaljai </a:t>
            </a:r>
            <a:r>
              <a:rPr kumimoji="0" lang="hu-HU" altLang="hu-H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Gerényben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). Egyes elméletek szerint a stílus gyökerei egészen a kaukázusi vagy bizánci építészeti hagyományokig nyúlnak vissza.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hu-HU" altLang="hu-H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A boltozat változása</a:t>
            </a:r>
            <a:r>
              <a:rPr kumimoji="0" lang="hu-HU" altLang="hu-H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: A középtér felett eredetileg egy hatszögletű kupola emelkedett. Ez később (valószínűleg a tatárjárás pusztításai után) megsemmisült, és a 13. század közepén egy korai gótikus, hatosztású keresztboltozattal helyettesítették, amely kőből faragott bimbós oszlopfőkre támaszkodik.</a:t>
            </a:r>
            <a:endParaRPr kumimoji="0" lang="hu-HU" altLang="hu-H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8190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548680"/>
            <a:ext cx="849694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 falfestményei és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szentjei:</a:t>
            </a:r>
          </a:p>
          <a:p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belső falfelületeket különböző korszakokból származó falképek díszítik, amelyek rétegei hűen tükrözik a templom történetét. </a:t>
            </a:r>
          </a:p>
          <a:p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1. A gótikus réteg (14. század vége)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szentélyben és a fülkék falain található legkorábbi, gótikus freskótöredékek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Telegdi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Tamás püspök korához 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köthetők.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Antiochiai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 Szent Margit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 szent kultusza szorosan összefonódott a templom történetével.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Antiochiai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Anna királyné (III. Béla felesége) révén terjedt el hazánkban, és alakja 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freskókon is 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fellelhető. </a:t>
            </a:r>
          </a:p>
          <a:p>
            <a:pPr lvl="0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Mettercia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 (Szent Anna harmadmagával)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Ahogy korábban említettük, ez a gótikus </a:t>
            </a:r>
            <a:r>
              <a:rPr lang="hu-HU" sz="1400" dirty="0" err="1">
                <a:latin typeface="Arial" panose="020B0604020202020204" pitchFamily="34" charset="0"/>
                <a:cs typeface="Arial" panose="020B0604020202020204" pitchFamily="34" charset="0"/>
              </a:rPr>
              <a:t>falképsorozat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legfontosabb, programadó teológiai középpontja.</a:t>
            </a:r>
          </a:p>
          <a:p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2. A barokk réteg (18. század közepe)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A gótikus boltozatot az 1750-es évek környékén, egy nagy pestisjárványt követően fogadalmi falfestményekkel díszítették újra: </a:t>
            </a:r>
          </a:p>
          <a:p>
            <a:pPr lvl="0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A négy evangélista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 boltozat abszolút középpontjában és legfelső mezőiben a négy evangélista (Máté, Márk, Lukács és János) alakja látható. </a:t>
            </a:r>
          </a:p>
          <a:p>
            <a:pPr lvl="0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Mária mennybemenetele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 bejárattal szemközti falrészen a Mennyekbe Felvett Szűzanya látható két angyal kíséretében. </a:t>
            </a:r>
          </a:p>
          <a:p>
            <a:pPr lvl="0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Magyar vonatkozású és védőszentek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 bejárati oldal környékén 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Keresztelő Szent János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, valamint 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Szent István király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látható, amint felajánlja a koronát és az országot a 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Szűzanyának.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Remeték és szent asszonyok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: A kompozíciót egy szent asszony alakja, valamint egy-egy térdeplő női és fekvő férfi remete ábrázolása egészíti ki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kiszombori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belső tere így a korai gótika misztikus szentkultuszát és a barokk kor hálatelt, pestis utáni vallásosságát egyszerre mutatja be a látogatóknak. </a:t>
            </a:r>
          </a:p>
        </p:txBody>
      </p:sp>
    </p:spTree>
    <p:extLst>
      <p:ext uri="{BB962C8B-B14F-4D97-AF65-F5344CB8AC3E}">
        <p14:creationId xmlns:p14="http://schemas.microsoft.com/office/powerpoint/2010/main" val="2308341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42814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1835696" y="6342814"/>
            <a:ext cx="3569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bagyinszki.eu/archives/4368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50192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" y="0"/>
            <a:ext cx="9144000" cy="6110868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1475656" y="6309320"/>
            <a:ext cx="3569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bagyinszki.eu/archives/4368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993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384"/>
            <a:ext cx="9181601" cy="68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1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epiteszforum.hu/uploads/images/2024/05/1920_11-maj-4-5-129-2-jpg-epiteszforum-10-2024-05-10-0742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48799"/>
            <a:ext cx="9144000" cy="520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307975" y="160338"/>
            <a:ext cx="851249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3700 fős település központi útkereszteződése körül amőbaként nyújtózik a névtelen főtér, alig kétszáz méteren belül hét értékes műemlékkel. Legrégebbi épülete az 1830-as években épült </a:t>
            </a:r>
            <a:r>
              <a:rPr lang="hu-H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magtár,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ami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portikuszos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homlokzatával országosan is egyedülálló.</a:t>
            </a:r>
          </a:p>
        </p:txBody>
      </p:sp>
    </p:spTree>
    <p:extLst>
      <p:ext uri="{BB962C8B-B14F-4D97-AF65-F5344CB8AC3E}">
        <p14:creationId xmlns:p14="http://schemas.microsoft.com/office/powerpoint/2010/main" val="4197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26064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portikuszos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magtár előtti teresedés kiváló rendezvényhelyszín, bár maga az épület még szintén felújításra vár.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0" t="21375" r="19478" b="11611"/>
          <a:stretch/>
        </p:blipFill>
        <p:spPr bwMode="auto">
          <a:xfrm>
            <a:off x="-4936" y="1263223"/>
            <a:ext cx="9148936" cy="55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910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619672" y="1412776"/>
            <a:ext cx="54726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endParaRPr lang="hu-H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12-13. századból származó téglatemplom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különlegessége, hogy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kívül kör alaprajzú, belül viszont hatkaréjos (hatfülkés)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kialakítású.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belső, hatszögletű térhez hat félköríves fülke csatlakozik, amelyek közül a keleti (a szentély) valamivel nagyobb a többinél.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Középkori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freskók: 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rotunda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belső falait és boltozatát több rétegben festett, rendkívül értékes 13-14. századi gótikus és román kori freskótöredékek díszítik.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dit\AppData\Local\Temp\{EF87EF15-6784-4E82-BFE6-66584FC33257}.t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58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548680"/>
            <a:ext cx="75608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Rónay-kúria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(Szegedi utca 1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település életét meghatározó Rónay-család első reprezentatív épülete és otthona az 1835-ben épült kúria, ami 1995-ös felújítása óta látható mai formájában. Falai közt 130 fős rendezvénytér és étterem működik.</a:t>
            </a:r>
          </a:p>
          <a:p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Ez a klasszicista stílusú épület 1835 körül épült, feltehetően </a:t>
            </a:r>
            <a:r>
              <a:rPr lang="hu-H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Szathmáry Sámuel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tervei alapján. Az államosítás után sokáig a népszerű </a:t>
            </a:r>
            <a:r>
              <a:rPr lang="hu-HU" b="1" i="1" dirty="0">
                <a:latin typeface="Arial" panose="020B0604020202020204" pitchFamily="34" charset="0"/>
                <a:cs typeface="Arial" panose="020B0604020202020204" pitchFamily="34" charset="0"/>
              </a:rPr>
              <a:t>Gólyafészek Vendéglő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működött benne. </a:t>
            </a: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Étterem és rendezvénytér: A földszinti rész teljesen felújított, jelenleg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családi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eseményeknek és esküvőknek ad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otthont.</a:t>
            </a: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Állandó kiállítás: A tetőtérben egy 250 négyzetméteres modern kiállítótér várja a látogatókat. A tárlat korabeli bútorokkal (női és férfi szoba) és használati tárgyakkal mutatja be a nemesi család 20. század eleji mindennapjait. A családbarát látogatást játéksarok is segíti. </a:t>
            </a:r>
          </a:p>
        </p:txBody>
      </p:sp>
    </p:spTree>
    <p:extLst>
      <p:ext uri="{BB962C8B-B14F-4D97-AF65-F5344CB8AC3E}">
        <p14:creationId xmlns:p14="http://schemas.microsoft.com/office/powerpoint/2010/main" val="1105815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1904</Words>
  <Application>Microsoft Office PowerPoint</Application>
  <PresentationFormat>Diavetítés a képernyőre (4:3 oldalarány)</PresentationFormat>
  <Paragraphs>109</Paragraphs>
  <Slides>34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35" baseType="lpstr">
      <vt:lpstr>Office-téma</vt:lpstr>
      <vt:lpstr>Kiszombor 2026.09.11.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Kiszombor 2026.07.31.</dc:title>
  <dc:creator>Judit</dc:creator>
  <cp:lastModifiedBy>Judit</cp:lastModifiedBy>
  <cp:revision>42</cp:revision>
  <dcterms:created xsi:type="dcterms:W3CDTF">2026-06-09T06:58:22Z</dcterms:created>
  <dcterms:modified xsi:type="dcterms:W3CDTF">2026-09-05T08:21:48Z</dcterms:modified>
</cp:coreProperties>
</file>