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295" r:id="rId4"/>
    <p:sldId id="258" r:id="rId5"/>
    <p:sldId id="259" r:id="rId6"/>
    <p:sldId id="294" r:id="rId7"/>
    <p:sldId id="260" r:id="rId8"/>
    <p:sldId id="263" r:id="rId9"/>
    <p:sldId id="262" r:id="rId10"/>
    <p:sldId id="264" r:id="rId11"/>
    <p:sldId id="265" r:id="rId12"/>
    <p:sldId id="266" r:id="rId13"/>
    <p:sldId id="268" r:id="rId14"/>
    <p:sldId id="303" r:id="rId15"/>
    <p:sldId id="261" r:id="rId16"/>
    <p:sldId id="277" r:id="rId17"/>
    <p:sldId id="267" r:id="rId18"/>
    <p:sldId id="269" r:id="rId19"/>
    <p:sldId id="296" r:id="rId20"/>
    <p:sldId id="270" r:id="rId21"/>
    <p:sldId id="272" r:id="rId22"/>
    <p:sldId id="274" r:id="rId23"/>
    <p:sldId id="275" r:id="rId24"/>
    <p:sldId id="276" r:id="rId25"/>
    <p:sldId id="297" r:id="rId26"/>
    <p:sldId id="298" r:id="rId27"/>
    <p:sldId id="299" r:id="rId28"/>
    <p:sldId id="285" r:id="rId29"/>
    <p:sldId id="286" r:id="rId30"/>
    <p:sldId id="287" r:id="rId31"/>
    <p:sldId id="288" r:id="rId32"/>
    <p:sldId id="289" r:id="rId33"/>
    <p:sldId id="290" r:id="rId34"/>
    <p:sldId id="302" r:id="rId35"/>
    <p:sldId id="300" r:id="rId36"/>
    <p:sldId id="301" r:id="rId37"/>
    <p:sldId id="291" r:id="rId38"/>
    <p:sldId id="292" r:id="rId39"/>
    <p:sldId id="293" r:id="rId4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1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D6F0A-D509-497A-A033-41FDC1FE81D2}" type="datetimeFigureOut">
              <a:rPr lang="hu-HU" smtClean="0"/>
              <a:t>2026. 08. 05.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8587A-FFC1-4E2D-BA67-12B601782A4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5642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77322-D215-43E7-A259-F0F710056C2F}" type="datetime1">
              <a:rPr lang="hu-HU" smtClean="0"/>
              <a:t>2026. 08. 05.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3569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1CDBA-7CE4-4D16-B3B5-BB827D13CE55}" type="datetime1">
              <a:rPr lang="hu-HU" smtClean="0"/>
              <a:t>2026. 08. 05.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8915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62D6A-5B5B-4BE6-BDBC-9A8258AC919B}" type="datetime1">
              <a:rPr lang="hu-HU" smtClean="0"/>
              <a:t>2026. 08. 05.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35409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50448-8484-45CC-AD5E-4090CC9392DC}" type="datetime1">
              <a:rPr lang="hu-HU" smtClean="0"/>
              <a:t>2026. 08. 05.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9557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A69AC-C6CD-4343-B6FB-99BC8C80B9AC}" type="datetime1">
              <a:rPr lang="hu-HU" smtClean="0"/>
              <a:t>2026. 08. 05.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57340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17C4F-F20D-402F-9D9B-5B4FB8367B0F}" type="datetime1">
              <a:rPr lang="hu-HU" smtClean="0"/>
              <a:t>2026. 08. 05.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9939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3E74-4875-4C7C-B671-9CD6DA2A2E38}" type="datetime1">
              <a:rPr lang="hu-HU" smtClean="0"/>
              <a:t>2026. 08. 05.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3238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A793-2F58-4C50-8D3A-71D092BC8522}" type="datetime1">
              <a:rPr lang="hu-HU" smtClean="0"/>
              <a:t>2026. 08. 05.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54920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6C6E2-2D7B-48DC-B01B-B6EFE3F9ADFC}" type="datetime1">
              <a:rPr lang="hu-HU" smtClean="0"/>
              <a:t>2026. 08. 05.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68540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A4A53-3C44-4963-AA20-20F1C25AF861}" type="datetime1">
              <a:rPr lang="hu-HU" smtClean="0"/>
              <a:t>2026. 08. 05.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9668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6217-A360-4930-8A3C-E5855827902A}" type="datetime1">
              <a:rPr lang="hu-HU" smtClean="0"/>
              <a:t>2026. 08. 05.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13701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rgbClr val="FF0000"/>
            </a:gs>
            <a:gs pos="46000">
              <a:schemeClr val="accent5">
                <a:lumMod val="5000"/>
                <a:lumOff val="95000"/>
              </a:schemeClr>
            </a:gs>
            <a:gs pos="4000">
              <a:srgbClr val="00B050"/>
            </a:gs>
            <a:gs pos="83000">
              <a:srgbClr val="FF0000"/>
            </a:gs>
            <a:gs pos="15000">
              <a:srgbClr val="00B050"/>
            </a:gs>
            <a:gs pos="43000">
              <a:schemeClr val="bg1"/>
            </a:gs>
            <a:gs pos="6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8D11C-43EF-4433-AFFC-D39228D3A63E}" type="datetime1">
              <a:rPr lang="hu-HU" smtClean="0"/>
              <a:t>2026. 08. 05.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42546-FCBD-4BE2-B323-3B28E6EDC5A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709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rgbClr val="FF0000"/>
            </a:gs>
            <a:gs pos="46000">
              <a:schemeClr val="accent5">
                <a:lumMod val="5000"/>
                <a:lumOff val="95000"/>
              </a:schemeClr>
            </a:gs>
            <a:gs pos="4000">
              <a:srgbClr val="00B050"/>
            </a:gs>
            <a:gs pos="83000">
              <a:srgbClr val="FF0000"/>
            </a:gs>
            <a:gs pos="20000">
              <a:srgbClr val="00B050"/>
            </a:gs>
            <a:gs pos="43000">
              <a:schemeClr val="bg1"/>
            </a:gs>
            <a:gs pos="6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i="1" dirty="0" smtClean="0">
                <a:latin typeface="Bahnschrift SemiBold Condensed" panose="020B0502040204020203" pitchFamily="34" charset="0"/>
              </a:rPr>
              <a:t>Magyar történelmi festészet a XIX. sz.-</a:t>
            </a:r>
            <a:r>
              <a:rPr lang="hu-HU" i="1" dirty="0" err="1" smtClean="0">
                <a:latin typeface="Bahnschrift SemiBold Condensed" panose="020B0502040204020203" pitchFamily="34" charset="0"/>
              </a:rPr>
              <a:t>ban</a:t>
            </a:r>
            <a:endParaRPr lang="hu-HU" i="1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>
            <a:off x="359015" y="6250898"/>
            <a:ext cx="4767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2026.06.04. Szilágyi K./</a:t>
            </a:r>
            <a:r>
              <a:rPr lang="hu-HU" dirty="0" err="1" smtClean="0"/>
              <a:t>k.nmeth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90108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9058" y="965830"/>
            <a:ext cx="3453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János Donát: Kazinczy Ferenc portréja, 1812, 46x57cm, MNM 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589" y="522782"/>
            <a:ext cx="4762500" cy="6172200"/>
          </a:xfrm>
          <a:prstGeom prst="rect">
            <a:avLst/>
          </a:prstGeom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5674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599" y="0"/>
            <a:ext cx="4554107" cy="6773243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457200" y="1033604"/>
            <a:ext cx="3545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Barabás Miklós: József nádor képmása,  a </a:t>
            </a:r>
            <a:r>
              <a:rPr lang="hu-HU" dirty="0" err="1"/>
              <a:t>Szt</a:t>
            </a:r>
            <a:r>
              <a:rPr lang="hu-HU" dirty="0"/>
              <a:t> István rend ornátusában, 192x234cm, 1846, olaj, vászon, MNM</a:t>
            </a:r>
          </a:p>
        </p:txBody>
      </p:sp>
    </p:spTree>
    <p:extLst>
      <p:ext uri="{BB962C8B-B14F-4D97-AF65-F5344CB8AC3E}">
        <p14:creationId xmlns:p14="http://schemas.microsoft.com/office/powerpoint/2010/main" val="18449477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457200" y="122792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Zrínyi Miklós szigetvári kirohanása, Peter </a:t>
            </a:r>
            <a:r>
              <a:rPr lang="hu-HU" dirty="0" err="1" smtClean="0"/>
              <a:t>Krafft</a:t>
            </a:r>
            <a:r>
              <a:rPr lang="hu-HU" dirty="0" smtClean="0"/>
              <a:t>, 1825, 455X645 CM, olaj, 1825, SZM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843" y="610660"/>
            <a:ext cx="8574374" cy="6037789"/>
          </a:xfrm>
          <a:prstGeom prst="rect">
            <a:avLst/>
          </a:prstGeom>
        </p:spPr>
      </p:pic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7996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739" y="777936"/>
            <a:ext cx="7625801" cy="5990809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637082" y="152773"/>
            <a:ext cx="7742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Schmidt József: Hunyadi János halála, 1838, olaj, vászon, 60 × 75 cm, magántulajdon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87513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6</a:t>
            </a:fld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66" y="532573"/>
            <a:ext cx="8364511" cy="6168029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82250" y="0"/>
            <a:ext cx="8761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„A mohácsi temetés”, amely Kanizsai Dorottyát ábrázolja, amint gondoskodik az 1526-os csata </a:t>
            </a:r>
            <a:r>
              <a:rPr lang="hu-HU" dirty="0" err="1"/>
              <a:t>halottainak</a:t>
            </a:r>
            <a:r>
              <a:rPr lang="hu-HU" dirty="0"/>
              <a:t> eltemetéséről</a:t>
            </a:r>
            <a:r>
              <a:rPr lang="hu-HU" dirty="0" smtClean="0"/>
              <a:t>. 1854. 38x53cm, olaj, vászon, Eger, Dobó I. </a:t>
            </a:r>
            <a:r>
              <a:rPr lang="hu-HU" dirty="0" err="1" smtClean="0"/>
              <a:t>Múueum</a:t>
            </a:r>
            <a:r>
              <a:rPr lang="hu-HU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935403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24274"/>
            <a:ext cx="8937810" cy="5348912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232347" y="0"/>
            <a:ext cx="8611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err="1" smtClean="0"/>
              <a:t>Orlai</a:t>
            </a:r>
            <a:r>
              <a:rPr lang="hu-HU" dirty="0" smtClean="0"/>
              <a:t> </a:t>
            </a:r>
            <a:r>
              <a:rPr lang="hu-HU" dirty="0" err="1" smtClean="0"/>
              <a:t>Petrics</a:t>
            </a:r>
            <a:r>
              <a:rPr lang="hu-HU" dirty="0" smtClean="0"/>
              <a:t> Soma: 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2008682" y="0"/>
            <a:ext cx="63783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Perényiné a mohácsi csata után összeszedi a halottakat</a:t>
            </a:r>
          </a:p>
          <a:p>
            <a:r>
              <a:rPr lang="hu-HU" dirty="0" smtClean="0"/>
              <a:t>1860-as évek. Olaj, vászon, 48 x 81 cm</a:t>
            </a:r>
          </a:p>
          <a:p>
            <a:r>
              <a:rPr lang="hu-HU" dirty="0" smtClean="0"/>
              <a:t>Magyar Nemzeti Galéria, Budapest</a:t>
            </a:r>
            <a:endParaRPr lang="hu-HU" dirty="0"/>
          </a:p>
        </p:txBody>
      </p:sp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85759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10" y="952500"/>
            <a:ext cx="8717016" cy="5673152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47664" y="351232"/>
            <a:ext cx="8631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Than Mór: Nyáry Lőrinc és </a:t>
            </a:r>
            <a:r>
              <a:rPr lang="hu-HU" dirty="0" err="1" smtClean="0"/>
              <a:t>Pekry</a:t>
            </a:r>
            <a:r>
              <a:rPr lang="hu-HU" dirty="0" smtClean="0"/>
              <a:t> Gábor elfogatása, 1853. olaj, vászon,138x213 cm, MNG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3809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41007"/>
            <a:ext cx="9144000" cy="490537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 flipH="1">
            <a:off x="405483" y="419725"/>
            <a:ext cx="8183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377" y="577855"/>
            <a:ext cx="8181541" cy="36579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435" y="652806"/>
            <a:ext cx="8181541" cy="365792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187376" y="707409"/>
            <a:ext cx="7502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Than Mór: A mohácsi csata, 1856, 200x400 cm, Kassa,</a:t>
            </a:r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5260099" y="696006"/>
            <a:ext cx="2910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/>
              <a:t>(</a:t>
            </a:r>
            <a:r>
              <a:rPr lang="hu-HU" dirty="0" err="1" smtClean="0"/>
              <a:t>Východoslovenské</a:t>
            </a:r>
            <a:r>
              <a:rPr lang="hu-HU" dirty="0" smtClean="0"/>
              <a:t> múzeum)</a:t>
            </a:r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95718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7423" y="8787"/>
            <a:ext cx="4890775" cy="6676825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22289" y="73380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/>
              <a:t>olaj, vászon 152 × 111 cm, MNG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337279" y="1677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/>
              <a:t>Zách Felicián</a:t>
            </a:r>
          </a:p>
          <a:p>
            <a:r>
              <a:rPr lang="hu-HU" dirty="0" smtClean="0"/>
              <a:t>Madarász Viktor, 1858.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517" y="2035539"/>
            <a:ext cx="3524250" cy="4762500"/>
          </a:xfrm>
          <a:prstGeom prst="rect">
            <a:avLst/>
          </a:prstGeom>
        </p:spPr>
      </p:pic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09374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53" y="1145850"/>
            <a:ext cx="8090093" cy="45663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 flipH="1">
            <a:off x="-1" y="11992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Madarász Viktor: Vázlat a Hunyadi László siratása c. kompozícióhoz 1859. 34x48 cm. MNG.</a:t>
            </a:r>
            <a:endParaRPr lang="hu-HU" dirty="0"/>
          </a:p>
        </p:txBody>
      </p:sp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62061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581" y="529632"/>
            <a:ext cx="8010838" cy="621845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14596" y="119921"/>
            <a:ext cx="7959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Madarász Viktor: Hunyadi László siratása, 1859. olaj, vászon 243x312 cm MNG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7664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548" y="622116"/>
            <a:ext cx="7854845" cy="6231511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562131" y="29980"/>
            <a:ext cx="85818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err="1" smtClean="0"/>
              <a:t>Zrinyi</a:t>
            </a:r>
            <a:r>
              <a:rPr lang="hu-HU" dirty="0" smtClean="0"/>
              <a:t> és </a:t>
            </a:r>
            <a:r>
              <a:rPr lang="hu-HU" dirty="0" err="1" smtClean="0"/>
              <a:t>Frangepán</a:t>
            </a:r>
            <a:r>
              <a:rPr lang="hu-HU" dirty="0" smtClean="0"/>
              <a:t> a bécsújhelyi börtönben 1864. Olaj, vászon, 176 x 236 cm</a:t>
            </a:r>
          </a:p>
          <a:p>
            <a:r>
              <a:rPr lang="hu-HU" dirty="0" smtClean="0"/>
              <a:t>Magyar Nemzeti Galéria, Budapest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165" y="59828"/>
            <a:ext cx="8612022" cy="6828152"/>
          </a:xfrm>
          <a:prstGeom prst="rect">
            <a:avLst/>
          </a:prstGeom>
        </p:spPr>
      </p:pic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96741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14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712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15</a:t>
            </a:fld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829" y="123346"/>
            <a:ext cx="5846571" cy="6614733"/>
          </a:xfrm>
          <a:prstGeom prst="rect">
            <a:avLst/>
          </a:prstGeom>
        </p:spPr>
      </p:pic>
      <p:sp>
        <p:nvSpPr>
          <p:cNvPr id="5" name="Téglalap 4"/>
          <p:cNvSpPr/>
          <p:nvPr/>
        </p:nvSpPr>
        <p:spPr>
          <a:xfrm>
            <a:off x="337279" y="437586"/>
            <a:ext cx="2690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Wagner Sándor: Dugonics Titusz önfeláldozása, 1859, 168x147 cm MNG</a:t>
            </a:r>
          </a:p>
        </p:txBody>
      </p:sp>
    </p:spTree>
    <p:extLst>
      <p:ext uri="{BB962C8B-B14F-4D97-AF65-F5344CB8AC3E}">
        <p14:creationId xmlns:p14="http://schemas.microsoft.com/office/powerpoint/2010/main" val="2212381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62326" y="0"/>
            <a:ext cx="8656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Székely Bertalan  II</a:t>
            </a:r>
            <a:r>
              <a:rPr lang="hu-HU" dirty="0"/>
              <a:t>. Lajos holttestének </a:t>
            </a:r>
            <a:r>
              <a:rPr lang="hu-HU" dirty="0" smtClean="0"/>
              <a:t>megtalálása, 1860. olaj, vászon MNG 140x181 cm</a:t>
            </a:r>
            <a:endParaRPr lang="hu-HU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842" y="291996"/>
            <a:ext cx="8694295" cy="6566004"/>
          </a:xfrm>
          <a:prstGeom prst="rect">
            <a:avLst/>
          </a:prstGeom>
        </p:spPr>
      </p:pic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99754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4822" y="0"/>
            <a:ext cx="5349454" cy="685800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77318" y="420923"/>
            <a:ext cx="29755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r>
              <a:rPr lang="hu-HU" dirty="0"/>
              <a:t>Székely Bertalan (1835–1910) </a:t>
            </a:r>
            <a:r>
              <a:rPr lang="hu-HU" dirty="0" smtClean="0"/>
              <a:t>Egri </a:t>
            </a:r>
            <a:r>
              <a:rPr lang="hu-HU" dirty="0"/>
              <a:t>nők</a:t>
            </a:r>
          </a:p>
          <a:p>
            <a:r>
              <a:rPr lang="hu-HU" dirty="0" smtClean="0"/>
              <a:t>festés 1867</a:t>
            </a:r>
            <a:endParaRPr lang="hu-HU" dirty="0"/>
          </a:p>
          <a:p>
            <a:r>
              <a:rPr lang="hu-HU" dirty="0" smtClean="0"/>
              <a:t>olaj</a:t>
            </a:r>
            <a:r>
              <a:rPr lang="hu-HU" dirty="0"/>
              <a:t>, vászon</a:t>
            </a:r>
          </a:p>
          <a:p>
            <a:r>
              <a:rPr lang="hu-HU" dirty="0" smtClean="0"/>
              <a:t>magasság</a:t>
            </a:r>
            <a:r>
              <a:rPr lang="hu-HU" dirty="0"/>
              <a:t>: 226,5 cm </a:t>
            </a:r>
            <a:r>
              <a:rPr lang="hu-HU" dirty="0" smtClean="0"/>
              <a:t>szélesség</a:t>
            </a:r>
            <a:r>
              <a:rPr lang="hu-HU" dirty="0"/>
              <a:t>: 176,5 cm </a:t>
            </a:r>
            <a:r>
              <a:rPr lang="hu-HU" dirty="0" smtClean="0"/>
              <a:t>Magyar </a:t>
            </a:r>
            <a:r>
              <a:rPr lang="hu-HU" dirty="0"/>
              <a:t>Nemzeti </a:t>
            </a:r>
            <a:r>
              <a:rPr lang="hu-HU" dirty="0" smtClean="0"/>
              <a:t>Galéria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02011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46771"/>
            <a:ext cx="9144000" cy="495300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32346" y="116893"/>
            <a:ext cx="85219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Székely </a:t>
            </a:r>
            <a:r>
              <a:rPr lang="hu-HU" dirty="0" smtClean="0"/>
              <a:t>Bertalan, V. László és </a:t>
            </a:r>
            <a:r>
              <a:rPr lang="hu-HU" dirty="0" err="1" smtClean="0"/>
              <a:t>Czillei</a:t>
            </a:r>
            <a:r>
              <a:rPr lang="hu-HU" dirty="0" smtClean="0"/>
              <a:t> Ulrik, 1869-1870</a:t>
            </a:r>
            <a:endParaRPr lang="hu-HU" dirty="0"/>
          </a:p>
          <a:p>
            <a:r>
              <a:rPr lang="hu-HU" dirty="0" smtClean="0"/>
              <a:t>olaj</a:t>
            </a:r>
            <a:r>
              <a:rPr lang="hu-HU" dirty="0"/>
              <a:t>, </a:t>
            </a:r>
            <a:r>
              <a:rPr lang="hu-HU" dirty="0" smtClean="0"/>
              <a:t>vászon, 122 </a:t>
            </a:r>
            <a:r>
              <a:rPr lang="hu-HU" dirty="0"/>
              <a:t>× 222,5 </a:t>
            </a:r>
            <a:r>
              <a:rPr lang="hu-HU" dirty="0" smtClean="0"/>
              <a:t>cm. MNG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93501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19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516" y="348243"/>
            <a:ext cx="7492633" cy="6401355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502169" y="0"/>
            <a:ext cx="8327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Székely Bertalan, Dobozi és hitvese, 1861, 133x155cm, olaj, vászonra, MNG</a:t>
            </a:r>
          </a:p>
        </p:txBody>
      </p:sp>
    </p:spTree>
    <p:extLst>
      <p:ext uri="{BB962C8B-B14F-4D97-AF65-F5344CB8AC3E}">
        <p14:creationId xmlns:p14="http://schemas.microsoft.com/office/powerpoint/2010/main" val="33930513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6429" y="0"/>
            <a:ext cx="5692895" cy="6700603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52269" y="404017"/>
            <a:ext cx="23759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Liezen-Mayer Sándor: Mária és Erzsébet Nagy Lajos sírjánál, (vázlat) 1862, olaj, vászon, 77,5 x 65 cm, Magyar Nemzeti Galéria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91403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577" y="775739"/>
            <a:ext cx="8109680" cy="608226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446352" y="141370"/>
            <a:ext cx="8352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Than </a:t>
            </a:r>
            <a:r>
              <a:rPr lang="hu-HU" dirty="0" smtClean="0"/>
              <a:t>Mór, </a:t>
            </a:r>
            <a:r>
              <a:rPr lang="hu-HU" dirty="0"/>
              <a:t>Az ónodi </a:t>
            </a:r>
            <a:r>
              <a:rPr lang="hu-HU" dirty="0" smtClean="0"/>
              <a:t>országgyűlés, 131x174, Bp. Parlament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56838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24" y="913200"/>
            <a:ext cx="8289561" cy="5944800"/>
          </a:xfrm>
          <a:prstGeom prst="rect">
            <a:avLst/>
          </a:prstGeom>
        </p:spPr>
      </p:pic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22</a:t>
            </a:fld>
            <a:endParaRPr lang="hu-HU"/>
          </a:p>
        </p:txBody>
      </p:sp>
      <p:sp>
        <p:nvSpPr>
          <p:cNvPr id="4" name="Szövegdoboz 3"/>
          <p:cNvSpPr txBox="1"/>
          <p:nvPr/>
        </p:nvSpPr>
        <p:spPr>
          <a:xfrm flipH="1">
            <a:off x="495424" y="299803"/>
            <a:ext cx="8498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Madarász Viktor-Ónodi országgyűlés, 1879, o. v. 186x263 cm, Debrecen, Déry Múzeum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26829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1667"/>
            <a:ext cx="9113034" cy="572320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 flipH="1">
            <a:off x="119921" y="269823"/>
            <a:ext cx="869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Barabás Miklós: A lánchíd alapkőletétele, 1864, olaj, 275x397 cm MNM </a:t>
            </a:r>
            <a:r>
              <a:rPr lang="hu-HU" dirty="0"/>
              <a:t>T</a:t>
            </a:r>
            <a:r>
              <a:rPr lang="hu-HU" dirty="0" smtClean="0"/>
              <a:t>örténelmi Képtár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52449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3271" y="0"/>
            <a:ext cx="4534124" cy="678305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77318" y="917271"/>
            <a:ext cx="3320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Benczúr Gyula: Vajk megkeresztelése Olaj, vászon,360x245 cm </a:t>
            </a:r>
            <a:r>
              <a:rPr lang="hu-HU" dirty="0"/>
              <a:t>(1875, Magyar Nemzeti Galéria)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06023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25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985" y="134911"/>
            <a:ext cx="5303519" cy="6520721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367259" y="422596"/>
            <a:ext cx="30504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Hunyadi László </a:t>
            </a:r>
            <a:r>
              <a:rPr lang="hu-HU" dirty="0" smtClean="0"/>
              <a:t>búcsúja, 1866.</a:t>
            </a:r>
            <a:endParaRPr lang="hu-HU" dirty="0"/>
          </a:p>
          <a:p>
            <a:r>
              <a:rPr lang="hu-HU" dirty="0"/>
              <a:t>Benczúr Gyula, 146 × 120 </a:t>
            </a:r>
            <a:r>
              <a:rPr lang="hu-HU" dirty="0" smtClean="0"/>
              <a:t>cm, MNG, olaj, vászon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579743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26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3" y="1903750"/>
            <a:ext cx="8849074" cy="4306549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 flipH="1">
            <a:off x="345522" y="464695"/>
            <a:ext cx="8213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Benczúr Gyula – Budavár visszavétele, 1885-96, o.v.356x705 cm MNG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9141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27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7049" y="131166"/>
            <a:ext cx="4404921" cy="6607381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217358" y="197743"/>
            <a:ext cx="3859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Savoyai Jenő szobra a budai várban , Budapest , Magyarország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24" y="1006214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88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79" y="382908"/>
            <a:ext cx="7846101" cy="646518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84813" y="0"/>
            <a:ext cx="836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Zichy Mihály: A démon fegyverei (A rombolás géniuszának diadala) 447x550 MNG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393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58" y="810303"/>
            <a:ext cx="8814979" cy="594276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79882" y="134912"/>
            <a:ext cx="8664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Than Mór: Attila lakomája, 1870,olaj, vászon, 176x255 cm MNG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7229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403" y="2098623"/>
            <a:ext cx="8869180" cy="443459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434715" y="464695"/>
            <a:ext cx="8259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Feszty Árpád: A magyarok bejövetele, részlet: Árpád és vezérei- 1892-1894 olaj, vászon, Ópusztaszer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1042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6692" y="0"/>
            <a:ext cx="6643978" cy="6724026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19921" y="599607"/>
            <a:ext cx="1858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Feszty Árpád: Magyarok bejövetele, részlet: a táltos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1823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892" y="775742"/>
            <a:ext cx="8844197" cy="5969833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69823" y="269824"/>
            <a:ext cx="8574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Feszty Árpád: Magyarok bejövetele részlet: A táltos? 1892-1894, olaj, vászon, Ópusztaszer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0308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3602"/>
            <a:ext cx="9144000" cy="298132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 flipH="1">
            <a:off x="240592" y="269823"/>
            <a:ext cx="8498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Munkácsy Mihály, Honfoglalás, olaj, vászon, 459x1355 cm Bp. Parlament. Móra F. Múzeum  Szeged - vázlat</a:t>
            </a:r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3935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34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079" y="209113"/>
            <a:ext cx="7286560" cy="652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151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35</a:t>
            </a:fld>
            <a:endParaRPr lang="hu-HU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54" y="277433"/>
            <a:ext cx="8376479" cy="639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456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36</a:t>
            </a:fld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164" y="33560"/>
            <a:ext cx="7501995" cy="682444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91" y="1558977"/>
            <a:ext cx="7739142" cy="515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794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4911" y="392615"/>
            <a:ext cx="90090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Mátyás király: </a:t>
            </a:r>
            <a:r>
              <a:rPr lang="hu-HU" dirty="0" smtClean="0"/>
              <a:t>Benczúr Gyula</a:t>
            </a:r>
            <a:r>
              <a:rPr lang="hu-HU" dirty="0"/>
              <a:t>: </a:t>
            </a:r>
            <a:r>
              <a:rPr lang="hu-HU" dirty="0" smtClean="0"/>
              <a:t>Mátyás király </a:t>
            </a:r>
            <a:r>
              <a:rPr lang="hu-HU" dirty="0"/>
              <a:t>fogadja a pápa </a:t>
            </a:r>
            <a:r>
              <a:rPr lang="hu-HU" dirty="0" smtClean="0"/>
              <a:t>követeit, 1915,203x435 cm. MNG 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81" y="1912832"/>
            <a:ext cx="9147381" cy="4293096"/>
          </a:xfrm>
          <a:prstGeom prst="rect">
            <a:avLst/>
          </a:prstGeom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31952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33812"/>
            <a:ext cx="9144000" cy="421386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29784" y="644577"/>
            <a:ext cx="8409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Beczúr</a:t>
            </a:r>
            <a:r>
              <a:rPr lang="hu-HU" dirty="0" smtClean="0"/>
              <a:t> Gyula: A diadalmas Mátyás (Mátyás király bevonulása Budára)1919. olaj. Vászon, 203x435 cm MNG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70863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42546-FCBD-4BE2-B323-3B28E6EDC5A8}" type="slidenum">
              <a:rPr lang="hu-HU" smtClean="0"/>
              <a:t>39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62901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énye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611</TotalTime>
  <Words>638</Words>
  <Application>Microsoft Office PowerPoint</Application>
  <PresentationFormat>Diavetítés a képernyőre (4:3 oldalarány)</PresentationFormat>
  <Paragraphs>87</Paragraphs>
  <Slides>39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4" baseType="lpstr">
      <vt:lpstr>Arial</vt:lpstr>
      <vt:lpstr>Bahnschrift SemiBold Condensed</vt:lpstr>
      <vt:lpstr>Calibri</vt:lpstr>
      <vt:lpstr>Calibri Light</vt:lpstr>
      <vt:lpstr>Office-téma</vt:lpstr>
      <vt:lpstr>Magyar történelmi festészet a XIX. sz.-ban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Magyar történelmi festészet a XIX. sz.-ban</dc:title>
  <dc:creator>NK-2205-PC</dc:creator>
  <cp:lastModifiedBy>NK-2205-PC</cp:lastModifiedBy>
  <cp:revision>49</cp:revision>
  <dcterms:created xsi:type="dcterms:W3CDTF">2026-06-03T12:49:30Z</dcterms:created>
  <dcterms:modified xsi:type="dcterms:W3CDTF">2026-08-05T15:57:29Z</dcterms:modified>
</cp:coreProperties>
</file>