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6" r:id="rId2"/>
    <p:sldId id="257" r:id="rId3"/>
    <p:sldId id="259" r:id="rId4"/>
    <p:sldId id="261" r:id="rId5"/>
    <p:sldId id="264" r:id="rId6"/>
    <p:sldId id="266" r:id="rId7"/>
    <p:sldId id="267" r:id="rId8"/>
    <p:sldId id="268" r:id="rId9"/>
    <p:sldId id="269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6" r:id="rId33"/>
    <p:sldId id="297" r:id="rId34"/>
    <p:sldId id="298" r:id="rId35"/>
    <p:sldId id="299" r:id="rId36"/>
    <p:sldId id="300" r:id="rId37"/>
    <p:sldId id="301" r:id="rId38"/>
    <p:sldId id="303" r:id="rId39"/>
    <p:sldId id="306" r:id="rId40"/>
    <p:sldId id="305" r:id="rId41"/>
    <p:sldId id="307" r:id="rId42"/>
    <p:sldId id="308" r:id="rId43"/>
    <p:sldId id="312" r:id="rId44"/>
    <p:sldId id="313" r:id="rId45"/>
    <p:sldId id="314" r:id="rId46"/>
    <p:sldId id="316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  <p:sldId id="331" r:id="rId61"/>
    <p:sldId id="333" r:id="rId62"/>
    <p:sldId id="334" r:id="rId63"/>
    <p:sldId id="335" r:id="rId64"/>
    <p:sldId id="336" r:id="rId65"/>
    <p:sldId id="337" r:id="rId66"/>
    <p:sldId id="338" r:id="rId67"/>
    <p:sldId id="339" r:id="rId68"/>
    <p:sldId id="340" r:id="rId69"/>
    <p:sldId id="341" r:id="rId70"/>
    <p:sldId id="342" r:id="rId71"/>
    <p:sldId id="343" r:id="rId72"/>
    <p:sldId id="346" r:id="rId73"/>
    <p:sldId id="364" r:id="rId74"/>
    <p:sldId id="348" r:id="rId75"/>
    <p:sldId id="350" r:id="rId76"/>
    <p:sldId id="351" r:id="rId77"/>
    <p:sldId id="354" r:id="rId78"/>
    <p:sldId id="355" r:id="rId79"/>
    <p:sldId id="358" r:id="rId80"/>
    <p:sldId id="352" r:id="rId81"/>
    <p:sldId id="353" r:id="rId82"/>
    <p:sldId id="356" r:id="rId83"/>
    <p:sldId id="359" r:id="rId84"/>
    <p:sldId id="360" r:id="rId85"/>
    <p:sldId id="361" r:id="rId86"/>
    <p:sldId id="363" r:id="rId87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6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CB940-0B13-4CAA-9B04-CFF998A1A130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62955-C4FB-4D87-A728-85E3973D7D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612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62955-C4FB-4D87-A728-85E3973D7DD2}" type="slidenum">
              <a:rPr lang="hu-HU" smtClean="0"/>
              <a:t>76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6807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001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595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9375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25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027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391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755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782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050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490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654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ED792-932D-4BE3-A690-F08AB298E743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81A5D-D941-4CEA-87A6-D998815317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211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324544" y="332656"/>
            <a:ext cx="7772400" cy="1470025"/>
          </a:xfrm>
        </p:spPr>
        <p:txBody>
          <a:bodyPr/>
          <a:lstStyle/>
          <a:p>
            <a:r>
              <a:rPr lang="hu-HU" dirty="0" smtClean="0"/>
              <a:t>Szecessziós séta Budapesten</a:t>
            </a:r>
            <a:br>
              <a:rPr lang="hu-HU" dirty="0" smtClean="0"/>
            </a:br>
            <a:r>
              <a:rPr lang="hu-HU" dirty="0" smtClean="0"/>
              <a:t>2026.09.25.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1476672" y="2060848"/>
            <a:ext cx="6400800" cy="1752600"/>
          </a:xfrm>
        </p:spPr>
        <p:txBody>
          <a:bodyPr/>
          <a:lstStyle/>
          <a:p>
            <a:r>
              <a:rPr lang="hu-HU" dirty="0" smtClean="0"/>
              <a:t>Szalma Judit</a:t>
            </a:r>
            <a:endParaRPr lang="hu-HU" dirty="0"/>
          </a:p>
        </p:txBody>
      </p:sp>
      <p:pic>
        <p:nvPicPr>
          <p:cNvPr id="4" name="Kép 3" descr="20260925_1206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639571" y="2290437"/>
            <a:ext cx="5220072" cy="39150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183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14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6641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925_112014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99492" y="499492"/>
            <a:ext cx="3995936" cy="2996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848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15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77785" y="822835"/>
            <a:ext cx="6897331" cy="517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925_111516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10897" y="2573781"/>
            <a:ext cx="4406879" cy="418508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églalap 3"/>
          <p:cNvSpPr/>
          <p:nvPr/>
        </p:nvSpPr>
        <p:spPr>
          <a:xfrm>
            <a:off x="35496" y="476672"/>
            <a:ext cx="4352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VI. kerület, Izabella utca 72. 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6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15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74059" y="870012"/>
            <a:ext cx="6960096" cy="52200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2" y="188640"/>
            <a:ext cx="36724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/>
              <a:t>Építésze és építője:</a:t>
            </a:r>
            <a:r>
              <a:rPr lang="hu-HU" dirty="0"/>
              <a:t> </a:t>
            </a:r>
            <a:r>
              <a:rPr lang="hu-HU" b="1" dirty="0" err="1">
                <a:solidFill>
                  <a:srgbClr val="00B050"/>
                </a:solidFill>
              </a:rPr>
              <a:t>Kéler</a:t>
            </a:r>
            <a:r>
              <a:rPr lang="hu-HU" b="1" dirty="0">
                <a:solidFill>
                  <a:srgbClr val="00B050"/>
                </a:solidFill>
              </a:rPr>
              <a:t> Napóleon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/>
              <a:t>(1845–1919), korának egyik igen produktív és elismert építésze. Olyan jelentős középületek és kivitelezések kötődnek a nevéhez, mint a régi Népszínház (a mai Blaha Lujza téren), a Ferencvárosi Gázgyár, vagy a Keleti pályaudvar föld- és kőművesmunkái.</a:t>
            </a:r>
            <a:r>
              <a:rPr lang="hu-HU" dirty="0" smtClean="0"/>
              <a:t> </a:t>
            </a:r>
          </a:p>
          <a:p>
            <a:r>
              <a:rPr lang="hu-HU" dirty="0" smtClean="0"/>
              <a:t>A terveket </a:t>
            </a:r>
            <a:r>
              <a:rPr lang="hu-HU" dirty="0" err="1" smtClean="0"/>
              <a:t>Kéler</a:t>
            </a:r>
            <a:r>
              <a:rPr lang="hu-HU" dirty="0" smtClean="0"/>
              <a:t> már 1885-ben elkészítette az Izabella utcai bérházhoz, a végleges formájában – ahogy az udvari felirat is őrzi – </a:t>
            </a:r>
            <a:r>
              <a:rPr lang="hu-HU" b="1" dirty="0"/>
              <a:t>1894-ben</a:t>
            </a:r>
            <a:r>
              <a:rPr lang="hu-HU" dirty="0" smtClean="0"/>
              <a:t> fejeződött be teljesen az építkezés. </a:t>
            </a:r>
            <a:r>
              <a:rPr lang="hu-HU" dirty="0"/>
              <a:t>A kapualjjal szemben elhelyezkedő </a:t>
            </a:r>
            <a:r>
              <a:rPr lang="hu-HU" b="1" dirty="0"/>
              <a:t>árkádos kialakítás</a:t>
            </a:r>
            <a:r>
              <a:rPr lang="hu-HU" dirty="0"/>
              <a:t> kifejezetten a neoreneszánsz paloták (és a pesti nagypolgári bérházak) kedvelt építészeti megoldása volt, amely az udvarnak elegáns, szellős és monumentális hatást kölcsönzött.</a:t>
            </a:r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0848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22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85272" y="868055"/>
            <a:ext cx="6924261" cy="51931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260648"/>
            <a:ext cx="345638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/>
              <a:t>Budapest VI. kerület, Izabella utca 63.</a:t>
            </a:r>
            <a:endParaRPr lang="hu-HU" dirty="0"/>
          </a:p>
          <a:p>
            <a:r>
              <a:rPr lang="hu-HU" dirty="0" smtClean="0"/>
              <a:t>Terézváros egyik nagy múltú, történelmi lakóépülete.</a:t>
            </a:r>
          </a:p>
          <a:p>
            <a:r>
              <a:rPr lang="hu-HU" dirty="0" smtClean="0"/>
              <a:t>A bérházat </a:t>
            </a:r>
            <a:r>
              <a:rPr lang="hu-HU" b="1" dirty="0"/>
              <a:t>1892-ben építették</a:t>
            </a:r>
            <a:r>
              <a:rPr lang="hu-HU" dirty="0" smtClean="0"/>
              <a:t> </a:t>
            </a:r>
            <a:r>
              <a:rPr lang="hu-HU" dirty="0" err="1" smtClean="0"/>
              <a:t>Kopf</a:t>
            </a:r>
            <a:r>
              <a:rPr lang="hu-HU" dirty="0" smtClean="0"/>
              <a:t> Dániel megrendelésére.</a:t>
            </a:r>
          </a:p>
          <a:p>
            <a:r>
              <a:rPr lang="hu-HU" dirty="0"/>
              <a:t>Az épület kulturális jelentőségét növeli, hogy egykor itt élt és alkotott Erkel Ferenc fia, </a:t>
            </a:r>
            <a:r>
              <a:rPr lang="hu-HU" b="1" dirty="0"/>
              <a:t>Erkel Sándor</a:t>
            </a:r>
            <a:r>
              <a:rPr lang="hu-HU" dirty="0"/>
              <a:t> karmester, valamint </a:t>
            </a:r>
            <a:r>
              <a:rPr lang="hu-HU" b="1" dirty="0"/>
              <a:t>Erkel Elek</a:t>
            </a:r>
            <a:r>
              <a:rPr lang="hu-HU" dirty="0"/>
              <a:t> zeneszerző is</a:t>
            </a:r>
            <a:r>
              <a:rPr lang="hu-HU" dirty="0" smtClean="0"/>
              <a:t>.</a:t>
            </a:r>
          </a:p>
          <a:p>
            <a:r>
              <a:rPr lang="hu-HU" dirty="0" smtClean="0"/>
              <a:t>A historizmuson belül az épület belső terei és részletei sajátos, </a:t>
            </a:r>
            <a:r>
              <a:rPr lang="hu-HU" b="1" dirty="0"/>
              <a:t>romantikus és neogótikus elemeket idéző, várkastélyszerű</a:t>
            </a:r>
            <a:r>
              <a:rPr lang="hu-HU" dirty="0" smtClean="0"/>
              <a:t> hangulatot árasztanak. A folyosókon és a lépcsőházban az 1890-es évekre jellemző, magas minőségű, egyedi mintázatú kerámiapadló (</a:t>
            </a:r>
            <a:r>
              <a:rPr lang="hu-HU" dirty="0" err="1" smtClean="0"/>
              <a:t>terrazzo</a:t>
            </a:r>
            <a:r>
              <a:rPr lang="hu-HU" dirty="0" smtClean="0"/>
              <a:t>/mettlachi) és finom </a:t>
            </a:r>
            <a:r>
              <a:rPr lang="hu-HU" dirty="0" err="1" smtClean="0"/>
              <a:t>vasalatok</a:t>
            </a:r>
            <a:r>
              <a:rPr lang="hu-HU" dirty="0" smtClean="0"/>
              <a:t> maradtak fent.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2280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42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03848" y="864096"/>
            <a:ext cx="6912768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2" y="260648"/>
            <a:ext cx="3744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Budapest, Andrássy út 77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Az 1882–1883-ban épült saroképületet </a:t>
            </a:r>
            <a:r>
              <a:rPr lang="hu-H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Jahn</a:t>
            </a:r>
            <a:r>
              <a:rPr lang="hu-H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József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tervezte (eredetileg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Grünhut-lakóházként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ismert).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98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43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10493" y="857250"/>
            <a:ext cx="6858002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573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43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3648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545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06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643508" y="2353444"/>
            <a:ext cx="5148064" cy="386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925_120620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08412" y="841276"/>
            <a:ext cx="6876256" cy="5157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51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3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6518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876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3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59631" y="833690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35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3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1640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689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3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8485" y="857251"/>
            <a:ext cx="6858002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28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4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47630" y="725319"/>
            <a:ext cx="7008779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800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5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5656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35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5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47664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638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5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8486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068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6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5656" y="80932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187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7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59632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578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8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5062" y="858706"/>
            <a:ext cx="6869650" cy="5152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258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8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1640" y="83017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896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8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66478" y="857252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828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0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8526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55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1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47664" y="8142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57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1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3095" y="833288"/>
            <a:ext cx="6885386" cy="5164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34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1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50544" y="861215"/>
            <a:ext cx="6889721" cy="5167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53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15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63560" y="860168"/>
            <a:ext cx="6881339" cy="5161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212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1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80932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2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65637" y="787341"/>
            <a:ext cx="6937896" cy="5203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12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24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87624" y="833191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683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3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63054" y="860674"/>
            <a:ext cx="6885386" cy="5164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93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61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08412" y="841278"/>
            <a:ext cx="6876255" cy="515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925_122553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547056" y="2857502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églalap 3"/>
          <p:cNvSpPr/>
          <p:nvPr/>
        </p:nvSpPr>
        <p:spPr>
          <a:xfrm>
            <a:off x="107504" y="26064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Budapest, 1071 Városligeti fasor 23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Schwarz villa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Tervezte: 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Vidor </a:t>
            </a:r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1902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- 1903</a:t>
            </a:r>
          </a:p>
        </p:txBody>
      </p:sp>
    </p:spTree>
    <p:extLst>
      <p:ext uri="{BB962C8B-B14F-4D97-AF65-F5344CB8AC3E}">
        <p14:creationId xmlns:p14="http://schemas.microsoft.com/office/powerpoint/2010/main" val="253665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625 (1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6518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17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6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6518" y="857249"/>
            <a:ext cx="6858002" cy="51435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68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6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8039" y="834328"/>
            <a:ext cx="6893695" cy="51702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7065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32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1640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6750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34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42541" y="857249"/>
            <a:ext cx="6858002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11288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36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98070" y="770282"/>
            <a:ext cx="6957392" cy="52180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47325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392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26262" y="869674"/>
            <a:ext cx="6957392" cy="52180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33265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Székács-villa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VII. 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Városligeti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fasor 31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Sebestyén Artúr</a:t>
            </a:r>
            <a:r>
              <a:rPr lang="hu-H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építész 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1909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és 1910 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1276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38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99625" y="893338"/>
            <a:ext cx="6816757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08174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39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1640" y="809330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2584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48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5451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885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53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2521" y="837573"/>
            <a:ext cx="6907324" cy="5180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925_125250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539416" y="3259024"/>
            <a:ext cx="4139952" cy="31049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églalap 3"/>
          <p:cNvSpPr/>
          <p:nvPr/>
        </p:nvSpPr>
        <p:spPr>
          <a:xfrm>
            <a:off x="179512" y="260648"/>
            <a:ext cx="33265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Budapest, Városligeti fasor 33.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Vidor-villa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1904-1905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5099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53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3648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22231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54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836712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5526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54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26062" y="770281"/>
            <a:ext cx="6957394" cy="5218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342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05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08412" y="853779"/>
            <a:ext cx="6876256" cy="515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925_130513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81490" y="3487570"/>
            <a:ext cx="3851920" cy="28889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églalap 3"/>
          <p:cNvSpPr/>
          <p:nvPr/>
        </p:nvSpPr>
        <p:spPr>
          <a:xfrm>
            <a:off x="95890" y="19428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Budapest, Városligeti fasor 45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Wodianer-ház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1907 </a:t>
            </a:r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Vidor Emil</a:t>
            </a:r>
            <a:endParaRPr lang="hu-HU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Magyar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Katolikus Püspöki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Konferencia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MKPK)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Titkársága és 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központi intézményei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7091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06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87624" y="810073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47386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06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80932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3309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14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5451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63698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17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02079" y="858271"/>
            <a:ext cx="6912768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2" y="33265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Budapest, Városligeti fasor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47.</a:t>
            </a:r>
          </a:p>
          <a:p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Kőrössy-villa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1899–1900</a:t>
            </a:r>
          </a:p>
          <a:p>
            <a:r>
              <a:rPr lang="hu-HU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Kőrössy</a:t>
            </a:r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Albert Kálmán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építész 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715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03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36512" y="-113644"/>
            <a:ext cx="9289032" cy="69716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49316" y="13233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Schanzer-villa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Andrássy út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Spiegel Frigyes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1907-1908. 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0354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0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50601" y="744713"/>
            <a:ext cx="6986614" cy="52399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1" y="188640"/>
            <a:ext cx="374441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képen látható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vörösmárvány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, homorú kialakítású falfülke eredetileg beltéri díszkútként (csobogóként) szolgált, amely a villa reprezentatív fogadóterének luxusát és frissességét biztosította.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Az itt elhelyezett nagyméretű, gazdagon díszített vázák a világhírű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pécsi Zsolnay-gyárból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származnak.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szecessziós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Schanzser-villa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tervezője, Spiegel Frigyes, az egységes enteriőr (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Gesamtkunstwerk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) jegyében a korszak legkiválóbb magyar iparművészeit és manufaktúráit vonta be a palota belső tereinek kialakításába. Ennek köszönhetően a márvány falburkolatok, a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fémalkatrészek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és az egyedi Zsolnay kerámiák tökéletes stílusbeli harmóniát alkotnak az előcsarnokban.</a:t>
            </a:r>
          </a:p>
        </p:txBody>
      </p:sp>
    </p:spTree>
    <p:extLst>
      <p:ext uri="{BB962C8B-B14F-4D97-AF65-F5344CB8AC3E}">
        <p14:creationId xmlns:p14="http://schemas.microsoft.com/office/powerpoint/2010/main" val="6766608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1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5656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541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15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19638" y="776706"/>
            <a:ext cx="7008779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15363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2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47664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05500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3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0866" y="784579"/>
            <a:ext cx="6941053" cy="5205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92666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50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91646" y="725319"/>
            <a:ext cx="7008779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16469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5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9229" y="860483"/>
            <a:ext cx="6883860" cy="5162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26168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54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330915" y="475547"/>
            <a:ext cx="5517232" cy="4566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925_14255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071383" y="3817994"/>
            <a:ext cx="2063262" cy="40770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églalap 3"/>
          <p:cNvSpPr/>
          <p:nvPr/>
        </p:nvSpPr>
        <p:spPr>
          <a:xfrm>
            <a:off x="207749" y="332656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Az épület szecessziós enteriőrjét, belső dekorációját és falképeit (pannóit)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Márk Lajos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(1867-1942)monumentális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alkotásai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díszítették.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Márk Lajos a korszak egyik legkeresettebb és legnépszerűbb portréfestője volt, aki előszeretettel örökítette meg a budapesti színházi és társasági élet csillagait. A színházi világ kiválóságai közül megfestette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Lábass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Juci színművésznőt és primadonnát is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kép tehát szerves része volt magának a szobabelsőnek, így nem utólagos berendezési tárgyként, hanem a villa belső építészeti kiképzésének fix elemeként került a helyére a ház befejezésekor.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413589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0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5656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92775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1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1640" y="823465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45140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31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63688" y="815081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34242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3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87624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43849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5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3648" y="844425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7972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8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87624" y="80932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9441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9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3648" y="814264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86936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94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5103" y="833289"/>
            <a:ext cx="6885384" cy="5164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4422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0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59632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64647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05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8486" y="864854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2744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3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1640" y="80932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46597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09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4036" y="839269"/>
            <a:ext cx="6895201" cy="51714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églalap 3"/>
          <p:cNvSpPr/>
          <p:nvPr/>
        </p:nvSpPr>
        <p:spPr>
          <a:xfrm>
            <a:off x="179512" y="548680"/>
            <a:ext cx="37444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Liget Szanatórium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Budapest VI. kerületében, a Benczúr utca 47.</a:t>
            </a:r>
          </a:p>
          <a:p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kovácsoltvasból készült madaras korlátok, a festett ajtók, a lüszteres homlokzati díszek, (ami Európában is ritkaság) a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Gesamtkunstwerk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összművészet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) hatását kelti. (A kovácsoltvas remekművek feltehetőleg a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Győry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és Gerő lakatosműveknél készültek a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Marek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József u. 31. alatti műhelyükben. 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Ezt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házat is 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Komor Marcell és Jakab Dezső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tervezték.)</a:t>
            </a:r>
          </a:p>
        </p:txBody>
      </p:sp>
    </p:spTree>
    <p:extLst>
      <p:ext uri="{BB962C8B-B14F-4D97-AF65-F5344CB8AC3E}">
        <p14:creationId xmlns:p14="http://schemas.microsoft.com/office/powerpoint/2010/main" val="9722717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09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5384" y="838621"/>
            <a:ext cx="6884411" cy="51633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2" y="620688"/>
            <a:ext cx="3528392" cy="3816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lépcsőfordulóban kis, háromnyílású ablak keretében újabb növények láthatók. A medúza-szerű gyökérből, kacskaringós levelek végén visszaköszönnek a virág alakú teasütemény formák is. Felettük rojtos szirmok bontakoznak ki. A kis ablak mellett két virágcserép között egy szoborfülkében aprócska páva ácsorog. Teste csodaszép sötétkék, kékeszöld, mélyzöld színekben fürdik.</a:t>
            </a:r>
          </a:p>
        </p:txBody>
      </p:sp>
    </p:spTree>
    <p:extLst>
      <p:ext uri="{BB962C8B-B14F-4D97-AF65-F5344CB8AC3E}">
        <p14:creationId xmlns:p14="http://schemas.microsoft.com/office/powerpoint/2010/main" val="25631554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18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24402" y="757267"/>
            <a:ext cx="6972267" cy="52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02337" y="188640"/>
            <a:ext cx="379359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Budapest, VI. kerület, Benczúr utca 32.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Neumann-villa,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Neumann Frigyes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, aki a 19. és 20. század fordulóján építtette a villát saját maga és családja részére.</a:t>
            </a:r>
          </a:p>
          <a:p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Kőrössy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Albert Kálmán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nevéhez fűződik (együttműködésben Sebestyén Artúrral)</a:t>
            </a:r>
          </a:p>
          <a:p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Historizáló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szecesszió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. A homlokzat formavilágán, a díszes zárt erkélyeken és a markáns saroktornyon erősen érezhető a német (müncheni) stílusú építészet hatása, miközben a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részletgazdag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ornamensek a burjánzó szecessziós jegyeket hordozzák.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702885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21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11412" y="862279"/>
            <a:ext cx="6852253" cy="51391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332656"/>
            <a:ext cx="374441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Budapest, Benczúr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utca 26.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szám alatt található épület az egykori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Dayka-villa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, amely a főváros egyik kiemelkedő, geometrikus késő szecessziós stílusú építészeti emléke.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Kőrössy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Albert Kálmán</a:t>
            </a:r>
            <a:r>
              <a:rPr lang="hu-H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Kiss Géza</a:t>
            </a:r>
            <a:r>
              <a:rPr lang="hu-H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tervezte. A terveket 1912-ben fejezték be, maga a ház pedig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1913-ra készült el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Bíró Gyula építőmester kivitelezésében. Ez a villa volt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Kőrössy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Albert Kálmán utolsó tervezői munkája.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A villát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Dayka Balázs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színész és színigazgató, valamint felesége,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Leóna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Pugin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svájci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operaékesnő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építtette. Dayka pályafutását a pesti Operaházban kezdte, majd több vidéki színház igazgatójaként is dolgozott</a:t>
            </a:r>
            <a:r>
              <a:rPr lang="hu-HU" dirty="0" smtClean="0"/>
              <a:t>.</a:t>
            </a:r>
            <a:endParaRPr lang="hu-HU" dirty="0"/>
          </a:p>
          <a:p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29329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215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88600" y="1021799"/>
            <a:ext cx="6858000" cy="47792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07504" y="188640"/>
            <a:ext cx="432048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villa a magyar szecesszió későbbi, a német (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jugendstil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) hatásokat tükröző, geometrikusabb korszakához tartozik. A homlokzatán különleges, erkélyt támasztó, mezítelen férfialakokat ábrázoló domborművek (atlaszok), kariatidák és maszkokra emlékeztető konzolok láthatók.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Belterét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egyedileg kovácsoltvas korlátok és egy díszes szecessziós kandalló gazdagítja.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Az épület teljes, külső szecessziós jegyeket megőrző és belső modernizálást hozó felújítása 2020-ban fejeződött be. Jelenleg az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OTP Fáy András Alapítványnak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, valamint az OK Oktatási és Innovációs Központnak ad otthont.(Fáy András,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(1786–1864)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kiemelkedő magyar író, politikus, nemzetgazda és a reformkor kiemelkedő alakja volt, akit az első hazai takarékpénztár megalapítójaként és a kortársai által adott elnevezés alapján „a nemzet mindenese” néven ismer a magyar történelem.)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1094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35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218042" y="-103726"/>
            <a:ext cx="6885383" cy="70380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260649"/>
            <a:ext cx="15841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Budapest, Bajza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utca 44.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alatt a Sámuel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Baruch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számára tervezett, gyönyörű szecessziós palota áll, melyet a híres 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Bálint Zoltán és </a:t>
            </a:r>
            <a:endParaRPr lang="hu-HU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Jámbor 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Lajos</a:t>
            </a:r>
            <a:r>
              <a:rPr lang="hu-H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építészpáros tervezett 1899-ben.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2021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4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47831" y="876097"/>
            <a:ext cx="7008778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07505" y="260648"/>
            <a:ext cx="381642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Budapest, VI. kerület, Bajza utca 46.</a:t>
            </a:r>
          </a:p>
          <a:p>
            <a:r>
              <a:rPr lang="hu-HU" dirty="0" smtClean="0"/>
              <a:t>Az épületet a fővárosi zónafeltárások és Terézváros XIX. század végi, XX. század eleji parcellázási hulláma idején emelték. Eredeti rendeltetése szerint bérháznak, illetve részben oktatási/nevelési célú funkcióknak szánták a fővárosi telektulajdonosi és intézményi fejlesztések keretében.</a:t>
            </a:r>
          </a:p>
          <a:p>
            <a:r>
              <a:rPr lang="hu-HU" dirty="0" smtClean="0"/>
              <a:t>Az épület a </a:t>
            </a:r>
            <a:r>
              <a:rPr lang="hu-HU" b="1" dirty="0"/>
              <a:t>szecesszió és a historizmus (eklektika) határvonalán</a:t>
            </a:r>
            <a:r>
              <a:rPr lang="hu-HU" dirty="0" smtClean="0"/>
              <a:t> mozog, homlokzatán és belső tereiben a kései </a:t>
            </a:r>
            <a:r>
              <a:rPr lang="hu-HU" dirty="0" err="1" smtClean="0"/>
              <a:t>historizáló</a:t>
            </a:r>
            <a:r>
              <a:rPr lang="hu-HU" dirty="0" smtClean="0"/>
              <a:t> jegyek keverednek a szecessziós formavilággal. A negyedre jellemző sűrű beépítésű, többemeletes városi bérház- és iskolaépítési hullám egyik jellegzetes mintapéldája.</a:t>
            </a:r>
            <a:r>
              <a:rPr lang="hu-HU" dirty="0"/>
              <a:t> A homlokzat legértékesebb művészi elemei az emeleteken láthatóak. Az első emeleten egy </a:t>
            </a:r>
            <a:r>
              <a:rPr lang="hu-HU" b="1" dirty="0"/>
              <a:t>háromalakos dombormű (relief)</a:t>
            </a:r>
            <a:r>
              <a:rPr lang="hu-HU" dirty="0"/>
              <a:t>, míg a második emelet magasságában finom, elegáns </a:t>
            </a:r>
            <a:r>
              <a:rPr lang="hu-HU" b="1" dirty="0"/>
              <a:t>stukkódíszek</a:t>
            </a:r>
            <a:r>
              <a:rPr lang="hu-HU" dirty="0"/>
              <a:t> és egyedi architektúrájú ablakkeretezések díszítik a falat.</a:t>
            </a:r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090515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9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2767" y="823230"/>
            <a:ext cx="6896879" cy="51726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332656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Budapest, Bajza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utca 42.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a híres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Léderer-palota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Bálint Zoltán 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Jámbor </a:t>
            </a:r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Lajos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építészek 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0686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0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8525" y="857249"/>
            <a:ext cx="6858002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45487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2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5656" y="81225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898277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4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47664" y="830143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08495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444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4642" y="850901"/>
            <a:ext cx="6920880" cy="5190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41354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44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5656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74155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44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4642" y="865110"/>
            <a:ext cx="6920880" cy="5190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89767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3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8485" y="857251"/>
            <a:ext cx="6858002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9841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1092</Words>
  <Application>Microsoft Office PowerPoint</Application>
  <PresentationFormat>Diavetítés a képernyőre (4:3 oldalarány)</PresentationFormat>
  <Paragraphs>63</Paragraphs>
  <Slides>86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86</vt:i4>
      </vt:variant>
    </vt:vector>
  </HeadingPairs>
  <TitlesOfParts>
    <vt:vector size="87" baseType="lpstr">
      <vt:lpstr>Office-téma</vt:lpstr>
      <vt:lpstr>Szecessziós séta Budapesten 2026.09.25.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Fényképalbum</dc:title>
  <dc:creator>Judit</dc:creator>
  <cp:lastModifiedBy>Judit</cp:lastModifiedBy>
  <cp:revision>25</cp:revision>
  <dcterms:created xsi:type="dcterms:W3CDTF">2026-09-27T06:00:22Z</dcterms:created>
  <dcterms:modified xsi:type="dcterms:W3CDTF">2026-09-27T13:59:26Z</dcterms:modified>
</cp:coreProperties>
</file>