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6" r:id="rId2"/>
    <p:sldId id="260" r:id="rId3"/>
    <p:sldId id="375" r:id="rId4"/>
    <p:sldId id="366" r:id="rId5"/>
    <p:sldId id="261" r:id="rId6"/>
    <p:sldId id="376" r:id="rId7"/>
    <p:sldId id="263" r:id="rId8"/>
    <p:sldId id="334" r:id="rId9"/>
    <p:sldId id="332" r:id="rId10"/>
    <p:sldId id="401" r:id="rId11"/>
    <p:sldId id="407" r:id="rId12"/>
    <p:sldId id="265" r:id="rId13"/>
    <p:sldId id="372" r:id="rId14"/>
    <p:sldId id="390" r:id="rId15"/>
    <p:sldId id="378" r:id="rId16"/>
    <p:sldId id="392" r:id="rId17"/>
    <p:sldId id="386" r:id="rId18"/>
    <p:sldId id="388" r:id="rId19"/>
    <p:sldId id="389" r:id="rId20"/>
    <p:sldId id="267" r:id="rId21"/>
    <p:sldId id="268" r:id="rId22"/>
    <p:sldId id="270" r:id="rId23"/>
    <p:sldId id="381" r:id="rId24"/>
    <p:sldId id="382" r:id="rId25"/>
    <p:sldId id="387" r:id="rId26"/>
    <p:sldId id="391" r:id="rId27"/>
    <p:sldId id="342" r:id="rId28"/>
    <p:sldId id="335" r:id="rId29"/>
    <p:sldId id="339" r:id="rId30"/>
    <p:sldId id="405" r:id="rId31"/>
    <p:sldId id="275" r:id="rId32"/>
    <p:sldId id="288" r:id="rId33"/>
    <p:sldId id="289" r:id="rId34"/>
    <p:sldId id="294" r:id="rId35"/>
    <p:sldId id="291" r:id="rId36"/>
    <p:sldId id="300" r:id="rId37"/>
    <p:sldId id="307" r:id="rId38"/>
    <p:sldId id="296" r:id="rId39"/>
    <p:sldId id="297" r:id="rId40"/>
    <p:sldId id="406" r:id="rId41"/>
    <p:sldId id="395" r:id="rId42"/>
    <p:sldId id="377" r:id="rId43"/>
    <p:sldId id="397" r:id="rId44"/>
    <p:sldId id="384" r:id="rId45"/>
    <p:sldId id="383" r:id="rId46"/>
    <p:sldId id="399" r:id="rId47"/>
    <p:sldId id="379" r:id="rId48"/>
    <p:sldId id="321" r:id="rId49"/>
    <p:sldId id="323" r:id="rId50"/>
    <p:sldId id="322" r:id="rId51"/>
    <p:sldId id="324" r:id="rId52"/>
    <p:sldId id="325" r:id="rId53"/>
    <p:sldId id="327" r:id="rId54"/>
    <p:sldId id="373" r:id="rId55"/>
    <p:sldId id="328" r:id="rId56"/>
    <p:sldId id="329" r:id="rId57"/>
    <p:sldId id="330" r:id="rId58"/>
    <p:sldId id="409" r:id="rId59"/>
    <p:sldId id="385" r:id="rId60"/>
    <p:sldId id="408" r:id="rId61"/>
    <p:sldId id="404" r:id="rId62"/>
    <p:sldId id="403" r:id="rId63"/>
    <p:sldId id="402" r:id="rId64"/>
    <p:sldId id="308" r:id="rId65"/>
    <p:sldId id="314" r:id="rId66"/>
    <p:sldId id="349" r:id="rId67"/>
    <p:sldId id="361" r:id="rId68"/>
    <p:sldId id="363" r:id="rId69"/>
    <p:sldId id="369" r:id="rId70"/>
    <p:sldId id="333" r:id="rId71"/>
    <p:sldId id="380" r:id="rId72"/>
    <p:sldId id="362" r:id="rId73"/>
    <p:sldId id="393" r:id="rId74"/>
    <p:sldId id="396" r:id="rId7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-1708" y="-64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9ABF4-2344-4BBD-9420-3A4404257565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4B1E0-0E8F-4859-B331-37E3EA585AA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338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4B1E0-0E8F-4859-B331-37E3EA585AA1}" type="slidenum">
              <a:rPr lang="hu-HU" smtClean="0"/>
              <a:pPr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730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4B1E0-0E8F-4859-B331-37E3EA585AA1}" type="slidenum">
              <a:rPr lang="hu-HU" smtClean="0"/>
              <a:pPr/>
              <a:t>69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58FEF-8F9B-41BE-9605-D2B07344AA10}" type="datetimeFigureOut">
              <a:rPr lang="hu-HU" smtClean="0"/>
              <a:pPr/>
              <a:t>2026. 09. 19.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9DBCB-98CD-423B-971F-7B010FF7923C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togon.hu/design/ha-nekem-egy-rozsaszin-zsolnaym-lehetne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R%C3%B3zsasz%C3%ADn_Zsolnay" TargetMode="Externa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772400" cy="3240360"/>
          </a:xfrm>
        </p:spPr>
        <p:txBody>
          <a:bodyPr>
            <a:normAutofit fontScale="90000"/>
          </a:bodyPr>
          <a:lstStyle/>
          <a:p>
            <a:r>
              <a:rPr lang="hu-HU" dirty="0">
                <a:latin typeface="Arial Black" pitchFamily="34" charset="0"/>
              </a:rPr>
              <a:t>ZSOLNAY VILMOS keramikus</a:t>
            </a:r>
            <a:br>
              <a:rPr lang="hu-HU" dirty="0">
                <a:latin typeface="Arial Black" pitchFamily="34" charset="0"/>
              </a:rPr>
            </a:br>
            <a:r>
              <a:rPr lang="hu-HU" sz="2800" dirty="0">
                <a:latin typeface="Arial Black" pitchFamily="34" charset="0"/>
              </a:rPr>
              <a:t>1828 – 1900.</a:t>
            </a:r>
            <a:br>
              <a:rPr lang="hu-HU" sz="2800" dirty="0">
                <a:latin typeface="Arial Black" pitchFamily="34" charset="0"/>
              </a:rPr>
            </a:br>
            <a:r>
              <a:rPr lang="hu-HU" dirty="0">
                <a:latin typeface="Arial Black" pitchFamily="34" charset="0"/>
              </a:rPr>
              <a:t/>
            </a:r>
            <a:br>
              <a:rPr lang="hu-HU" dirty="0">
                <a:latin typeface="Arial Black" pitchFamily="34" charset="0"/>
              </a:rPr>
            </a:br>
            <a:r>
              <a:rPr lang="hu-HU" sz="2800" dirty="0">
                <a:latin typeface="Arial Black" pitchFamily="34" charset="0"/>
              </a:rPr>
              <a:t>A magyar iparművészet egyik legjelentősebb személyisége</a:t>
            </a:r>
            <a:br>
              <a:rPr lang="hu-HU" sz="2800" dirty="0">
                <a:latin typeface="Arial Black" pitchFamily="34" charset="0"/>
              </a:rPr>
            </a:br>
            <a:endParaRPr lang="hu-H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51520" y="1052736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A Zsolnay-gyár története 1851-re nyúlik vissza. Ebben az évben vette meg idősebb Zsolnay Miklós az első telket, rajta a téglaégetővel és agyagbányával, miután Ignác fia egy évet töltött </a:t>
            </a:r>
            <a:r>
              <a:rPr lang="hu-HU" sz="2400" dirty="0" err="1"/>
              <a:t>Lukafán</a:t>
            </a:r>
            <a:r>
              <a:rPr lang="hu-HU" sz="2400" dirty="0"/>
              <a:t>, hogy elsajátítsa az agyagáruk gyártását. Zsolnay Miklós</a:t>
            </a:r>
          </a:p>
          <a:p>
            <a:r>
              <a:rPr lang="hu-HU" sz="2400" dirty="0"/>
              <a:t> 1852-ben alapította meg a tönkrement </a:t>
            </a:r>
            <a:r>
              <a:rPr lang="hu-HU" sz="2400" dirty="0" err="1"/>
              <a:t>lukafai</a:t>
            </a:r>
            <a:r>
              <a:rPr lang="hu-HU" sz="2400" dirty="0"/>
              <a:t> keménycserép manufaktúra berendezéseiből a gyár elődjét, a Zsolnay Keménycserép Manufaktúrát, amit 1854-ben idősebb fia, Ignác nevére íratott.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xmlns="" id="{220F2F39-BA5D-4CEC-BF20-194AA9E0C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02" y="404664"/>
            <a:ext cx="6162396" cy="6178698"/>
          </a:xfrm>
        </p:spPr>
      </p:pic>
    </p:spTree>
    <p:extLst>
      <p:ext uri="{BB962C8B-B14F-4D97-AF65-F5344CB8AC3E}">
        <p14:creationId xmlns:p14="http://schemas.microsoft.com/office/powerpoint/2010/main" val="209817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s://trespasser-on-earth.org/wp-content/uploads/2023/01/97_zsolnay-5-5.jpg?w=70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51620" y="1004263"/>
            <a:ext cx="6840760" cy="5853737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3326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Zsolnay Vilmos családjával a manufaktúra parkjában, 1898-ban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e/Zsolnay_Vilmos_%E2%80%93_Zelesny_K%C3%A1roly%2C_1900_%28FLT_5890%29.jpg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683568" y="2702057"/>
            <a:ext cx="3036014" cy="4155943"/>
          </a:xfrm>
          <a:prstGeom prst="rect">
            <a:avLst/>
          </a:prstGeom>
          <a:noFill/>
        </p:spPr>
      </p:pic>
      <p:sp>
        <p:nvSpPr>
          <p:cNvPr id="4" name="Téglalap 3"/>
          <p:cNvSpPr/>
          <p:nvPr/>
        </p:nvSpPr>
        <p:spPr>
          <a:xfrm>
            <a:off x="251520" y="476672"/>
            <a:ext cx="432048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Vilmos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(1828 – 1900)</a:t>
            </a:r>
            <a:endParaRPr lang="hu-HU" sz="2400" b="1" dirty="0"/>
          </a:p>
          <a:p>
            <a:pPr algn="ctr">
              <a:lnSpc>
                <a:spcPts val="2400"/>
              </a:lnSpc>
            </a:pPr>
            <a:r>
              <a:rPr lang="hu-HU" sz="2400" dirty="0"/>
              <a:t>mentette meg az üzemet, amikor 1865-ben átvette a vezetést Ignác bátyjától.</a:t>
            </a:r>
          </a:p>
          <a:p>
            <a:pPr algn="ctr"/>
            <a:endParaRPr lang="hu-HU" sz="2400" b="1" dirty="0"/>
          </a:p>
        </p:txBody>
      </p:sp>
      <p:pic>
        <p:nvPicPr>
          <p:cNvPr id="7" name="Picture 2" descr="https://upload.wikimedia.org/wikipedia/commons/thumb/c/c8/Zsolnay_fountain_coa2.JPG/797px-Zsolnay_fountain_coa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36096" y="2657421"/>
            <a:ext cx="3269395" cy="4200579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4572000" y="548680"/>
            <a:ext cx="4572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A gyár védjegye </a:t>
            </a:r>
            <a:r>
              <a:rPr lang="hu-HU" sz="2400" b="1" dirty="0"/>
              <a:t>a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</a:t>
            </a:r>
            <a:r>
              <a:rPr lang="hu-HU" sz="2400" b="1" dirty="0"/>
              <a:t>Zsolnay-kút oldalán</a:t>
            </a:r>
          </a:p>
          <a:p>
            <a:pPr algn="ctr">
              <a:lnSpc>
                <a:spcPts val="2400"/>
              </a:lnSpc>
            </a:pPr>
            <a:r>
              <a:rPr lang="hu-HU" sz="2400" u="sng" dirty="0"/>
              <a:t>Tervező</a:t>
            </a:r>
            <a:r>
              <a:rPr lang="hu-HU" sz="2400" dirty="0"/>
              <a:t>:  </a:t>
            </a:r>
            <a:r>
              <a:rPr lang="hu-HU" sz="2400" b="1" u="sng" dirty="0"/>
              <a:t>Zsolnay Júlia</a:t>
            </a:r>
            <a:endParaRPr lang="hu-HU" sz="2400" b="1" dirty="0"/>
          </a:p>
          <a:p>
            <a:pPr algn="ctr">
              <a:lnSpc>
                <a:spcPts val="2400"/>
              </a:lnSpc>
            </a:pPr>
            <a:r>
              <a:rPr lang="hu-HU" sz="2400" b="1" dirty="0"/>
              <a:t> </a:t>
            </a:r>
            <a:r>
              <a:rPr lang="hu-HU" sz="2400" dirty="0"/>
              <a:t> </a:t>
            </a:r>
          </a:p>
          <a:p>
            <a:endParaRPr lang="hu-H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520201E-D857-4D03-B694-1C2390A9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3034680" cy="3298378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1880-ban kezdte meg működését a női festészeti osztály 18 festőnővel.</a:t>
            </a:r>
            <a:br>
              <a:rPr lang="hu-HU" sz="2400" b="1" dirty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Az alsó képen a  Zsolnay gyár első festői.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69CB21E-B163-48E3-8F5C-8EF531331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                    </a:t>
            </a:r>
          </a:p>
          <a:p>
            <a:pPr marL="0" indent="0">
              <a:buNone/>
            </a:pPr>
            <a:r>
              <a:rPr lang="hu-HU" dirty="0"/>
              <a:t>          </a:t>
            </a:r>
          </a:p>
        </p:txBody>
      </p:sp>
      <p:pic>
        <p:nvPicPr>
          <p:cNvPr id="4" name="Tartalom helye 2">
            <a:extLst>
              <a:ext uri="{FF2B5EF4-FFF2-40B4-BE49-F238E27FC236}">
                <a16:creationId xmlns:a16="http://schemas.microsoft.com/office/drawing/2014/main" xmlns="" id="{6F6A973D-771D-40AD-9754-067D243550AD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4716016" cy="630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30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620688"/>
            <a:ext cx="3923928" cy="31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Kalocsai mintás </a:t>
            </a:r>
          </a:p>
          <a:p>
            <a:pPr algn="ctr">
              <a:lnSpc>
                <a:spcPts val="2400"/>
              </a:lnSpc>
            </a:pPr>
            <a:r>
              <a:rPr lang="hu-HU" sz="2400" b="1" u="sng" dirty="0"/>
              <a:t>Zsolnay</a:t>
            </a:r>
          </a:p>
          <a:p>
            <a:pPr algn="ctr">
              <a:lnSpc>
                <a:spcPts val="2400"/>
              </a:lnSpc>
            </a:pPr>
            <a:r>
              <a:rPr lang="hu-HU" sz="2400" b="1" u="sng" dirty="0"/>
              <a:t> váza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(népi) </a:t>
            </a:r>
          </a:p>
          <a:p>
            <a:pPr algn="ctr">
              <a:lnSpc>
                <a:spcPts val="2400"/>
              </a:lnSpc>
            </a:pPr>
            <a:endParaRPr lang="hu-HU" sz="2400" dirty="0"/>
          </a:p>
          <a:p>
            <a:pPr algn="ctr">
              <a:lnSpc>
                <a:spcPts val="2400"/>
              </a:lnSpc>
            </a:pPr>
            <a:r>
              <a:rPr lang="hu-HU" sz="2400" dirty="0"/>
              <a:t>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Zsolnay Teréz gyűjtötte a népművészeti tárgyakat, tervezett is sok népi motívumos dísztárgyat.  </a:t>
            </a:r>
          </a:p>
        </p:txBody>
      </p:sp>
      <p:pic>
        <p:nvPicPr>
          <p:cNvPr id="157698" name="Picture 2" descr="Zsolnay HATALMAS Méretű Kalocsai Mintás Váza - HIBÁTLAN"/>
          <p:cNvPicPr>
            <a:picLocks noChangeAspect="1" noChangeArrowheads="1"/>
          </p:cNvPicPr>
          <p:nvPr/>
        </p:nvPicPr>
        <p:blipFill>
          <a:blip r:embed="rId2" cstate="email">
            <a:lum contrast="40000"/>
          </a:blip>
          <a:srcRect/>
          <a:stretch>
            <a:fillRect/>
          </a:stretch>
        </p:blipFill>
        <p:spPr bwMode="auto">
          <a:xfrm>
            <a:off x="4000500" y="188640"/>
            <a:ext cx="5143500" cy="6858000"/>
          </a:xfrm>
          <a:prstGeom prst="rect">
            <a:avLst/>
          </a:prstGeom>
          <a:noFill/>
        </p:spPr>
      </p:pic>
      <p:pic>
        <p:nvPicPr>
          <p:cNvPr id="4" name="Picture 2" descr="Zsolnay HATALMAS Méretű Kalocsai Mintás Váza - HIBÁTLAN"/>
          <p:cNvPicPr>
            <a:picLocks noChangeAspect="1" noChangeArrowheads="1"/>
          </p:cNvPicPr>
          <p:nvPr/>
        </p:nvPicPr>
        <p:blipFill>
          <a:blip r:embed="rId3" cstate="email">
            <a:lum contrast="40000"/>
          </a:blip>
          <a:srcRect/>
          <a:stretch>
            <a:fillRect/>
          </a:stretch>
        </p:blipFill>
        <p:spPr bwMode="auto">
          <a:xfrm>
            <a:off x="-13113" y="4725144"/>
            <a:ext cx="3950153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1196752"/>
            <a:ext cx="3096343" cy="348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szalonnázó paraszt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34 x 23 cm</a:t>
            </a:r>
          </a:p>
          <a:p>
            <a:pPr algn="ctr">
              <a:lnSpc>
                <a:spcPts val="2400"/>
              </a:lnSpc>
            </a:pPr>
            <a:endParaRPr lang="hu-HU" sz="2400" dirty="0"/>
          </a:p>
          <a:p>
            <a:pPr>
              <a:lnSpc>
                <a:spcPts val="2400"/>
              </a:lnSpc>
            </a:pPr>
            <a:r>
              <a:rPr lang="hu-HU" sz="2400" dirty="0"/>
              <a:t>Alakja valós személy volt, családjával ott lakott és 36 évig dolgozott a gyárban. </a:t>
            </a:r>
          </a:p>
          <a:p>
            <a:pPr algn="ctr">
              <a:lnSpc>
                <a:spcPts val="2400"/>
              </a:lnSpc>
            </a:pPr>
            <a:endParaRPr lang="hu-HU" sz="2400" dirty="0"/>
          </a:p>
          <a:p>
            <a:pPr>
              <a:lnSpc>
                <a:spcPts val="2400"/>
              </a:lnSpc>
            </a:pPr>
            <a:r>
              <a:rPr lang="hu-HU" sz="2400" dirty="0"/>
              <a:t> </a:t>
            </a:r>
            <a:endParaRPr lang="hu-HU" sz="2400" b="1" dirty="0"/>
          </a:p>
        </p:txBody>
      </p:sp>
      <p:pic>
        <p:nvPicPr>
          <p:cNvPr id="1026" name="Picture 2" descr="https://images3-hu-secure.gs-static.com/products/4096x4096/2020/08/10/1f469a7e6d8716b05a96c41c3935142a-zsolnay-nagyon-ritka-szalonnazo-paraszt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3635896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15_0794_teritett_asztal_clarity_ez.jpe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152815" y="1340768"/>
            <a:ext cx="8838370" cy="4896544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6211669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https://www.octogon.hu/design/ha-nekem-egy-rozsaszin-zsolnaym-lehetne/</a:t>
            </a:r>
            <a:endParaRPr lang="hu-HU" dirty="0"/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0" y="0"/>
            <a:ext cx="9144000" cy="132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dirty="0"/>
              <a:t>A Zsolnay-gyár hírnevét megalapozó, az 1850-es évektől 1900-ig kezdetben kézzel, később gyári körülmények között gyártott</a:t>
            </a:r>
            <a:r>
              <a:rPr lang="hu-HU" sz="2400" b="1" u="sng" dirty="0"/>
              <a:t> rózsaszín mázas használati tárgyak </a:t>
            </a:r>
            <a:r>
              <a:rPr lang="hu-HU" sz="2400" dirty="0"/>
              <a:t>jelentették a hírnév alapját, egyben az európai formatervezés történetének egyik első állomását.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4957A82-09A3-4DDE-9077-D81AA9E5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sz="2400" b="1" dirty="0"/>
              <a:t>Éjjeli edény</a:t>
            </a:r>
          </a:p>
        </p:txBody>
      </p:sp>
      <p:pic>
        <p:nvPicPr>
          <p:cNvPr id="5" name="Tartalom helye 5">
            <a:extLst>
              <a:ext uri="{FF2B5EF4-FFF2-40B4-BE49-F238E27FC236}">
                <a16:creationId xmlns:a16="http://schemas.microsoft.com/office/drawing/2014/main" xmlns="" id="{FFBCE767-517D-424D-9EC7-A0266A03328F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7638"/>
            <a:ext cx="3397250" cy="509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Tartalom helye 2">
            <a:extLst>
              <a:ext uri="{FF2B5EF4-FFF2-40B4-BE49-F238E27FC236}">
                <a16:creationId xmlns:a16="http://schemas.microsoft.com/office/drawing/2014/main" xmlns="" id="{3DCF85A1-A5E6-4A50-BB31-572CC828AB5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7638"/>
            <a:ext cx="3397250" cy="509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97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DBC495A-3B79-4899-BB71-D4F88CBD1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0768"/>
            <a:ext cx="8147248" cy="936104"/>
          </a:xfrm>
        </p:spPr>
        <p:txBody>
          <a:bodyPr>
            <a:noAutofit/>
          </a:bodyPr>
          <a:lstStyle/>
          <a:p>
            <a:pPr algn="l"/>
            <a:r>
              <a:rPr lang="hu-HU" sz="2800" dirty="0"/>
              <a:t>Zsolnay Vilmosnak sok kísérletezés eredményeként sikerült egy olyan anyagot előállítani, amely a porcelánnál lágyabb, de a fajansznál/cserép/ keményebb volt.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8653C14-F5E6-4367-9CF8-208E5AC91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2841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/>
              <a:t>A</a:t>
            </a:r>
            <a:r>
              <a:rPr lang="hu-HU" sz="2800" b="1" dirty="0"/>
              <a:t> Porcelánfajansz </a:t>
            </a:r>
            <a:r>
              <a:rPr lang="hu-HU" sz="2800" dirty="0"/>
              <a:t>elnevezést kapta. 1870-71- </a:t>
            </a:r>
            <a:r>
              <a:rPr lang="hu-HU" sz="2800" dirty="0" err="1"/>
              <a:t>ben</a:t>
            </a:r>
            <a:r>
              <a:rPr lang="hu-HU" sz="2800" dirty="0"/>
              <a:t> már dísztárgyakat készített ebből az anyagból.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55066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AutoShape 2" descr="zsolnay orchidea mintás váz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90116" name="AutoShape 4" descr="zsolnay orchidea mintás váz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90118" name="AutoShape 6" descr="zsolnay orchidea mintás váz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90120" name="AutoShape 8" descr="zsolnay orchidea mintás váz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99330" name="Picture 2" descr="Antik Zsolnay ( Júlia ) váza.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5107632" y="0"/>
            <a:ext cx="4036368" cy="7948028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611561" y="620688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u="sng" dirty="0"/>
              <a:t>Antik Zsolnay ( Júlia ) váza  </a:t>
            </a:r>
          </a:p>
          <a:p>
            <a:r>
              <a:rPr lang="hu-HU" sz="2400" b="1" u="sng" dirty="0"/>
              <a:t> </a:t>
            </a:r>
          </a:p>
        </p:txBody>
      </p:sp>
      <p:pic>
        <p:nvPicPr>
          <p:cNvPr id="8" name="Picture 2" descr="Antik Zsolnay ( Júlia ) váza."/>
          <p:cNvPicPr>
            <a:picLocks noChangeAspect="1" noChangeArrowheads="1"/>
          </p:cNvPicPr>
          <p:nvPr/>
        </p:nvPicPr>
        <p:blipFill>
          <a:blip r:embed="rId3" cstate="email">
            <a:lum contrast="30000"/>
          </a:blip>
          <a:srcRect/>
          <a:stretch>
            <a:fillRect/>
          </a:stretch>
        </p:blipFill>
        <p:spPr bwMode="auto">
          <a:xfrm>
            <a:off x="0" y="1787624"/>
            <a:ext cx="4932040" cy="3945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476672"/>
            <a:ext cx="3888432" cy="1943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Zsolnay Perzsa mintás váza  </a:t>
            </a:r>
          </a:p>
          <a:p>
            <a:pPr algn="ctr">
              <a:lnSpc>
                <a:spcPts val="2400"/>
              </a:lnSpc>
            </a:pPr>
            <a:r>
              <a:rPr lang="hu-HU" sz="2400" b="1" dirty="0"/>
              <a:t> Méret: 50 cm </a:t>
            </a:r>
          </a:p>
          <a:p>
            <a:pPr algn="ctr">
              <a:lnSpc>
                <a:spcPts val="2400"/>
              </a:lnSpc>
            </a:pPr>
            <a:endParaRPr lang="hu-HU" sz="2400" b="1" dirty="0"/>
          </a:p>
          <a:p>
            <a:pPr>
              <a:lnSpc>
                <a:spcPts val="2400"/>
              </a:lnSpc>
            </a:pPr>
            <a:r>
              <a:rPr lang="hu-HU" sz="2400" dirty="0"/>
              <a:t>Júlia a keleti díszítőművészet jegyeit tanulmányozta és gyakran alkalmazta terveiben.</a:t>
            </a:r>
          </a:p>
        </p:txBody>
      </p:sp>
      <p:pic>
        <p:nvPicPr>
          <p:cNvPr id="158722" name="Picture 2" descr="Zsolnay PERZSA mintás EGYEDI ÓRIÁS váza ! Méretei 50 cm hibátlan állapot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0"/>
            <a:ext cx="4431783" cy="6858000"/>
          </a:xfrm>
          <a:prstGeom prst="rect">
            <a:avLst/>
          </a:prstGeom>
          <a:noFill/>
        </p:spPr>
      </p:pic>
      <p:pic>
        <p:nvPicPr>
          <p:cNvPr id="4" name="Picture 2" descr="https://images3-hu-secure.gs-static.com/products/4096x4096/2025/02/23/1308e43b6c0fcfdd0a7b2451e103bc89-zsolnay-perzsa-mintas-egyedi-orias-vaza-meretei-50-cm-hibatlan-allapotu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492896"/>
            <a:ext cx="4248472" cy="4149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8815AA61-B90A-4BCB-AEC3-212DB0EB4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2674640" cy="2506290"/>
          </a:xfrm>
        </p:spPr>
        <p:txBody>
          <a:bodyPr>
            <a:normAutofit fontScale="90000"/>
          </a:bodyPr>
          <a:lstStyle/>
          <a:p>
            <a:pPr algn="l"/>
            <a:r>
              <a:rPr lang="hu-HU" sz="2400" dirty="0"/>
              <a:t> </a:t>
            </a:r>
            <a:r>
              <a:rPr lang="hu-HU" sz="2400" b="1" dirty="0" err="1"/>
              <a:t>Sikorski</a:t>
            </a:r>
            <a:r>
              <a:rPr lang="hu-HU" sz="2400" b="1" dirty="0"/>
              <a:t> Tádé:</a:t>
            </a:r>
            <a:br>
              <a:rPr lang="hu-HU" sz="2400" b="1" dirty="0"/>
            </a:br>
            <a:r>
              <a:rPr lang="hu-HU" sz="2400" b="1" dirty="0"/>
              <a:t>Óriás Alhambra</a:t>
            </a:r>
            <a:r>
              <a:rPr lang="hu-HU" sz="2400" dirty="0"/>
              <a:t> váza 1884.</a:t>
            </a:r>
            <a:br>
              <a:rPr lang="hu-HU" sz="2400" dirty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Építész, formatervező, Júlia férje. 1883-tól a gyár művészeti vezetője.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31AE00AF-D099-4011-AF79-9B7C82103DE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274638"/>
            <a:ext cx="4824412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451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8B6AEDE-B09C-4151-BE87-3391D052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2434282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 err="1"/>
              <a:t>Sikorszki</a:t>
            </a:r>
            <a:r>
              <a:rPr lang="hu-HU" sz="2400" b="1" dirty="0"/>
              <a:t> Tádé </a:t>
            </a:r>
            <a:r>
              <a:rPr lang="hu-HU" sz="2400" dirty="0"/>
              <a:t>/feltehetően/:</a:t>
            </a:r>
            <a:r>
              <a:rPr lang="hu-HU" sz="2400" b="1" dirty="0"/>
              <a:t>  </a:t>
            </a:r>
            <a:br>
              <a:rPr lang="hu-HU" sz="2400" b="1" dirty="0"/>
            </a:br>
            <a:r>
              <a:rPr lang="hu-HU" sz="2400" b="1" dirty="0"/>
              <a:t>Román stílusú nagy váza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93D6705D-40E0-414B-8B7B-E9A2E7096192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460" y="274639"/>
            <a:ext cx="3968479" cy="57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523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7363A11-8478-484B-83D9-357D4833B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5931"/>
            <a:ext cx="3970785" cy="2362274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Korsó erdélyi magyar díszítéssel</a:t>
            </a:r>
            <a:r>
              <a:rPr lang="hu-HU" sz="2400" dirty="0"/>
              <a:t> 1875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6EEF2660-6C91-4A42-A4EF-70FC2FC1ED8D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205288" cy="560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27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645D2B33-1E01-47AA-B041-0CACF67CE5E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2606"/>
            <a:ext cx="4348163" cy="579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xmlns="" id="{71A24109-B8D1-4E27-A346-11DA4A622C83}"/>
              </a:ext>
            </a:extLst>
          </p:cNvPr>
          <p:cNvSpPr txBox="1"/>
          <p:nvPr/>
        </p:nvSpPr>
        <p:spPr>
          <a:xfrm>
            <a:off x="655886" y="1556792"/>
            <a:ext cx="18685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Kandalló, előtte nagy virágtartó edény </a:t>
            </a:r>
          </a:p>
        </p:txBody>
      </p:sp>
    </p:spTree>
    <p:extLst>
      <p:ext uri="{BB962C8B-B14F-4D97-AF65-F5344CB8AC3E}">
        <p14:creationId xmlns:p14="http://schemas.microsoft.com/office/powerpoint/2010/main" val="2893252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5C08968-E75C-40CB-8595-ECFA00171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38"/>
            <a:ext cx="3394720" cy="5876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Klein Ármin:</a:t>
            </a:r>
          </a:p>
          <a:p>
            <a:pPr marL="0" indent="0">
              <a:buNone/>
            </a:pPr>
            <a:r>
              <a:rPr lang="hu-HU" sz="2400" b="1" dirty="0"/>
              <a:t>Óriás csutora </a:t>
            </a:r>
            <a:r>
              <a:rPr lang="hu-HU" sz="2400" dirty="0"/>
              <a:t>1883. szüreti és esküvői jelenettel.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9344638A-1261-4DA1-BE71-EB8917069B91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49237"/>
            <a:ext cx="4752975" cy="63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053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80FFDA57-3759-4A5A-8B1D-6470E0975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2362274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Historizáló falitálak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B207B691-D38D-42E6-95A8-5D72F432160C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4664"/>
            <a:ext cx="4392612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762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1052736"/>
            <a:ext cx="2555776" cy="132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Juhászt ábrázoló Zsolnay  falikép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Magasság: 41 cm Átmérő:      40 cm </a:t>
            </a:r>
          </a:p>
        </p:txBody>
      </p:sp>
      <p:pic>
        <p:nvPicPr>
          <p:cNvPr id="3" name="Picture 2" descr="https://axioart.com/images/live_images/original/6937/59.jpg?l=hu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73108" y="0"/>
            <a:ext cx="63548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332656"/>
            <a:ext cx="9144000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400"/>
              </a:lnSpc>
            </a:pPr>
            <a:r>
              <a:rPr lang="hu-HU" sz="2400" b="1" u="sng" dirty="0"/>
              <a:t>Zsolnay falikép, zenélő, táncoló faunok nőalakkal</a:t>
            </a:r>
            <a:r>
              <a:rPr lang="hu-HU" sz="2400" i="1" dirty="0"/>
              <a:t>, </a:t>
            </a:r>
            <a:r>
              <a:rPr lang="hu-HU" sz="2400" dirty="0"/>
              <a:t> 21 x,28 cm</a:t>
            </a:r>
          </a:p>
          <a:p>
            <a:pPr algn="ctr" fontAlgn="base">
              <a:lnSpc>
                <a:spcPts val="2400"/>
              </a:lnSpc>
            </a:pPr>
            <a:r>
              <a:rPr lang="hu-HU" sz="2400" dirty="0"/>
              <a:t>Jelzés: masszába nyomott Zsolnay Pécs jelzés</a:t>
            </a:r>
          </a:p>
        </p:txBody>
      </p:sp>
      <p:pic>
        <p:nvPicPr>
          <p:cNvPr id="189442" name="Picture 2" descr="C:\Users\User\Downloads\vjg_painting_104_8213_origin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9452" y="1019798"/>
            <a:ext cx="7765096" cy="58382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Zsolnay családi pecsétes romantikus jelenetes gömb váz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59832" y="146083"/>
            <a:ext cx="5832648" cy="6565833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980728"/>
            <a:ext cx="3059832" cy="1635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családi pecsétes,  romantikus jelenetes gömb váza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1800-1899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20 x 17 cm</a:t>
            </a:r>
            <a:endParaRPr lang="hu-HU" sz="24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F030D7C-DA7C-46EF-B599-E7ED5F508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Aranyozott</a:t>
            </a:r>
            <a:r>
              <a:rPr lang="hu-HU" sz="2400" dirty="0"/>
              <a:t> </a:t>
            </a:r>
            <a:r>
              <a:rPr lang="hu-HU" sz="2400" b="1" dirty="0"/>
              <a:t>óriásváza</a:t>
            </a:r>
          </a:p>
          <a:p>
            <a:pPr marL="0" indent="0">
              <a:buNone/>
            </a:pPr>
            <a:r>
              <a:rPr lang="hu-HU" sz="2400" dirty="0"/>
              <a:t>1892-93.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2C61D930-D247-41F2-B5B9-10EDBF59297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656"/>
            <a:ext cx="4435475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8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A53B6FB-7B1C-4CBA-9C94-A4F7C341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4" y="1514474"/>
            <a:ext cx="3847484" cy="1410470"/>
          </a:xfrm>
        </p:spPr>
        <p:txBody>
          <a:bodyPr>
            <a:normAutofit fontScale="90000"/>
          </a:bodyPr>
          <a:lstStyle/>
          <a:p>
            <a:pPr algn="l"/>
            <a:r>
              <a:rPr lang="hu-HU" sz="2400" b="1" dirty="0"/>
              <a:t>Óriás Júlia </a:t>
            </a:r>
            <a:r>
              <a:rPr lang="hu-HU" sz="2800" b="1" dirty="0"/>
              <a:t>padló</a:t>
            </a:r>
            <a:r>
              <a:rPr lang="hu-HU" sz="2400" b="1" dirty="0"/>
              <a:t>vázák 19.sz.vége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Formájuk </a:t>
            </a:r>
            <a:r>
              <a:rPr lang="hu-HU" sz="2400" dirty="0" err="1"/>
              <a:t>megegyezik,csak</a:t>
            </a:r>
            <a:r>
              <a:rPr lang="hu-HU" sz="2400" dirty="0"/>
              <a:t> a dekoráció eltérő. Történetük.</a:t>
            </a:r>
            <a:br>
              <a:rPr lang="hu-HU" sz="2400" dirty="0"/>
            </a:br>
            <a:endParaRPr lang="hu-HU" sz="2400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D898397E-9E98-4B71-860F-1EF3C71AA95F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4638"/>
            <a:ext cx="4454525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458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5F4A3E6-8614-4DF9-B7A5-D3503FFA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569791" cy="1426170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Falicsempék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A26690B4-FB3D-4AF1-9DF0-A74A4F1BD33C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4"/>
            <a:ext cx="4433887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750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ADA2B7C6-C701-4A61-BF5F-27CE1C959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2722314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Falitányérok.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AF9A9911-34C0-4E51-8E75-D619A46BC522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988"/>
            <a:ext cx="4795068" cy="638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163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intage ZSOLNAY 12 hüvelykes fali tányér Művész aláírása Dombornyomott virágmintás Arany díszítésű kézzel festett porcelán Magyar porcelán kézzel festett kép 1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2634630" y="174314"/>
            <a:ext cx="6509370" cy="6509371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0" y="2348880"/>
            <a:ext cx="2627784" cy="132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Virágmintás arany díszítéses kézzel festett Zsolnay porcelán falitányér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0" y="188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Pompadour II.  Zsolnay étkészlet </a:t>
            </a:r>
            <a:r>
              <a:rPr lang="hu-HU" sz="2400" dirty="0"/>
              <a:t>barokk forma, fehér alapon kobalt színnel, arany díszítéssel kézi aranyozással</a:t>
            </a:r>
          </a:p>
        </p:txBody>
      </p:sp>
      <p:pic>
        <p:nvPicPr>
          <p:cNvPr id="32770" name="Picture 2" descr="Zsolnay Pompadour II. 6 személyes 24 db-os étkészle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47775" y="908720"/>
            <a:ext cx="66484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User\Downloads\ff7ee6e6c4aa67a15a6172bacdabffce-zsolnay-pillango-mintas-6-szemelyes-etkeszlet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1204618" y="908720"/>
            <a:ext cx="6734764" cy="5659438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3326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u="sng" dirty="0"/>
              <a:t>Pillangó mintás Zsolnay étkészlet</a:t>
            </a:r>
            <a:endParaRPr lang="hu-HU" sz="2400" u="sng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C05FEE8-7558-4EDC-AB14-A32030694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sz="2800" b="1" dirty="0"/>
              <a:t>A </a:t>
            </a:r>
            <a:r>
              <a:rPr lang="hu-HU" sz="2800" b="1" dirty="0" err="1"/>
              <a:t>pirogránit</a:t>
            </a:r>
            <a:r>
              <a:rPr lang="hu-HU" sz="2800" b="1" dirty="0"/>
              <a:t>: </a:t>
            </a:r>
            <a:r>
              <a:rPr lang="hu-HU" sz="2800" dirty="0"/>
              <a:t>hőálló és terhelhető anyag. Mesterségesen előállított, a gránithoz hasonló kő.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5BF798C-FFAC-4A5D-B39D-12E463C98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800" dirty="0"/>
              <a:t>Zsolnay Vilmos a kor legjelentősebb képzőművészeivel dolgozott együtt, a hazai historizmus majd minden nagyobb építkezésében részt vett a 70-es évektől egészen a Millenniumig. Időtálló, luxus és nemes anyagot, a </a:t>
            </a:r>
            <a:r>
              <a:rPr lang="hu-HU" sz="2800" dirty="0" err="1"/>
              <a:t>pirogránit</a:t>
            </a:r>
            <a:r>
              <a:rPr lang="hu-HU" sz="2800" dirty="0"/>
              <a:t> kerámiát szállították az építkezések épületdíszítéséhez, tetőfedéshez.</a:t>
            </a:r>
          </a:p>
          <a:p>
            <a:pPr marL="0" indent="0">
              <a:buNone/>
            </a:pPr>
            <a:r>
              <a:rPr lang="hu-HU" sz="2800" dirty="0"/>
              <a:t>A gyár termékei meghatározó szerepet kaptak a szecesszió magyar, és európai nagyvárosok épületein is.</a:t>
            </a:r>
          </a:p>
          <a:p>
            <a:pPr marL="0" indent="0">
              <a:buNone/>
            </a:pPr>
            <a:r>
              <a:rPr lang="hu-HU" sz="2800" dirty="0"/>
              <a:t>Ybl Miklós, Schulek Frigyes, Lechner Ödön, Steindl Imre, </a:t>
            </a:r>
            <a:r>
              <a:rPr lang="hu-HU" sz="2800" dirty="0" smtClean="0"/>
              <a:t>Hauszmann </a:t>
            </a:r>
            <a:r>
              <a:rPr lang="hu-HU" sz="2800" dirty="0"/>
              <a:t>Alajos, majd </a:t>
            </a:r>
            <a:r>
              <a:rPr lang="hu-HU" sz="2800" dirty="0" smtClean="0"/>
              <a:t>Rippl-Rónai </a:t>
            </a:r>
            <a:r>
              <a:rPr lang="hu-HU" sz="2800" dirty="0"/>
              <a:t>József vettek részt a gyár alkotó munkájában.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378184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s://pestbuda.hu/gallery/2020febr/zsolnay_DSC_3653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526173" y="620688"/>
            <a:ext cx="8091654" cy="6048672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179512" y="188640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Mátyás-templom, Budapest</a:t>
            </a:r>
            <a:endParaRPr lang="hu-HU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upload.wikimedia.org/wikipedia/commons/6/66/Budapesti_Iparm%C5%B1v%C3%A9szeti_M%C3%BAzeum_sarokkupol%C3%A1ja._-P8230150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930610" y="1124744"/>
            <a:ext cx="7282780" cy="5462085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0" y="260648"/>
            <a:ext cx="9144000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Iparművészeti Múzeum </a:t>
            </a:r>
            <a:r>
              <a:rPr lang="hu-HU" sz="2400" dirty="0"/>
              <a:t>, (részlet), Építészek: </a:t>
            </a:r>
            <a:r>
              <a:rPr lang="hu-HU" sz="2400" u="sng" dirty="0"/>
              <a:t>Lechner Ödön</a:t>
            </a:r>
            <a:r>
              <a:rPr lang="hu-HU" sz="2400" dirty="0"/>
              <a:t>, Pártos Gyula1872</a:t>
            </a:r>
            <a:r>
              <a:rPr lang="hu-HU" sz="2400" b="1" dirty="0"/>
              <a:t>-</a:t>
            </a:r>
            <a:r>
              <a:rPr lang="hu-HU" sz="2400" dirty="0"/>
              <a:t>1897</a:t>
            </a:r>
            <a:r>
              <a:rPr lang="hu-HU" sz="2400" b="1" dirty="0"/>
              <a:t>, </a:t>
            </a:r>
            <a:r>
              <a:rPr lang="hu-HU" sz="2400" dirty="0"/>
              <a:t>szecessziós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332656"/>
            <a:ext cx="9144000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Az Iparművészeti Múzeum </a:t>
            </a:r>
            <a:r>
              <a:rPr lang="hu-HU" sz="2400" b="1" u="sng" dirty="0"/>
              <a:t>főhomlokzati </a:t>
            </a:r>
            <a:r>
              <a:rPr lang="hu-HU" sz="2400" b="1" u="sng" dirty="0" err="1"/>
              <a:t>rizalitjának</a:t>
            </a:r>
            <a:r>
              <a:rPr lang="hu-HU" sz="2400" b="1" u="sng" dirty="0"/>
              <a:t> </a:t>
            </a:r>
            <a:r>
              <a:rPr lang="hu-HU" sz="2400" dirty="0"/>
              <a:t>egyik Zsolnay </a:t>
            </a:r>
            <a:r>
              <a:rPr lang="hu-HU" sz="2400" b="1" u="sng" dirty="0"/>
              <a:t>kerámiadísze</a:t>
            </a:r>
          </a:p>
        </p:txBody>
      </p:sp>
      <p:pic>
        <p:nvPicPr>
          <p:cNvPr id="93186" name="Picture 2" descr="https://www.imm.hu/files/images/4850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464977" y="1124744"/>
            <a:ext cx="8214045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s://www.szecessziosmagazin.com/imagemagazin9/lechnerodonfoldtaniintezet/geo1mini.jpg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429651" y="980728"/>
            <a:ext cx="8284698" cy="5519400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179512" y="260648"/>
            <a:ext cx="8784976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Földtani Intézet Budapest,</a:t>
            </a:r>
            <a:r>
              <a:rPr lang="hu-HU" sz="2400" dirty="0"/>
              <a:t> </a:t>
            </a:r>
            <a:r>
              <a:rPr lang="hu-HU" sz="2400" b="1" dirty="0"/>
              <a:t>Zsolnay mázas tető </a:t>
            </a:r>
            <a:r>
              <a:rPr lang="hu-HU" sz="2400" dirty="0"/>
              <a:t>talán a legkékebb színben pompázik a világon.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260648"/>
            <a:ext cx="9144000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Földtani Intézet, </a:t>
            </a:r>
            <a:r>
              <a:rPr lang="hu-HU" sz="2400" dirty="0"/>
              <a:t>Budapest  </a:t>
            </a:r>
            <a:r>
              <a:rPr lang="hu-HU" sz="2400" b="1" dirty="0"/>
              <a:t>Tervező: Lechner Ödön</a:t>
            </a:r>
            <a:r>
              <a:rPr lang="hu-HU" sz="2400" dirty="0"/>
              <a:t>, </a:t>
            </a:r>
            <a:r>
              <a:rPr lang="hu-HU" sz="2400" b="1" dirty="0"/>
              <a:t>Építész:  Hauszmann Sándor</a:t>
            </a:r>
            <a:r>
              <a:rPr lang="hu-HU" sz="2400" dirty="0"/>
              <a:t> </a:t>
            </a:r>
            <a:endParaRPr lang="hu-HU" sz="2400" b="1" dirty="0"/>
          </a:p>
        </p:txBody>
      </p:sp>
      <p:sp>
        <p:nvSpPr>
          <p:cNvPr id="3" name="Téglalap 2"/>
          <p:cNvSpPr/>
          <p:nvPr/>
        </p:nvSpPr>
        <p:spPr>
          <a:xfrm>
            <a:off x="287524" y="5657671"/>
            <a:ext cx="8568952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dirty="0"/>
              <a:t>A Földtani Intézet épülete 1896 és 1899 között készült el. A tetőzet két, sötétebb és világosabb kék árnyalata a tengert és az eget szimbolizálja, a geológusok teljes kutatási területét. </a:t>
            </a:r>
          </a:p>
        </p:txBody>
      </p:sp>
      <p:pic>
        <p:nvPicPr>
          <p:cNvPr id="5" name="Picture 2" descr="https://budapestimages.com/wp-content/uploads/2024/10/20230815213424-5f21e32c.jpg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1384507" y="1376202"/>
            <a:ext cx="6374985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Fotó a következőről: buildi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27784" y="173809"/>
            <a:ext cx="6516216" cy="6268426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3500438"/>
            <a:ext cx="2627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/>
              <a:t>A kecskeméti </a:t>
            </a:r>
          </a:p>
          <a:p>
            <a:pPr algn="ctr"/>
            <a:r>
              <a:rPr lang="hu-HU" sz="2400" b="1" dirty="0"/>
              <a:t>Cifra Palota</a:t>
            </a:r>
            <a:r>
              <a:rPr lang="hu-HU" sz="2400" dirty="0"/>
              <a:t> </a:t>
            </a:r>
          </a:p>
          <a:p>
            <a:pPr algn="ctr"/>
            <a:r>
              <a:rPr lang="hu-HU" sz="2400" dirty="0"/>
              <a:t>Szecessziós</a:t>
            </a:r>
          </a:p>
          <a:p>
            <a:pPr algn="ctr"/>
            <a:r>
              <a:rPr lang="hu-HU" sz="2400" dirty="0"/>
              <a:t>épülete eredetileg „Kecskemét város bérpalotájaként” épült 1903-ban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234950" y="1916832"/>
            <a:ext cx="867410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églalap 2"/>
          <p:cNvSpPr/>
          <p:nvPr/>
        </p:nvSpPr>
        <p:spPr>
          <a:xfrm>
            <a:off x="0" y="404664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dirty="0"/>
              <a:t> </a:t>
            </a:r>
            <a:r>
              <a:rPr lang="hu-HU" sz="2400" b="1" u="sng" dirty="0"/>
              <a:t>Cifra Palota</a:t>
            </a:r>
            <a:r>
              <a:rPr lang="hu-HU" sz="2400" b="1" dirty="0"/>
              <a:t>, Zsolnay díszítéssel</a:t>
            </a:r>
            <a:r>
              <a:rPr lang="hu-HU" sz="2400" b="1" u="sng" dirty="0"/>
              <a:t>,</a:t>
            </a:r>
            <a:r>
              <a:rPr lang="hu-HU" sz="2400" dirty="0"/>
              <a:t>(részlet),1903, szecessziós,  Kecskemét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3326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u="sng" dirty="0"/>
              <a:t> Postapalota</a:t>
            </a:r>
            <a:r>
              <a:rPr lang="hu-HU" sz="2400" dirty="0"/>
              <a:t>, Pécs, (eklektika) 1902–1904</a:t>
            </a:r>
          </a:p>
        </p:txBody>
      </p:sp>
      <p:pic>
        <p:nvPicPr>
          <p:cNvPr id="146434" name="Picture 2" descr="undefined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1617" y="982992"/>
            <a:ext cx="8737239" cy="5614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188640"/>
            <a:ext cx="9144000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Magyar címer</a:t>
            </a:r>
            <a:r>
              <a:rPr lang="hu-HU" sz="2400" dirty="0"/>
              <a:t> a pécsi Postapalota homlokzatán. A Zsolnay-gyárban készült alkotás,  </a:t>
            </a:r>
            <a:r>
              <a:rPr lang="hu-HU" sz="2400" b="1" u="sng" dirty="0"/>
              <a:t>Apáti </a:t>
            </a:r>
            <a:r>
              <a:rPr lang="hu-HU" sz="2400" b="1" u="sng" dirty="0" err="1"/>
              <a:t>Abt</a:t>
            </a:r>
            <a:r>
              <a:rPr lang="hu-HU" sz="2400" b="1" u="sng" dirty="0"/>
              <a:t> Sándor </a:t>
            </a:r>
            <a:r>
              <a:rPr lang="hu-HU" sz="2400" dirty="0"/>
              <a:t>(1870–1916) és </a:t>
            </a:r>
            <a:r>
              <a:rPr lang="hu-HU" sz="2400" b="1" u="sng" dirty="0" err="1"/>
              <a:t>Mack</a:t>
            </a:r>
            <a:r>
              <a:rPr lang="hu-HU" sz="2400" b="1" u="sng" dirty="0"/>
              <a:t> Lajos </a:t>
            </a:r>
            <a:r>
              <a:rPr lang="hu-HU" sz="2400" dirty="0"/>
              <a:t>(1876–1963) </a:t>
            </a:r>
            <a:r>
              <a:rPr lang="hu-HU" sz="2400" b="1" dirty="0"/>
              <a:t>munkája</a:t>
            </a:r>
          </a:p>
        </p:txBody>
      </p:sp>
      <p:pic>
        <p:nvPicPr>
          <p:cNvPr id="27650" name="Picture 2" descr="https://upload.wikimedia.org/wikipedia/commons/thumb/d/d5/P%C3%A9cs_Postapalota_C%C3%ADmer.jpg/1280px-P%C3%A9cs_Postapalota_C%C3%ADmer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1106615" y="1313384"/>
            <a:ext cx="6930769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C2CEE1C-A1F2-4C76-85F6-A81C360DD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sz="2800" dirty="0"/>
              <a:t>Az  </a:t>
            </a:r>
            <a:r>
              <a:rPr lang="hu-HU" sz="2800" b="1" dirty="0"/>
              <a:t>Eozin </a:t>
            </a:r>
            <a:r>
              <a:rPr lang="hu-HU" sz="2800" dirty="0"/>
              <a:t>máztechnika</a:t>
            </a:r>
            <a:endParaRPr lang="hu-HU" sz="28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65AF05A-E3DB-4B23-B034-7C52EE03F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 err="1"/>
              <a:t>Wartha</a:t>
            </a:r>
            <a:r>
              <a:rPr lang="hu-HU" sz="2800" dirty="0"/>
              <a:t> Vince kémikussal közösen dolgozták ki. </a:t>
            </a:r>
          </a:p>
          <a:p>
            <a:pPr marL="0" indent="0">
              <a:buNone/>
            </a:pPr>
            <a:r>
              <a:rPr lang="hu-HU" sz="2800" dirty="0"/>
              <a:t>Eozin: </a:t>
            </a:r>
            <a:r>
              <a:rPr lang="hu-HU" sz="2800" b="1" dirty="0"/>
              <a:t>színes és nemes fémek</a:t>
            </a:r>
            <a:r>
              <a:rPr lang="hu-HU" sz="2800" dirty="0"/>
              <a:t> keveréke. </a:t>
            </a:r>
          </a:p>
          <a:p>
            <a:pPr marL="0" indent="0">
              <a:buNone/>
            </a:pPr>
            <a:r>
              <a:rPr lang="hu-HU" sz="2800" dirty="0"/>
              <a:t>A </a:t>
            </a:r>
            <a:r>
              <a:rPr lang="hu-HU" sz="2800" b="1" dirty="0"/>
              <a:t>színt nem a festék eredményezi, hanem a fénytörés. </a:t>
            </a:r>
          </a:p>
          <a:p>
            <a:pPr marL="0" indent="0">
              <a:buNone/>
            </a:pPr>
            <a:r>
              <a:rPr lang="hu-HU" sz="2800" dirty="0"/>
              <a:t>Az égetés során alakul ki a szín: az aranyszíntől a rózsabogár zöldig, de lehet fekete, lila, piros is – fényesen csillogó, vagy matt/ </a:t>
            </a:r>
            <a:r>
              <a:rPr lang="hu-HU" sz="2800" dirty="0" err="1"/>
              <a:t>opak</a:t>
            </a:r>
            <a:r>
              <a:rPr lang="hu-HU" sz="2800" dirty="0"/>
              <a:t>/.</a:t>
            </a:r>
          </a:p>
          <a:p>
            <a:pPr marL="0" indent="0">
              <a:buNone/>
            </a:pPr>
            <a:r>
              <a:rPr lang="hu-HU" sz="2800" dirty="0"/>
              <a:t>A Millenniumi Kiállításon mutatták be közös találmányként. </a:t>
            </a:r>
          </a:p>
        </p:txBody>
      </p:sp>
    </p:spTree>
    <p:extLst>
      <p:ext uri="{BB962C8B-B14F-4D97-AF65-F5344CB8AC3E}">
        <p14:creationId xmlns:p14="http://schemas.microsoft.com/office/powerpoint/2010/main" val="697107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D9E118D-7332-464A-A0AA-06256C47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20888"/>
            <a:ext cx="3978015" cy="3744416"/>
          </a:xfrm>
        </p:spPr>
        <p:txBody>
          <a:bodyPr>
            <a:normAutofit fontScale="90000"/>
          </a:bodyPr>
          <a:lstStyle/>
          <a:p>
            <a:pPr algn="l"/>
            <a:r>
              <a:rPr lang="hu-HU" sz="3100" b="1" dirty="0"/>
              <a:t>Historizmusból a szecesszióba</a:t>
            </a:r>
            <a:br>
              <a:rPr lang="hu-HU" sz="3100" b="1" dirty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/>
              <a:t>Sok historikus formát újragondoltak és eozinos színekkel dekoráltak—számos historikus sikerdarab új „köntösben” a szecessziós kollekció részévé vált.</a:t>
            </a:r>
            <a:br>
              <a:rPr lang="hu-HU" sz="2400"/>
            </a:br>
            <a:r>
              <a:rPr lang="hu-HU" sz="2400"/>
              <a:t/>
            </a:r>
            <a:br>
              <a:rPr lang="hu-HU" sz="2400"/>
            </a:br>
            <a:r>
              <a:rPr lang="hu-HU" sz="2400"/>
              <a:t>A gyárba kerülő új művészgeneráció főleg a szecesszió jegyében alkotott, és az eozinos mázat használta. / Apáti Abt Sándor, Mack Lajos/</a:t>
            </a:r>
            <a:br>
              <a:rPr lang="hu-HU" sz="2400"/>
            </a:br>
            <a:r>
              <a:rPr lang="hu-HU" sz="2400"/>
              <a:t/>
            </a:r>
            <a:br>
              <a:rPr lang="hu-HU" sz="240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 b="1" dirty="0"/>
              <a:t/>
            </a:r>
            <a:br>
              <a:rPr lang="hu-HU" sz="2400" b="1" dirty="0"/>
            </a:br>
            <a:endParaRPr lang="hu-HU" sz="2400" b="1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BC96DCA0-E07B-48D3-B094-8B9C571DF91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883" y="548680"/>
            <a:ext cx="4040249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3535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9CFA849-C029-4A92-A576-07FBC789E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Apáti </a:t>
            </a:r>
            <a:r>
              <a:rPr lang="hu-HU" sz="2400" b="1" dirty="0" err="1"/>
              <a:t>Abt</a:t>
            </a:r>
            <a:r>
              <a:rPr lang="hu-HU" sz="2400" b="1" dirty="0"/>
              <a:t> Sándor 1904.:</a:t>
            </a:r>
          </a:p>
          <a:p>
            <a:pPr marL="0" indent="0">
              <a:buNone/>
            </a:pPr>
            <a:r>
              <a:rPr lang="hu-HU" sz="2400" b="1" dirty="0"/>
              <a:t>Virágedény gondolkodó férfi-</a:t>
            </a:r>
          </a:p>
          <a:p>
            <a:pPr marL="0" indent="0">
              <a:buNone/>
            </a:pPr>
            <a:r>
              <a:rPr lang="hu-HU" sz="2400" b="1" dirty="0"/>
              <a:t>alakkal és virágzó fa körképé-</a:t>
            </a:r>
          </a:p>
          <a:p>
            <a:pPr marL="0" indent="0">
              <a:buNone/>
            </a:pPr>
            <a:r>
              <a:rPr lang="hu-HU" sz="2400" b="1" dirty="0"/>
              <a:t>vel. </a:t>
            </a:r>
            <a:endParaRPr lang="hu-HU" sz="2400" dirty="0"/>
          </a:p>
          <a:p>
            <a:pPr marL="0" indent="0">
              <a:buNone/>
            </a:pPr>
            <a:r>
              <a:rPr lang="hu-HU" sz="2400" dirty="0"/>
              <a:t>Szobrász, iparművész. Tanított a gyár kerámia szakiskolájában is. </a:t>
            </a:r>
          </a:p>
          <a:p>
            <a:pPr marL="0" indent="0">
              <a:buNone/>
            </a:pPr>
            <a:r>
              <a:rPr lang="hu-HU" sz="2400" dirty="0"/>
              <a:t>Fontos szerepet játszott a szecessziós szemlélet meghonosításában.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954F85AC-4B23-4D05-B30B-56894FE14E85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87513"/>
            <a:ext cx="4130883" cy="550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3659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5151237-069B-4C89-8146-161F62938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b="1" dirty="0" err="1"/>
              <a:t>Darilek</a:t>
            </a:r>
            <a:r>
              <a:rPr lang="hu-HU" sz="2400" b="1" dirty="0"/>
              <a:t> Henrik:</a:t>
            </a:r>
          </a:p>
          <a:p>
            <a:pPr marL="0" indent="0">
              <a:buNone/>
            </a:pPr>
            <a:r>
              <a:rPr lang="hu-HU" sz="2400" b="1" dirty="0"/>
              <a:t>Papagájos virágtartó edény</a:t>
            </a:r>
          </a:p>
          <a:p>
            <a:pPr marL="0" indent="0">
              <a:buNone/>
            </a:pPr>
            <a:r>
              <a:rPr lang="hu-HU" sz="2400" dirty="0"/>
              <a:t>1902</a:t>
            </a:r>
            <a:r>
              <a:rPr lang="hu-HU" sz="2800" dirty="0"/>
              <a:t>.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4002995F-9174-47CE-95EE-B4166867120C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78" y="404664"/>
            <a:ext cx="421411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4647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0B8BF21-A75B-4B24-8219-CE6224111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2026568" cy="3010346"/>
          </a:xfrm>
        </p:spPr>
        <p:txBody>
          <a:bodyPr>
            <a:normAutofit/>
          </a:bodyPr>
          <a:lstStyle/>
          <a:p>
            <a:pPr algn="l"/>
            <a:r>
              <a:rPr lang="hu-HU" sz="2400" dirty="0"/>
              <a:t> </a:t>
            </a:r>
            <a:r>
              <a:rPr lang="hu-HU" sz="2400" b="1" dirty="0" err="1"/>
              <a:t>Sikorski</a:t>
            </a:r>
            <a:r>
              <a:rPr lang="hu-HU" sz="2400" b="1" dirty="0"/>
              <a:t> szecessziós korszakához tartozik a kígyós sorozat</a:t>
            </a:r>
            <a:r>
              <a:rPr lang="hu-HU" sz="2400" dirty="0"/>
              <a:t>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6B6F0137-E5CF-4EA4-B505-BB6E413ED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242592" cy="4525963"/>
          </a:xfrm>
        </p:spPr>
        <p:txBody>
          <a:bodyPr/>
          <a:lstStyle/>
          <a:p>
            <a:endParaRPr lang="hu-HU" dirty="0"/>
          </a:p>
          <a:p>
            <a:endParaRPr lang="hu-HU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B34A1D92-5731-41DF-AAD3-09C8881371DC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27103"/>
            <a:ext cx="6596032" cy="5242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6998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4695534-82A0-4057-9D9D-240BB4D4C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2962672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Apáti </a:t>
            </a:r>
            <a:r>
              <a:rPr lang="hu-HU" sz="2400" b="1" dirty="0" err="1"/>
              <a:t>Abt</a:t>
            </a:r>
            <a:r>
              <a:rPr lang="hu-HU" sz="2400" b="1" dirty="0"/>
              <a:t> Sándor: Gránátalmafa</a:t>
            </a:r>
          </a:p>
          <a:p>
            <a:pPr marL="0" indent="0">
              <a:buNone/>
            </a:pPr>
            <a:r>
              <a:rPr lang="hu-HU" sz="2400" b="1" dirty="0"/>
              <a:t>táncoló nőalakokkal.</a:t>
            </a:r>
          </a:p>
          <a:p>
            <a:pPr marL="0" indent="0">
              <a:buNone/>
            </a:pPr>
            <a:r>
              <a:rPr lang="hu-HU" sz="2400" dirty="0"/>
              <a:t>1905.</a:t>
            </a:r>
          </a:p>
          <a:p>
            <a:pPr marL="0" indent="0">
              <a:buNone/>
            </a:pPr>
            <a:r>
              <a:rPr lang="hu-HU" sz="2400" dirty="0"/>
              <a:t>Az idealisztikus szépséget és a termékenységet szimbolizálja.</a:t>
            </a:r>
          </a:p>
          <a:p>
            <a:pPr marL="0" indent="0">
              <a:buNone/>
            </a:pPr>
            <a:r>
              <a:rPr lang="hu-HU" sz="2400" dirty="0"/>
              <a:t>109 cm magas, 46 cm átmérőjű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171D5DB0-177B-4E74-879D-8DC61B63B01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012" y="166687"/>
            <a:ext cx="4894263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3254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1728828-B26B-45DB-B237-86ACA317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Apáti </a:t>
            </a:r>
            <a:r>
              <a:rPr lang="hu-HU" sz="2400" b="1" dirty="0" err="1"/>
              <a:t>Abt</a:t>
            </a:r>
            <a:r>
              <a:rPr lang="hu-HU" sz="2400" b="1" dirty="0"/>
              <a:t> Sándor:</a:t>
            </a:r>
          </a:p>
          <a:p>
            <a:pPr marL="0" indent="0">
              <a:buNone/>
            </a:pPr>
            <a:r>
              <a:rPr lang="hu-HU" sz="2400" b="1" dirty="0"/>
              <a:t>Rózsaillat </a:t>
            </a:r>
            <a:r>
              <a:rPr lang="hu-HU" sz="2400" dirty="0"/>
              <a:t>1900. körül</a:t>
            </a:r>
          </a:p>
          <a:p>
            <a:pPr marL="0" indent="0">
              <a:buNone/>
            </a:pPr>
            <a:r>
              <a:rPr lang="hu-HU" sz="2400" dirty="0"/>
              <a:t>53 cm</a:t>
            </a:r>
          </a:p>
          <a:p>
            <a:pPr marL="0" indent="0">
              <a:buNone/>
            </a:pPr>
            <a:r>
              <a:rPr lang="hu-HU" sz="2400" dirty="0"/>
              <a:t>Merész, túlfűtött érzékisége nagy döbbenetet és vitákat váltott ki a korabeli kritikusokból.</a:t>
            </a:r>
          </a:p>
        </p:txBody>
      </p:sp>
      <p:pic>
        <p:nvPicPr>
          <p:cNvPr id="4" name="Tartalom helye 8">
            <a:extLst>
              <a:ext uri="{FF2B5EF4-FFF2-40B4-BE49-F238E27FC236}">
                <a16:creationId xmlns:a16="http://schemas.microsoft.com/office/drawing/2014/main" xmlns="" id="{2464B329-20BD-4878-BF58-48B7C3A437B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25" y="127883"/>
            <a:ext cx="4816475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6015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4B80E41-3C99-439A-8DEA-66E74C8BE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178696" cy="4738538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Kallós Ede:</a:t>
            </a:r>
            <a:br>
              <a:rPr lang="hu-HU" sz="2400" b="1" dirty="0"/>
            </a:br>
            <a:r>
              <a:rPr lang="hu-HU" sz="2400" b="1" dirty="0"/>
              <a:t>Dombormű virágos keretben </a:t>
            </a:r>
            <a:r>
              <a:rPr lang="hu-HU" sz="2400" dirty="0"/>
              <a:t>Vásárfia 1901-02.</a:t>
            </a:r>
          </a:p>
        </p:txBody>
      </p:sp>
      <p:pic>
        <p:nvPicPr>
          <p:cNvPr id="4" name="Tartalom helye 5">
            <a:extLst>
              <a:ext uri="{FF2B5EF4-FFF2-40B4-BE49-F238E27FC236}">
                <a16:creationId xmlns:a16="http://schemas.microsoft.com/office/drawing/2014/main" xmlns="" id="{049D9AD9-4A25-4654-9D58-955B1AE36120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12" y="274638"/>
            <a:ext cx="4776788" cy="63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721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https://kultura.hu/uploads/media/default/0002/100/thumb_199199_default_big.jpg"/>
          <p:cNvPicPr>
            <a:picLocks noChangeAspect="1" noChangeArrowheads="1"/>
          </p:cNvPicPr>
          <p:nvPr/>
        </p:nvPicPr>
        <p:blipFill>
          <a:blip r:embed="rId2" cstate="email">
            <a:lum bright="10000" contrast="10000"/>
          </a:blip>
          <a:srcRect/>
          <a:stretch>
            <a:fillRect/>
          </a:stretch>
        </p:blipFill>
        <p:spPr bwMode="auto">
          <a:xfrm>
            <a:off x="343454" y="764704"/>
            <a:ext cx="8457092" cy="5869222"/>
          </a:xfrm>
          <a:prstGeom prst="rect">
            <a:avLst/>
          </a:prstGeom>
          <a:noFill/>
        </p:spPr>
      </p:pic>
      <p:sp>
        <p:nvSpPr>
          <p:cNvPr id="3" name="Szövegdoboz 2"/>
          <p:cNvSpPr txBox="1"/>
          <p:nvPr/>
        </p:nvSpPr>
        <p:spPr>
          <a:xfrm>
            <a:off x="179512" y="188640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u="sng" dirty="0"/>
              <a:t>Vízmerítő nő, </a:t>
            </a:r>
            <a:r>
              <a:rPr lang="hu-HU" sz="2400" dirty="0"/>
              <a:t>Zsolnay dísztál, 1910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260648"/>
            <a:ext cx="9144000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Három grácia: </a:t>
            </a:r>
            <a:r>
              <a:rPr lang="hu-HU" sz="2400" dirty="0"/>
              <a:t>Zsolnay </a:t>
            </a:r>
            <a:r>
              <a:rPr lang="hu-HU" sz="2400" dirty="0" err="1"/>
              <a:t>opak</a:t>
            </a:r>
            <a:r>
              <a:rPr lang="hu-HU" sz="2400" dirty="0"/>
              <a:t> eozinmázas porcelán, 20 x 28 cm, 3 pajzsos   öttemplomos márkajelzés</a:t>
            </a:r>
          </a:p>
        </p:txBody>
      </p:sp>
      <p:pic>
        <p:nvPicPr>
          <p:cNvPr id="70660" name="Picture 4" descr="Zsolnay három gráci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400389"/>
            <a:ext cx="2627784" cy="3457611"/>
          </a:xfrm>
          <a:prstGeom prst="rect">
            <a:avLst/>
          </a:prstGeom>
          <a:noFill/>
        </p:spPr>
      </p:pic>
      <p:pic>
        <p:nvPicPr>
          <p:cNvPr id="10242" name="Picture 2" descr="Zsolnay három gráci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46189" y="951135"/>
            <a:ext cx="5972563" cy="5906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6z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1356" y="881336"/>
            <a:ext cx="6341288" cy="5976664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0" y="260648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u="sng" dirty="0"/>
              <a:t>Három Grácia</a:t>
            </a:r>
            <a:r>
              <a:rPr lang="hu-HU" sz="2400" b="1" dirty="0"/>
              <a:t>, </a:t>
            </a:r>
            <a:r>
              <a:rPr lang="hu-HU" sz="2400" b="1" dirty="0" err="1"/>
              <a:t>Eosin</a:t>
            </a:r>
            <a:r>
              <a:rPr lang="hu-HU" sz="2400" b="1" dirty="0"/>
              <a:t>  mázas Zsolnay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eozinos | Galéria Savaria Archív Katalógus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60032" y="260648"/>
            <a:ext cx="3600400" cy="3012887"/>
          </a:xfrm>
          <a:prstGeom prst="rect">
            <a:avLst/>
          </a:prstGeom>
          <a:noFill/>
        </p:spPr>
      </p:pic>
      <p:pic>
        <p:nvPicPr>
          <p:cNvPr id="135172" name="Picture 4" descr="https://images2-hu-secure.gs-static.com/products/4096x4096/2023/12/09/36b1885db80a9dd2af44dbf585b96133-zsolnay-eozin-rakos-t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001349"/>
            <a:ext cx="4392488" cy="5856651"/>
          </a:xfrm>
          <a:prstGeom prst="rect">
            <a:avLst/>
          </a:prstGeom>
          <a:noFill/>
        </p:spPr>
      </p:pic>
      <p:pic>
        <p:nvPicPr>
          <p:cNvPr id="71682" name="Picture 2" descr="Zsolnay eozin mázas rákos tál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040" y="3301430"/>
            <a:ext cx="3528392" cy="3556570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0" y="188640"/>
            <a:ext cx="3851920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eozin rákos dísztál</a:t>
            </a:r>
            <a:r>
              <a:rPr lang="hu-HU" sz="2400" u="sng" dirty="0"/>
              <a:t> 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1990-1999 14,5 x 4 cm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620688"/>
            <a:ext cx="4067944" cy="1635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 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</a:t>
            </a:r>
            <a:r>
              <a:rPr lang="hu-HU" sz="2400" b="1" u="sng" dirty="0"/>
              <a:t>Apáti </a:t>
            </a:r>
            <a:r>
              <a:rPr lang="hu-HU" sz="2400" b="1" u="sng" dirty="0" err="1"/>
              <a:t>Abt</a:t>
            </a:r>
            <a:r>
              <a:rPr lang="hu-HU" sz="2400" b="1" u="sng" dirty="0"/>
              <a:t> Sándor: Eozin mázas váza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1900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</a:t>
            </a:r>
          </a:p>
        </p:txBody>
      </p:sp>
      <p:pic>
        <p:nvPicPr>
          <p:cNvPr id="22530" name="Picture 2" descr="https://upload.wikimedia.org/wikipedia/commons/thumb/4/46/Zsolnay_v%C3%A1za_Ap%C3%A1ti_Abt.JPG/960px-Zsolnay_v%C3%A1za_Ap%C3%A1ti_Abt.JPG"/>
          <p:cNvPicPr>
            <a:picLocks noChangeAspect="1" noChangeArrowheads="1"/>
          </p:cNvPicPr>
          <p:nvPr/>
        </p:nvPicPr>
        <p:blipFill>
          <a:blip r:embed="rId2" cstate="email">
            <a:lum/>
          </a:blip>
          <a:srcRect/>
          <a:stretch>
            <a:fillRect/>
          </a:stretch>
        </p:blipFill>
        <p:spPr bwMode="auto">
          <a:xfrm>
            <a:off x="4067944" y="1"/>
            <a:ext cx="5076056" cy="6768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s://piacter.axioart.com/images/item_image/800/12614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7904" y="0"/>
            <a:ext cx="4019343" cy="6885384"/>
          </a:xfrm>
          <a:prstGeom prst="rect">
            <a:avLst/>
          </a:prstGeom>
          <a:noFill/>
        </p:spPr>
      </p:pic>
      <p:sp>
        <p:nvSpPr>
          <p:cNvPr id="3" name="Téglalap 2"/>
          <p:cNvSpPr/>
          <p:nvPr/>
        </p:nvSpPr>
        <p:spPr>
          <a:xfrm>
            <a:off x="0" y="1412776"/>
            <a:ext cx="3707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porcelán váza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Eozin mázas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szecessziós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24 X 12.5 cm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9512" y="692696"/>
            <a:ext cx="38164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váza szerelmespár </a:t>
            </a:r>
            <a:r>
              <a:rPr lang="hu-HU" sz="2400" b="1" u="sng" dirty="0" err="1"/>
              <a:t>dekorral</a:t>
            </a:r>
            <a:r>
              <a:rPr lang="hu-HU" sz="2400" b="1" u="sng" dirty="0"/>
              <a:t> </a:t>
            </a:r>
          </a:p>
          <a:p>
            <a:pPr algn="ctr">
              <a:lnSpc>
                <a:spcPts val="2400"/>
              </a:lnSpc>
            </a:pPr>
            <a:r>
              <a:rPr lang="hu-HU" sz="2400" u="sng" dirty="0"/>
              <a:t>(részlet)</a:t>
            </a:r>
          </a:p>
          <a:p>
            <a:pPr algn="ctr">
              <a:lnSpc>
                <a:spcPts val="2400"/>
              </a:lnSpc>
            </a:pPr>
            <a:r>
              <a:rPr lang="hu-HU" sz="2400" b="1" u="sng" dirty="0"/>
              <a:t> </a:t>
            </a:r>
            <a:r>
              <a:rPr lang="hu-HU" sz="2400" b="1" dirty="0" err="1"/>
              <a:t>Mack</a:t>
            </a:r>
            <a:r>
              <a:rPr lang="hu-HU" sz="2400" b="1" dirty="0"/>
              <a:t> Lajos terve alapján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1908</a:t>
            </a:r>
            <a:endParaRPr lang="hu-HU" sz="2400" b="1" u="sng" dirty="0"/>
          </a:p>
          <a:p>
            <a:pPr algn="ctr">
              <a:lnSpc>
                <a:spcPts val="2400"/>
              </a:lnSpc>
            </a:pPr>
            <a:r>
              <a:rPr lang="hu-HU" sz="2400" dirty="0"/>
              <a:t>többszínű </a:t>
            </a:r>
            <a:r>
              <a:rPr lang="hu-HU" sz="2400" dirty="0" err="1"/>
              <a:t>opak</a:t>
            </a:r>
            <a:r>
              <a:rPr lang="hu-HU" sz="2400" dirty="0"/>
              <a:t> eozinmázas fehércserép, plasztikus díszítménnyel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39 cm</a:t>
            </a:r>
            <a:br>
              <a:rPr lang="hu-HU" sz="2400" dirty="0"/>
            </a:br>
            <a:endParaRPr lang="hu-HU" sz="2400" dirty="0"/>
          </a:p>
        </p:txBody>
      </p:sp>
      <p:pic>
        <p:nvPicPr>
          <p:cNvPr id="8194" name="Picture 2" descr="Zsolnay Váza (1900 körül)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3890336" y="0"/>
            <a:ext cx="5253664" cy="6254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179512" y="260648"/>
            <a:ext cx="4392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hu-HU" sz="2400" b="1" u="sng" dirty="0"/>
              <a:t>Váza paradicsommadárral és naspolyaággal,</a:t>
            </a:r>
            <a:r>
              <a:rPr lang="hu-HU" sz="2400" u="sng" dirty="0"/>
              <a:t> </a:t>
            </a:r>
            <a:r>
              <a:rPr lang="hu-HU" sz="2400" dirty="0"/>
              <a:t>  porcelán fajansz, az  eozinos alapot magas tüzű mázas, mélyített kontúros, kézi festésű dekor díszíti. 38 cm</a:t>
            </a:r>
          </a:p>
        </p:txBody>
      </p:sp>
      <p:pic>
        <p:nvPicPr>
          <p:cNvPr id="87043" name="Picture 3" descr="C:\Users\User\Downloads\vjg_painting_179_11636_original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4572000" y="0"/>
            <a:ext cx="4092029" cy="6858000"/>
          </a:xfrm>
          <a:prstGeom prst="rect">
            <a:avLst/>
          </a:prstGeom>
          <a:noFill/>
        </p:spPr>
      </p:pic>
      <p:pic>
        <p:nvPicPr>
          <p:cNvPr id="6" name="Picture 3" descr="C:\Users\User\Downloads\vjg_painting_179_11636_original.jpg"/>
          <p:cNvPicPr>
            <a:picLocks noChangeAspect="1" noChangeArrowheads="1"/>
          </p:cNvPicPr>
          <p:nvPr/>
        </p:nvPicPr>
        <p:blipFill>
          <a:blip r:embed="rId3" cstate="email">
            <a:lum contrast="20000"/>
          </a:blip>
          <a:srcRect/>
          <a:stretch>
            <a:fillRect/>
          </a:stretch>
        </p:blipFill>
        <p:spPr bwMode="auto">
          <a:xfrm>
            <a:off x="251520" y="2780928"/>
            <a:ext cx="4572000" cy="37070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3" descr="https://www.revart.hu/termek_kep/77882327/2980_307_zsolnai_eozin_v_za_arat__szecesszi_s_1_jpg_201911132337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60032" y="1412776"/>
            <a:ext cx="4083918" cy="5445224"/>
          </a:xfrm>
          <a:prstGeom prst="rect">
            <a:avLst/>
          </a:prstGeom>
          <a:noFill/>
        </p:spPr>
      </p:pic>
      <p:pic>
        <p:nvPicPr>
          <p:cNvPr id="2050" name="Picture 2" descr="https://images1-hu-secure.gs-static.com/products/4096x4096/2024/06/03/2964588ddabec1954064369e8ed96e3d-antik-zsolnay-szecesszios-eozin-mazas-arato-vaza.jpg"/>
          <p:cNvPicPr>
            <a:picLocks noChangeAspect="1" noChangeArrowheads="1"/>
          </p:cNvPicPr>
          <p:nvPr/>
        </p:nvPicPr>
        <p:blipFill>
          <a:blip r:embed="rId3" cstate="email">
            <a:lum contrast="30000"/>
          </a:blip>
          <a:srcRect/>
          <a:stretch>
            <a:fillRect/>
          </a:stretch>
        </p:blipFill>
        <p:spPr bwMode="auto">
          <a:xfrm>
            <a:off x="0" y="1338064"/>
            <a:ext cx="4139952" cy="5519936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0" y="476672"/>
            <a:ext cx="4355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Antik Zsolnay szecessziós eozin mázas arató váza, 16 cm</a:t>
            </a:r>
          </a:p>
        </p:txBody>
      </p:sp>
      <p:sp>
        <p:nvSpPr>
          <p:cNvPr id="6" name="Téglalap 5"/>
          <p:cNvSpPr/>
          <p:nvPr/>
        </p:nvSpPr>
        <p:spPr>
          <a:xfrm>
            <a:off x="5004048" y="476672"/>
            <a:ext cx="3816424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Zsolnay szecessziós eozin mázas arató váza, 16 cm</a:t>
            </a:r>
            <a:endParaRPr lang="hu-HU" sz="24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188640"/>
            <a:ext cx="9144000" cy="404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2400"/>
              </a:lnSpc>
            </a:pPr>
            <a:r>
              <a:rPr lang="hu-HU" sz="2400" b="1" dirty="0"/>
              <a:t>Zsolnay kancsó, forrásból ivó nőalakot formázó fogóval, kb.1910 </a:t>
            </a:r>
            <a:r>
              <a:rPr lang="hu-HU" sz="2400" dirty="0"/>
              <a:t> </a:t>
            </a:r>
            <a:endParaRPr lang="hu-HU" sz="2400" b="1" i="1" dirty="0"/>
          </a:p>
        </p:txBody>
      </p:sp>
      <p:pic>
        <p:nvPicPr>
          <p:cNvPr id="88066" name="Picture 2" descr="C:\Users\User\Downloads\1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980497" y="1556792"/>
            <a:ext cx="7183006" cy="5301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135C121-A213-4A9E-8922-838E70842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pPr algn="l"/>
            <a:r>
              <a:rPr lang="hu-HU" sz="2800" b="1" dirty="0"/>
              <a:t>Zsolnay Vilmos </a:t>
            </a:r>
            <a:r>
              <a:rPr lang="hu-HU" sz="3100" dirty="0"/>
              <a:t>a magyar kerámiaipari fejlődés nagy jelentőségű egyénisége volt. 1867-től a kis családi kerámiaüzemet a 19. sz. végéig egyik legsikeresebb </a:t>
            </a:r>
            <a:r>
              <a:rPr lang="hu-HU" sz="3100" b="1" dirty="0"/>
              <a:t>európai manufaktúrává </a:t>
            </a:r>
            <a:r>
              <a:rPr lang="hu-HU" sz="3100" dirty="0"/>
              <a:t>fejlesztette.</a:t>
            </a:r>
            <a:endParaRPr lang="hu-HU" sz="31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09DA31F-5106-4D9A-AF38-250ADB8F7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sz="2800" dirty="0"/>
              <a:t> Nagy munkabírással, hittel, szerénységgel, szorgalommal mindig </a:t>
            </a:r>
            <a:r>
              <a:rPr lang="hu-HU" sz="2800" b="1" dirty="0"/>
              <a:t>új feladatokat tűzött ki, </a:t>
            </a:r>
            <a:r>
              <a:rPr lang="hu-HU" sz="2800" dirty="0"/>
              <a:t>és semmit sem tartott elérhetetlennek.</a:t>
            </a:r>
          </a:p>
          <a:p>
            <a:pPr marL="0" indent="0">
              <a:buNone/>
            </a:pPr>
            <a:r>
              <a:rPr lang="hu-HU" sz="2800" dirty="0"/>
              <a:t>” Szíve teli volt reménnyel, lehetőségeit határtalannak látta, és úgy érezte, hogy akaraterővel minden álma megvalósítható.” Gondolkodásmódját  a </a:t>
            </a:r>
            <a:r>
              <a:rPr lang="hu-HU" sz="2800" b="1" dirty="0"/>
              <a:t>polgári haladás eszméi </a:t>
            </a:r>
            <a:r>
              <a:rPr lang="hu-HU" sz="2800" dirty="0"/>
              <a:t>jellemezték. A gyár nemcsak ipari üzem, hanem </a:t>
            </a:r>
            <a:r>
              <a:rPr lang="hu-HU" sz="2800" b="1" dirty="0"/>
              <a:t>alkotóműhely</a:t>
            </a:r>
            <a:r>
              <a:rPr lang="hu-HU" sz="2800" dirty="0"/>
              <a:t> is volt. </a:t>
            </a:r>
            <a:r>
              <a:rPr lang="hu-HU" sz="2800" b="1" dirty="0"/>
              <a:t>Szakiskolát</a:t>
            </a:r>
            <a:r>
              <a:rPr lang="hu-HU" sz="2800" dirty="0"/>
              <a:t> is alapított a gyáron belül. Munkásai részére </a:t>
            </a:r>
            <a:r>
              <a:rPr lang="hu-HU" sz="2800" b="1" dirty="0"/>
              <a:t>betegsegélyzőt</a:t>
            </a:r>
            <a:r>
              <a:rPr lang="hu-HU" sz="2800" dirty="0"/>
              <a:t> hozott létre.</a:t>
            </a:r>
          </a:p>
        </p:txBody>
      </p:sp>
    </p:spTree>
    <p:extLst>
      <p:ext uri="{BB962C8B-B14F-4D97-AF65-F5344CB8AC3E}">
        <p14:creationId xmlns:p14="http://schemas.microsoft.com/office/powerpoint/2010/main" val="15160924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B42C8CB-2A78-410C-8E8B-222E1C104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64759"/>
            <a:ext cx="4032448" cy="65932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400" b="1" dirty="0"/>
              <a:t>A Zsolnay gyár Aranykora</a:t>
            </a:r>
            <a:r>
              <a:rPr lang="hu-HU" sz="2400" dirty="0"/>
              <a:t>/vázlatos/</a:t>
            </a:r>
          </a:p>
          <a:p>
            <a:pPr marL="0" indent="0">
              <a:buNone/>
            </a:pPr>
            <a:r>
              <a:rPr lang="hu-HU" sz="2400" dirty="0"/>
              <a:t>1891. Bp. Iparműv. Társulat karácsonyi kiállítás / együttműködés </a:t>
            </a:r>
            <a:r>
              <a:rPr lang="hu-HU" sz="2400" dirty="0" err="1"/>
              <a:t>WarthaV</a:t>
            </a:r>
            <a:r>
              <a:rPr lang="hu-HU" sz="2400" dirty="0"/>
              <a:t>. Petrik Lajos/</a:t>
            </a:r>
          </a:p>
          <a:p>
            <a:pPr marL="0" indent="0">
              <a:buNone/>
            </a:pPr>
            <a:r>
              <a:rPr lang="hu-HU" sz="2400" dirty="0"/>
              <a:t>1893. Megkezdődik az </a:t>
            </a:r>
            <a:r>
              <a:rPr lang="hu-HU" sz="2400" b="1" dirty="0"/>
              <a:t>eozin üzemszerű gyártása.</a:t>
            </a:r>
          </a:p>
          <a:p>
            <a:pPr marL="0" indent="0">
              <a:buNone/>
            </a:pPr>
            <a:r>
              <a:rPr lang="hu-HU" sz="2400" b="1" dirty="0"/>
              <a:t>1895. </a:t>
            </a:r>
            <a:r>
              <a:rPr lang="hu-HU" sz="2400" b="1" dirty="0" err="1"/>
              <a:t>Pirogránit</a:t>
            </a:r>
            <a:r>
              <a:rPr lang="hu-HU" sz="2400" b="1" dirty="0"/>
              <a:t> gyár létesül.</a:t>
            </a:r>
          </a:p>
          <a:p>
            <a:pPr marL="0" indent="0">
              <a:buNone/>
            </a:pPr>
            <a:r>
              <a:rPr lang="hu-HU" sz="2400" dirty="0"/>
              <a:t>1898-99. Új művészek a </a:t>
            </a:r>
            <a:r>
              <a:rPr lang="hu-HU" sz="2400" dirty="0" err="1"/>
              <a:t>szec</a:t>
            </a:r>
            <a:r>
              <a:rPr lang="hu-HU" sz="2400" dirty="0"/>
              <a:t>. szolgálatában.</a:t>
            </a:r>
          </a:p>
          <a:p>
            <a:pPr marL="0" indent="0">
              <a:buNone/>
            </a:pPr>
            <a:r>
              <a:rPr lang="hu-HU" sz="2400" b="1" dirty="0"/>
              <a:t>1900. Zsolnay Vilmos halála.</a:t>
            </a:r>
          </a:p>
          <a:p>
            <a:pPr marL="0" indent="0">
              <a:buNone/>
            </a:pPr>
            <a:r>
              <a:rPr lang="hu-HU" sz="2400" b="1" dirty="0"/>
              <a:t>Zsolnay Miklós </a:t>
            </a:r>
            <a:r>
              <a:rPr lang="hu-HU" sz="2400" dirty="0"/>
              <a:t>megőrizte, megerősítette és továbbfejlesztette apja sikerét.</a:t>
            </a:r>
          </a:p>
          <a:p>
            <a:pPr marL="0" indent="0">
              <a:buNone/>
            </a:pPr>
            <a:r>
              <a:rPr lang="hu-HU" sz="2400" dirty="0"/>
              <a:t>Irányítása alatt kezdte meg munkáját az unokák generációja.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9BD2B979-8C84-4B5A-9516-699A922B91C1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4698"/>
            <a:ext cx="4551945" cy="606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7622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2E540531-D457-4AB4-AC78-7E2902077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sz="2800" dirty="0"/>
              <a:t>Fontosabb</a:t>
            </a:r>
            <a:r>
              <a:rPr lang="hu-HU" sz="2800" b="1" dirty="0"/>
              <a:t> kiállítások, kitüntetések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44280818-55D5-45BA-82C4-A296BDA27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/>
              <a:t>1873. Bécs Világkiállítás – Ferenc József rend III. fokozat</a:t>
            </a:r>
          </a:p>
          <a:p>
            <a:pPr marL="0" indent="0">
              <a:buNone/>
            </a:pPr>
            <a:r>
              <a:rPr lang="hu-HU" sz="2400" dirty="0"/>
              <a:t>1878. Párizs Világkiállítás – Aranyérem, francia Becsületrend</a:t>
            </a:r>
          </a:p>
          <a:p>
            <a:pPr marL="0" indent="0">
              <a:buNone/>
            </a:pPr>
            <a:r>
              <a:rPr lang="hu-HU" sz="2400" dirty="0"/>
              <a:t>Kiállítások a világ minden táján , nemzetközi kiállításokon : Sydney, </a:t>
            </a:r>
            <a:r>
              <a:rPr lang="hu-HU" sz="2400" dirty="0" err="1"/>
              <a:t>Mellbourne</a:t>
            </a:r>
            <a:r>
              <a:rPr lang="hu-HU" sz="2400" dirty="0"/>
              <a:t>, Kolumbia, Chicago, Párizs, Szentpétervár, Torinó, Milánó, Pécs, London, Brüsszel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Elismerő oklevelek, Ezüstérmek, Aranyérmek, Nagydíj, Nagy Bronzérem, Olasz Koronarend Tiszti Keresztje, Belga Királyi Nagy Érem</a:t>
            </a:r>
          </a:p>
        </p:txBody>
      </p:sp>
    </p:spTree>
    <p:extLst>
      <p:ext uri="{BB962C8B-B14F-4D97-AF65-F5344CB8AC3E}">
        <p14:creationId xmlns:p14="http://schemas.microsoft.com/office/powerpoint/2010/main" val="25485704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E53D754-E8F1-426F-ADAE-4AD397308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3237"/>
          </a:xfrm>
        </p:spPr>
        <p:txBody>
          <a:bodyPr>
            <a:normAutofit fontScale="90000"/>
          </a:bodyPr>
          <a:lstStyle/>
          <a:p>
            <a:r>
              <a:rPr lang="hu-HU" sz="3200" b="1" dirty="0"/>
              <a:t>Zsolnay szobor Pécs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67729E6C-38D9-446E-8833-E801CEA90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2">
            <a:extLst>
              <a:ext uri="{FF2B5EF4-FFF2-40B4-BE49-F238E27FC236}">
                <a16:creationId xmlns:a16="http://schemas.microsoft.com/office/drawing/2014/main" xmlns="" id="{DABDAC7D-941B-4940-8218-A5BB4B73CAB5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1" y="503237"/>
            <a:ext cx="8656638" cy="616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2226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A266E218-BF9C-4F1D-B9DB-C2B6B88C0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Zsolnay Mauzóleum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B53FF47-9CD4-4BF4-A33B-70BA3B16A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57A468B4-9277-41F4-928B-566853827DC5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948010"/>
            <a:ext cx="8591550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0598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B1E79BD-22A4-4E78-BED9-DF49C51E2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9277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Zsolnay Mauzóleum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47E0E0F4-2AB2-4EC3-B50A-F282C7A1F1B2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827931"/>
            <a:ext cx="7885113" cy="59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4580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332656"/>
            <a:ext cx="34741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A Zsolnay-kút</a:t>
            </a:r>
            <a:r>
              <a:rPr lang="hu-HU" sz="2400" b="1" dirty="0"/>
              <a:t> </a:t>
            </a:r>
          </a:p>
          <a:p>
            <a:pPr algn="ctr">
              <a:lnSpc>
                <a:spcPts val="2400"/>
              </a:lnSpc>
            </a:pPr>
            <a:r>
              <a:rPr lang="hu-HU" sz="2400" b="1" u="sng" dirty="0"/>
              <a:t> </a:t>
            </a:r>
            <a:r>
              <a:rPr lang="hu-HU" sz="2400" b="1" u="sng" dirty="0" err="1"/>
              <a:t>Pilch</a:t>
            </a:r>
            <a:r>
              <a:rPr lang="hu-HU" sz="2400" b="1" u="sng" dirty="0"/>
              <a:t> Andor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1909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(felállítás: 1930)</a:t>
            </a:r>
            <a:r>
              <a:rPr lang="hu-HU" sz="2400" b="1" dirty="0"/>
              <a:t> </a:t>
            </a:r>
            <a:r>
              <a:rPr lang="hu-HU" sz="2400" dirty="0"/>
              <a:t>Magassága: 4 m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Pécs  Széchenyi tér </a:t>
            </a:r>
            <a:endParaRPr lang="hu-HU" dirty="0"/>
          </a:p>
        </p:txBody>
      </p:sp>
      <p:pic>
        <p:nvPicPr>
          <p:cNvPr id="3" name="Picture 2" descr="https://upload.wikimedia.org/wikipedia/commons/thumb/5/5d/Zsolnay_fountain_P%C3%A9cs.JPG/768px-Zsolnay_fountain_P%C3%A9c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79912" y="0"/>
            <a:ext cx="5046948" cy="6729265"/>
          </a:xfrm>
          <a:prstGeom prst="rect">
            <a:avLst/>
          </a:prstGeom>
          <a:noFill/>
        </p:spPr>
      </p:pic>
      <p:sp>
        <p:nvSpPr>
          <p:cNvPr id="4" name="Téglalap 3"/>
          <p:cNvSpPr/>
          <p:nvPr/>
        </p:nvSpPr>
        <p:spPr>
          <a:xfrm>
            <a:off x="179512" y="3072348"/>
            <a:ext cx="3600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Arra a helyre állították fel a dísz-kutat, ahol a törökök </a:t>
            </a:r>
          </a:p>
          <a:p>
            <a:r>
              <a:rPr lang="hu-HU" sz="2400" dirty="0"/>
              <a:t>idején az ún. „kádi csorgója” állt.  A kút kávájának peremén a következő felirat olvasható: „Zsolnay Vilmos emlékkútja legyen örök szemtanúja Pécs város virulásának lakói boldogságának.”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s3.eu-central-1.amazonaws.com/kozterkep/photos/a3fba38e94907eb1cccd4eb98fed645b_1.jpg"/>
          <p:cNvPicPr>
            <a:picLocks noChangeAspect="1" noChangeArrowheads="1"/>
          </p:cNvPicPr>
          <p:nvPr/>
        </p:nvPicPr>
        <p:blipFill>
          <a:blip r:embed="rId2" cstate="email">
            <a:lum contrast="20000"/>
          </a:blip>
          <a:srcRect/>
          <a:stretch>
            <a:fillRect/>
          </a:stretch>
        </p:blipFill>
        <p:spPr bwMode="auto">
          <a:xfrm>
            <a:off x="4355976" y="137253"/>
            <a:ext cx="5040560" cy="6720747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323528" y="3140968"/>
            <a:ext cx="37444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hu-HU" sz="2400" dirty="0"/>
              <a:t>Az </a:t>
            </a:r>
            <a:r>
              <a:rPr lang="hu-HU" sz="2400" b="1" dirty="0"/>
              <a:t>óra-kút</a:t>
            </a:r>
            <a:r>
              <a:rPr lang="hu-HU" sz="2400" dirty="0"/>
              <a:t> Pécs egyik egyedülálló látványossága a városháza előcsarnokában.</a:t>
            </a:r>
          </a:p>
          <a:p>
            <a:pPr>
              <a:lnSpc>
                <a:spcPts val="2400"/>
              </a:lnSpc>
            </a:pPr>
            <a:r>
              <a:rPr lang="hu-HU" sz="2400" dirty="0"/>
              <a:t> Szecessziós stílusú, </a:t>
            </a:r>
          </a:p>
          <a:p>
            <a:pPr>
              <a:lnSpc>
                <a:spcPts val="2400"/>
              </a:lnSpc>
            </a:pPr>
            <a:r>
              <a:rPr lang="hu-HU" sz="2400" dirty="0"/>
              <a:t>Zsolnay kerámiákból összeállított óra és csorgó, amelyet Zsolnay Vilmos </a:t>
            </a:r>
          </a:p>
          <a:p>
            <a:pPr>
              <a:lnSpc>
                <a:spcPts val="2400"/>
              </a:lnSpc>
            </a:pPr>
            <a:r>
              <a:rPr lang="hu-HU" sz="2400" dirty="0"/>
              <a:t>születésének 170. évfordulójára állítottak fel 1998-ban.</a:t>
            </a:r>
          </a:p>
        </p:txBody>
      </p:sp>
      <p:sp>
        <p:nvSpPr>
          <p:cNvPr id="6" name="Téglalap 5"/>
          <p:cNvSpPr/>
          <p:nvPr/>
        </p:nvSpPr>
        <p:spPr>
          <a:xfrm>
            <a:off x="0" y="260648"/>
            <a:ext cx="4067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u="sng" dirty="0"/>
              <a:t>Zsolnay óra-kút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 </a:t>
            </a:r>
            <a:r>
              <a:rPr lang="hu-HU" sz="2400" b="1" dirty="0" err="1"/>
              <a:t>Keményffy</a:t>
            </a:r>
            <a:r>
              <a:rPr lang="hu-HU" sz="2400" b="1" dirty="0"/>
              <a:t> Gábor,  </a:t>
            </a:r>
            <a:r>
              <a:rPr lang="hu-HU" sz="2400" dirty="0"/>
              <a:t>keramikus, Zsolnay kerámiákból összeállított óra és csorgó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1998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Pécs,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Széchenyi István tér 1 </a:t>
            </a:r>
          </a:p>
          <a:p>
            <a:pPr algn="ctr">
              <a:lnSpc>
                <a:spcPts val="2400"/>
              </a:lnSpc>
            </a:pPr>
            <a:r>
              <a:rPr lang="hu-HU" sz="2400" dirty="0"/>
              <a:t> a Városháza előcsarnokában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476672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 </a:t>
            </a:r>
            <a:r>
              <a:rPr lang="hu-HU" sz="2400" u="sng" dirty="0"/>
              <a:t>Pécs 2010 Európa Kulturális Fővárosa projekt</a:t>
            </a:r>
            <a:r>
              <a:rPr lang="hu-HU" sz="2400" dirty="0"/>
              <a:t> legnagyobb beruházása volt, mely a Zsolnay porcelángyár területének nagy részén épült ki két év alatt.</a:t>
            </a:r>
          </a:p>
          <a:p>
            <a:r>
              <a:rPr lang="hu-HU" sz="2400" dirty="0"/>
              <a:t>A több mint 11 milliárd forintos beruházásnak köszönhetően új életre kelt a Zsolnay-gyár öt hektáros területe. </a:t>
            </a:r>
          </a:p>
          <a:p>
            <a:r>
              <a:rPr lang="hu-HU" sz="2400" dirty="0"/>
              <a:t> A </a:t>
            </a:r>
            <a:r>
              <a:rPr lang="hu-HU" sz="2400" u="sng" dirty="0"/>
              <a:t>Közép-Európa</a:t>
            </a:r>
            <a:r>
              <a:rPr lang="hu-HU" sz="2400" dirty="0"/>
              <a:t> egyik legnagyobb gyárépület-együttes rehabilitációja során megvalósuló kulturális negyed tartalmilag négy részre tagolódik.</a:t>
            </a:r>
            <a:r>
              <a:rPr lang="hu-HU" sz="2400" baseline="30000" dirty="0"/>
              <a:t> </a:t>
            </a:r>
            <a:r>
              <a:rPr lang="hu-HU" sz="2400" dirty="0"/>
              <a:t> </a:t>
            </a:r>
          </a:p>
          <a:p>
            <a:r>
              <a:rPr lang="hu-HU" sz="2400" b="1" u="sng" dirty="0"/>
              <a:t>A Míves negyed </a:t>
            </a:r>
            <a:r>
              <a:rPr lang="hu-HU" sz="2400" dirty="0"/>
              <a:t>legfontosabb elemei a</a:t>
            </a:r>
            <a:r>
              <a:rPr lang="hu-HU" sz="2400" b="1" dirty="0"/>
              <a:t> Zsolnay családdal </a:t>
            </a:r>
            <a:r>
              <a:rPr lang="hu-HU" sz="2400" dirty="0"/>
              <a:t>és történettel kapcsolatos kiállítás,</a:t>
            </a:r>
          </a:p>
          <a:p>
            <a:r>
              <a:rPr lang="hu-HU" sz="2400" dirty="0"/>
              <a:t> </a:t>
            </a:r>
          </a:p>
          <a:p>
            <a:r>
              <a:rPr lang="hu-HU" sz="2400" b="1" u="sng" dirty="0"/>
              <a:t>Winkler Barnabás egyedülálló Rózsaszín Zsolnay kiállítása, </a:t>
            </a:r>
            <a:r>
              <a:rPr lang="hu-HU" sz="2400" dirty="0"/>
              <a:t>valamint </a:t>
            </a:r>
            <a:r>
              <a:rPr lang="hu-HU" sz="2400" b="1" u="sng" dirty="0"/>
              <a:t>a </a:t>
            </a:r>
            <a:r>
              <a:rPr lang="hu-HU" sz="2400" b="1" u="sng" dirty="0" err="1"/>
              <a:t>Sikorski-házban</a:t>
            </a:r>
            <a:r>
              <a:rPr lang="hu-HU" sz="2400" b="1" u="sng" dirty="0"/>
              <a:t> kiállított Gyugyi-gyűjtemény </a:t>
            </a:r>
            <a:r>
              <a:rPr lang="hu-HU" sz="2400" dirty="0"/>
              <a:t>.</a:t>
            </a:r>
          </a:p>
          <a:p>
            <a:endParaRPr lang="hu-HU" sz="2400" dirty="0"/>
          </a:p>
          <a:p>
            <a:r>
              <a:rPr lang="hu-HU" sz="2400" dirty="0"/>
              <a:t> Ezekhez kapcsolódik a felújított </a:t>
            </a:r>
            <a:r>
              <a:rPr lang="hu-HU" sz="2400" b="1" dirty="0"/>
              <a:t>Zsolnay-mauzóleum, az Alkotó- és Inkubátorház, valamint a Kézműves boltok utcája.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260648"/>
            <a:ext cx="4067944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dirty="0"/>
              <a:t>Az </a:t>
            </a:r>
            <a:r>
              <a:rPr lang="hu-HU" sz="2400" b="1" dirty="0"/>
              <a:t>egykori családi birtok része </a:t>
            </a:r>
            <a:r>
              <a:rPr lang="hu-HU" sz="2400" dirty="0"/>
              <a:t>a pécsi Zsolnay gyárban, ma Zsolnay Kulturális Negyed</a:t>
            </a:r>
          </a:p>
        </p:txBody>
      </p:sp>
      <p:pic>
        <p:nvPicPr>
          <p:cNvPr id="169986" name="Picture 2" descr="https://upload.wikimedia.org/wikipedia/commons/thumb/7/7a/Zsolnay_Quarter_sphinxes.jpg/682px-Zsolnay_Quarter_sphinxes.jpg"/>
          <p:cNvPicPr>
            <a:picLocks noChangeAspect="1" noChangeArrowheads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 bwMode="auto">
          <a:xfrm>
            <a:off x="251520" y="1628800"/>
            <a:ext cx="3600400" cy="5229200"/>
          </a:xfrm>
          <a:prstGeom prst="rect">
            <a:avLst/>
          </a:prstGeom>
          <a:noFill/>
        </p:spPr>
      </p:pic>
      <p:pic>
        <p:nvPicPr>
          <p:cNvPr id="169988" name="Picture 4" descr="https://upload.wikimedia.org/wikipedia/commons/thumb/8/87/Zsolnay_Quarter_building.jpg/682px-Zsolnay_Quarter_building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283968" y="0"/>
            <a:ext cx="46440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476672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/>
              <a:t>Zsolnay Negyed,  </a:t>
            </a:r>
            <a:r>
              <a:rPr lang="hu-HU" sz="2800" b="1" dirty="0" err="1"/>
              <a:t>Sikorski</a:t>
            </a:r>
            <a:r>
              <a:rPr lang="hu-HU" sz="2800" b="1" dirty="0"/>
              <a:t> Villa</a:t>
            </a:r>
            <a:endParaRPr lang="hu-HU" sz="2800" dirty="0"/>
          </a:p>
        </p:txBody>
      </p:sp>
      <p:pic>
        <p:nvPicPr>
          <p:cNvPr id="54274" name="Picture 2" descr="Sikorski Villa helyszín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550" y="1196752"/>
            <a:ext cx="8100899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thumbs.dreamstime.com/z/zsolnay-designed-chimney-new-zsolnay-center-pecs-hungary-ceramic-tile-design-exhibition-58587513.jpg?ct=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27" name="Picture 3" descr="C:\Users\User\Downloads\zsolnay-designed-chimney-new-zsolnay-center-pecs-hungary-ceramic-tile-design-exhibition-5858751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584" y="2204864"/>
            <a:ext cx="2674653" cy="4653136"/>
          </a:xfrm>
          <a:prstGeom prst="rect">
            <a:avLst/>
          </a:prstGeom>
          <a:noFill/>
        </p:spPr>
      </p:pic>
      <p:sp>
        <p:nvSpPr>
          <p:cNvPr id="6" name="Téglalap 5"/>
          <p:cNvSpPr/>
          <p:nvPr/>
        </p:nvSpPr>
        <p:spPr>
          <a:xfrm>
            <a:off x="179512" y="188640"/>
            <a:ext cx="4104456" cy="132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hu-HU" sz="2400" b="1" dirty="0"/>
              <a:t> Zsolnay kerámia cserépkémény az új Pécsi Zsolnay Design és Kiállítási Központban</a:t>
            </a:r>
          </a:p>
        </p:txBody>
      </p:sp>
      <p:sp>
        <p:nvSpPr>
          <p:cNvPr id="1029" name="AutoShape 5" descr="https://thumbs.dreamstime.com/z/new-zsolnay-design-exhibition-center-pecs-hungary-porcelan-tile-chimney-park-which-was-converted-old-58584313.jpg?ct=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31" name="AutoShape 7" descr="https://thumbs.dreamstime.com/z/new-zsolnay-design-exhibition-center-pecs-hungary-porcelan-tile-chimney-park-which-was-converted-old-58584313.jpg?ct=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32" name="Picture 8" descr="C:\Users\User\Downloads\new-zsolnay-design-exhibition-center-pecs-hungary-porcelan-tile-chimney-park-which-was-converted-old-5858431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30191" y="0"/>
            <a:ext cx="4462290" cy="6799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51520" y="54868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A </a:t>
            </a:r>
            <a:r>
              <a:rPr lang="hu-HU" sz="2400" b="1" dirty="0"/>
              <a:t>Rózsaszín Zsolnay</a:t>
            </a:r>
            <a:r>
              <a:rPr lang="hu-HU" sz="2400" dirty="0"/>
              <a:t> Winkler Barnabás Ybl Miklós-díjas építész több mint ezer darabot meghaladó gyűjteménye, amely a Zsolnay Kulturális Negyed egyik állandó kiállítása Pécsen.  A Zsolnay manufaktúra első időszakában készült használati tárgyak gyűjtéséről, a manufaktúra induló éveinek történetéről valamint a tárgyakról szóló kiállítás</a:t>
            </a:r>
            <a:r>
              <a:rPr lang="hu-HU" dirty="0"/>
              <a:t>. </a:t>
            </a:r>
          </a:p>
          <a:p>
            <a:r>
              <a:rPr lang="hu-HU" sz="2400" dirty="0"/>
              <a:t>A Rózsaszín Zsolnay Kiállítás hétköznapi használati tárgyakat (kávés- és teáskannákat, szappantartókat, bögréket, kuglófsütőket, süteményes- és tortatálakat, zsírosbödönöket és boroskancsókat) mutat be, amelyek Zsolnay Vilmos kísérletezése során születtek. A használati tárgyak többsége a korban megszokotthoz képest különleges és egyedi színt kapott. A mindennapi használatra szánt tárgyak rózsaszínben kerültek a kereskedések polcaira. A kezdetben sima formák a manufaktúra fejlődésével fokozatosan díszesebbé váltak, amellett, hogy a különös szín megmaradt.</a:t>
            </a:r>
          </a:p>
        </p:txBody>
      </p:sp>
      <p:sp>
        <p:nvSpPr>
          <p:cNvPr id="5" name="Téglalap 4"/>
          <p:cNvSpPr/>
          <p:nvPr/>
        </p:nvSpPr>
        <p:spPr>
          <a:xfrm>
            <a:off x="251520" y="6211669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2"/>
              </a:rPr>
              <a:t>https://hu.wikipedia.org/wiki/R%C3%B3zsasz%C3%ADn_Zsolnay</a:t>
            </a:r>
            <a:endParaRPr lang="hu-HU" dirty="0"/>
          </a:p>
          <a:p>
            <a:endParaRPr lang="hu-H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A5BDCAF-309F-47B4-A407-FEF27334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4738538"/>
          </a:xfrm>
        </p:spPr>
        <p:txBody>
          <a:bodyPr>
            <a:normAutofit/>
          </a:bodyPr>
          <a:lstStyle/>
          <a:p>
            <a:pPr algn="l"/>
            <a:r>
              <a:rPr lang="hu-HU" sz="2400" dirty="0"/>
              <a:t>Zsolnay Negyed Kirándulás </a:t>
            </a:r>
            <a:br>
              <a:rPr lang="hu-HU" sz="2400" dirty="0"/>
            </a:br>
            <a:r>
              <a:rPr lang="hu-HU" sz="2400" dirty="0"/>
              <a:t>2025. ápr. 11.</a:t>
            </a:r>
            <a:br>
              <a:rPr lang="hu-HU" sz="2400" dirty="0"/>
            </a:br>
            <a:r>
              <a:rPr lang="hu-HU" sz="2400" b="1" dirty="0"/>
              <a:t>Rózsaszín Gyűjtemény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397A20EA-C435-4412-99F8-5377EB35D23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4912"/>
            <a:ext cx="4651375" cy="61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932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475656" y="908720"/>
            <a:ext cx="61926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Gyugyi kiállítás - részlete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4950" y="1412776"/>
            <a:ext cx="86741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915959C-5881-4127-845F-E64C6A37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3442394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/>
              <a:t>Zsolnay – Negyed</a:t>
            </a:r>
            <a:br>
              <a:rPr lang="hu-HU" sz="2400" b="1" dirty="0"/>
            </a:br>
            <a:r>
              <a:rPr lang="hu-HU" sz="2400" b="1" dirty="0"/>
              <a:t>Kirándulás 2025. ápr.11.</a:t>
            </a:r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AAB75306-3B5D-4A31-BA7F-010C1BB5A7E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4487"/>
            <a:ext cx="4618856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0269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2DCCD42-B698-4759-8DEA-AB521C5A5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35mill.                    35mill.</a:t>
            </a:r>
          </a:p>
          <a:p>
            <a:pPr marL="0" indent="0">
              <a:buNone/>
            </a:pPr>
            <a:r>
              <a:rPr lang="hu-HU" sz="2400" b="1" dirty="0"/>
              <a:t>35mill.                    35mill.</a:t>
            </a:r>
          </a:p>
          <a:p>
            <a:pPr marL="0" indent="0">
              <a:buNone/>
            </a:pPr>
            <a:r>
              <a:rPr lang="hu-HU" sz="2400" b="1" dirty="0"/>
              <a:t>35mill.                    33mill.</a:t>
            </a:r>
          </a:p>
          <a:p>
            <a:pPr marL="0" indent="0">
              <a:buNone/>
            </a:pPr>
            <a:r>
              <a:rPr lang="hu-HU" sz="2400" b="1" dirty="0"/>
              <a:t>35500 </a:t>
            </a:r>
            <a:r>
              <a:rPr lang="hu-HU" sz="2400" b="1" dirty="0" err="1"/>
              <a:t>mill</a:t>
            </a:r>
            <a:r>
              <a:rPr lang="hu-HU" sz="2400" b="1" dirty="0"/>
              <a:t>.             30mill</a:t>
            </a:r>
            <a:r>
              <a:rPr lang="hu-HU" sz="2400" dirty="0"/>
              <a:t>.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000" dirty="0"/>
              <a:t>Köszönöm a figyelmet</a:t>
            </a:r>
          </a:p>
          <a:p>
            <a:pPr marL="0" indent="0">
              <a:buNone/>
            </a:pPr>
            <a:r>
              <a:rPr lang="hu-HU" sz="2000" dirty="0"/>
              <a:t>Szalainé Lenke </a:t>
            </a:r>
          </a:p>
          <a:p>
            <a:pPr marL="0" indent="0">
              <a:buNone/>
            </a:pPr>
            <a:endParaRPr lang="hu-HU" sz="2400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xmlns="" id="{D830BAC9-6C76-4053-9EFA-E56938902F7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756" y="350044"/>
            <a:ext cx="4895716" cy="652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6870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1163</Words>
  <Application>Microsoft Office PowerPoint</Application>
  <PresentationFormat>Diavetítés a képernyőre (4:3 oldalarány)</PresentationFormat>
  <Paragraphs>208</Paragraphs>
  <Slides>74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74</vt:i4>
      </vt:variant>
    </vt:vector>
  </HeadingPairs>
  <TitlesOfParts>
    <vt:vector size="75" baseType="lpstr">
      <vt:lpstr>Office-téma</vt:lpstr>
      <vt:lpstr>ZSOLNAY VILMOS keramikus 1828 – 1900.  A magyar iparművészet egyik legjelentősebb személyisége </vt:lpstr>
      <vt:lpstr>PowerPoint bemutató</vt:lpstr>
      <vt:lpstr>PowerPoint bemutató</vt:lpstr>
      <vt:lpstr>PowerPoint bemutató</vt:lpstr>
      <vt:lpstr>PowerPoint bemutató</vt:lpstr>
      <vt:lpstr>1880-ban kezdte meg működését a női festészeti osztály 18 festőnővel.  Az alsó képen a  Zsolnay gyár első festői.</vt:lpstr>
      <vt:lpstr>PowerPoint bemutató</vt:lpstr>
      <vt:lpstr>PowerPoint bemutató</vt:lpstr>
      <vt:lpstr>PowerPoint bemutató</vt:lpstr>
      <vt:lpstr>Éjjeli edény</vt:lpstr>
      <vt:lpstr>Zsolnay Vilmosnak sok kísérletezés eredményeként sikerült egy olyan anyagot előállítani, amely a porcelánnál lágyabb, de a fajansznál/cserép/ keményebb volt. </vt:lpstr>
      <vt:lpstr>PowerPoint bemutató</vt:lpstr>
      <vt:lpstr>PowerPoint bemutató</vt:lpstr>
      <vt:lpstr> Sikorski Tádé: Óriás Alhambra váza 1884.  Építész, formatervező, Júlia férje. 1883-tól a gyár művészeti vezetője.</vt:lpstr>
      <vt:lpstr>Sikorszki Tádé /feltehetően/:   Román stílusú nagy váza</vt:lpstr>
      <vt:lpstr>Korsó erdélyi magyar díszítéssel 1875</vt:lpstr>
      <vt:lpstr>PowerPoint bemutató</vt:lpstr>
      <vt:lpstr>PowerPoint bemutató</vt:lpstr>
      <vt:lpstr>Historizáló falitálak</vt:lpstr>
      <vt:lpstr>PowerPoint bemutató</vt:lpstr>
      <vt:lpstr>PowerPoint bemutató</vt:lpstr>
      <vt:lpstr>PowerPoint bemutató</vt:lpstr>
      <vt:lpstr>PowerPoint bemutató</vt:lpstr>
      <vt:lpstr>Óriás Júlia padlóvázák 19.sz.vége  Formájuk megegyezik,csak a dekoráció eltérő. Történetük. </vt:lpstr>
      <vt:lpstr>Falicsempék</vt:lpstr>
      <vt:lpstr>Falitányérok.</vt:lpstr>
      <vt:lpstr>PowerPoint bemutató</vt:lpstr>
      <vt:lpstr>PowerPoint bemutató</vt:lpstr>
      <vt:lpstr>PowerPoint bemutató</vt:lpstr>
      <vt:lpstr>A pirogránit: hőálló és terhelhető anyag. Mesterségesen előállított, a gránithoz hasonló kő.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Az  Eozin máztechnika</vt:lpstr>
      <vt:lpstr>Historizmusból a szecesszióba  Sok historikus formát újragondoltak és eozinos színekkel dekoráltak—számos historikus sikerdarab új „köntösben” a szecessziós kollekció részévé vált.  A gyárba kerülő új művészgeneráció főleg a szecesszió jegyében alkotott, és az eozinos mázat használta. / Apáti Abt Sándor, Mack Lajos/      </vt:lpstr>
      <vt:lpstr>PowerPoint bemutató</vt:lpstr>
      <vt:lpstr>PowerPoint bemutató</vt:lpstr>
      <vt:lpstr> Sikorski szecessziós korszakához tartozik a kígyós sorozat.</vt:lpstr>
      <vt:lpstr>PowerPoint bemutató</vt:lpstr>
      <vt:lpstr>PowerPoint bemutató</vt:lpstr>
      <vt:lpstr>Kallós Ede: Dombormű virágos keretben Vásárfia 1901-02.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Zsolnay Vilmos a magyar kerámiaipari fejlődés nagy jelentőségű egyénisége volt. 1867-től a kis családi kerámiaüzemet a 19. sz. végéig egyik legsikeresebb európai manufaktúrává fejlesztette.</vt:lpstr>
      <vt:lpstr>PowerPoint bemutató</vt:lpstr>
      <vt:lpstr>Fontosabb kiállítások, kitüntetések</vt:lpstr>
      <vt:lpstr>Zsolnay szobor Pécs</vt:lpstr>
      <vt:lpstr>Zsolnay Mauzóleum</vt:lpstr>
      <vt:lpstr>Zsolnay Mauzóleum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Zsolnay Negyed Kirándulás  2025. ápr. 11. Rózsaszín Gyűjtemény</vt:lpstr>
      <vt:lpstr>PowerPoint bemutató</vt:lpstr>
      <vt:lpstr>Zsolnay – Negyed Kirándulás 2025. ápr.11.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ZSOLNAY- GYÁR, PÉCS</dc:title>
  <dc:creator>.Piroska</dc:creator>
  <cp:lastModifiedBy>Judit</cp:lastModifiedBy>
  <cp:revision>399</cp:revision>
  <dcterms:created xsi:type="dcterms:W3CDTF">2025-04-02T11:29:31Z</dcterms:created>
  <dcterms:modified xsi:type="dcterms:W3CDTF">2026-09-19T08:44:23Z</dcterms:modified>
</cp:coreProperties>
</file>